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51"/>
  </p:notesMasterIdLst>
  <p:sldIdLst>
    <p:sldId id="256" r:id="rId2"/>
    <p:sldId id="257" r:id="rId3"/>
    <p:sldId id="284" r:id="rId4"/>
    <p:sldId id="258" r:id="rId5"/>
    <p:sldId id="261" r:id="rId6"/>
    <p:sldId id="285" r:id="rId7"/>
    <p:sldId id="286" r:id="rId8"/>
    <p:sldId id="287" r:id="rId9"/>
    <p:sldId id="290" r:id="rId10"/>
    <p:sldId id="292" r:id="rId11"/>
    <p:sldId id="294" r:id="rId12"/>
    <p:sldId id="293" r:id="rId13"/>
    <p:sldId id="295" r:id="rId14"/>
    <p:sldId id="296" r:id="rId15"/>
    <p:sldId id="298" r:id="rId16"/>
    <p:sldId id="299" r:id="rId17"/>
    <p:sldId id="300" r:id="rId18"/>
    <p:sldId id="301" r:id="rId19"/>
    <p:sldId id="302" r:id="rId20"/>
    <p:sldId id="303" r:id="rId21"/>
    <p:sldId id="304" r:id="rId22"/>
    <p:sldId id="305" r:id="rId23"/>
    <p:sldId id="313" r:id="rId24"/>
    <p:sldId id="315" r:id="rId25"/>
    <p:sldId id="316" r:id="rId26"/>
    <p:sldId id="328" r:id="rId27"/>
    <p:sldId id="306" r:id="rId28"/>
    <p:sldId id="307" r:id="rId29"/>
    <p:sldId id="308" r:id="rId30"/>
    <p:sldId id="309" r:id="rId31"/>
    <p:sldId id="262" r:id="rId32"/>
    <p:sldId id="317" r:id="rId33"/>
    <p:sldId id="318" r:id="rId34"/>
    <p:sldId id="319" r:id="rId35"/>
    <p:sldId id="320" r:id="rId36"/>
    <p:sldId id="321" r:id="rId37"/>
    <p:sldId id="263" r:id="rId38"/>
    <p:sldId id="265" r:id="rId39"/>
    <p:sldId id="270" r:id="rId40"/>
    <p:sldId id="271" r:id="rId41"/>
    <p:sldId id="322" r:id="rId42"/>
    <p:sldId id="323" r:id="rId43"/>
    <p:sldId id="324" r:id="rId44"/>
    <p:sldId id="325" r:id="rId45"/>
    <p:sldId id="326" r:id="rId46"/>
    <p:sldId id="273" r:id="rId47"/>
    <p:sldId id="327" r:id="rId48"/>
    <p:sldId id="329" r:id="rId49"/>
    <p:sldId id="279"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62657E6-A816-43C2-A203-5652DF71FD6D}">
  <a:tblStyle styleId="{662657E6-A816-43C2-A203-5652DF71FD6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http://www.ipwatchdog.com/2017/06/17/patentability-nonobviousness-35-usc-103/id=84716/</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https://www.uspto.gov/sites/default/files/about/offices/ous/Cooper_Union_20130610.pdf</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https://www.uspto.gov/sites/default/files/about/offices/ous/Cooper_Union_20130610.pdf</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 name="Shape 3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0" name="Shape 4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0" name="Shape 4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7" name="Shape 7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Shape 103"/>
          <p:cNvGrpSpPr/>
          <p:nvPr/>
        </p:nvGrpSpPr>
        <p:grpSpPr>
          <a:xfrm>
            <a:off x="-4" y="40"/>
            <a:ext cx="7072430" cy="1327315"/>
            <a:chOff x="-4" y="40"/>
            <a:chExt cx="7072430" cy="1327315"/>
          </a:xfrm>
        </p:grpSpPr>
        <p:sp>
          <p:nvSpPr>
            <p:cNvPr id="104" name="Shape 104"/>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05" name="Shape 105"/>
            <p:cNvGrpSpPr/>
            <p:nvPr/>
          </p:nvGrpSpPr>
          <p:grpSpPr>
            <a:xfrm rot="10800000" flipH="1">
              <a:off x="3" y="40"/>
              <a:ext cx="6756168" cy="1327315"/>
              <a:chOff x="-2168138" y="330075"/>
              <a:chExt cx="8650663" cy="1699506"/>
            </a:xfrm>
          </p:grpSpPr>
          <p:sp>
            <p:nvSpPr>
              <p:cNvPr id="106" name="Shape 10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07" name="Shape 107"/>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08" name="Shape 108"/>
            <p:cNvGrpSpPr/>
            <p:nvPr/>
          </p:nvGrpSpPr>
          <p:grpSpPr>
            <a:xfrm rot="10800000" flipH="1">
              <a:off x="-4" y="381007"/>
              <a:ext cx="7072430" cy="771744"/>
              <a:chOff x="-9092084" y="330075"/>
              <a:chExt cx="15574609" cy="1699501"/>
            </a:xfrm>
          </p:grpSpPr>
          <p:sp>
            <p:nvSpPr>
              <p:cNvPr id="109" name="Shape 109"/>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10" name="Shape 110"/>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111" name="Shape 111"/>
          <p:cNvGrpSpPr/>
          <p:nvPr/>
        </p:nvGrpSpPr>
        <p:grpSpPr>
          <a:xfrm>
            <a:off x="6946842" y="4472723"/>
            <a:ext cx="2202830" cy="670795"/>
            <a:chOff x="5575242" y="4472723"/>
            <a:chExt cx="2202830" cy="670795"/>
          </a:xfrm>
        </p:grpSpPr>
        <p:sp>
          <p:nvSpPr>
            <p:cNvPr id="112" name="Shape 112"/>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3" name="Shape 113"/>
            <p:cNvGrpSpPr/>
            <p:nvPr/>
          </p:nvGrpSpPr>
          <p:grpSpPr>
            <a:xfrm flipH="1">
              <a:off x="5734850" y="4472723"/>
              <a:ext cx="2040837" cy="670795"/>
              <a:chOff x="1297954" y="330075"/>
              <a:chExt cx="5169293" cy="1699506"/>
            </a:xfrm>
          </p:grpSpPr>
          <p:sp>
            <p:nvSpPr>
              <p:cNvPr id="114" name="Shape 11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5" name="Shape 11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6" name="Shape 116"/>
            <p:cNvGrpSpPr/>
            <p:nvPr/>
          </p:nvGrpSpPr>
          <p:grpSpPr>
            <a:xfrm flipH="1">
              <a:off x="5578209" y="4646738"/>
              <a:ext cx="2199863" cy="304563"/>
              <a:chOff x="-5827153" y="330075"/>
              <a:chExt cx="12276019" cy="1699569"/>
            </a:xfrm>
          </p:grpSpPr>
          <p:sp>
            <p:nvSpPr>
              <p:cNvPr id="117" name="Shape 11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8" name="Shape 11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19" name="Shape 11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Shape 120"/>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Shape 121"/>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Shape 122"/>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Shape 1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Shape 125"/>
          <p:cNvGrpSpPr/>
          <p:nvPr/>
        </p:nvGrpSpPr>
        <p:grpSpPr>
          <a:xfrm>
            <a:off x="-4" y="40"/>
            <a:ext cx="7072430" cy="1327315"/>
            <a:chOff x="-4" y="40"/>
            <a:chExt cx="7072430" cy="1327315"/>
          </a:xfrm>
        </p:grpSpPr>
        <p:sp>
          <p:nvSpPr>
            <p:cNvPr id="126" name="Shape 12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27" name="Shape 127"/>
            <p:cNvGrpSpPr/>
            <p:nvPr/>
          </p:nvGrpSpPr>
          <p:grpSpPr>
            <a:xfrm rot="10800000" flipH="1">
              <a:off x="3" y="40"/>
              <a:ext cx="6756168" cy="1327315"/>
              <a:chOff x="-2168138" y="330075"/>
              <a:chExt cx="8650663" cy="1699506"/>
            </a:xfrm>
          </p:grpSpPr>
          <p:sp>
            <p:nvSpPr>
              <p:cNvPr id="128" name="Shape 12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29" name="Shape 129"/>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30" name="Shape 130"/>
            <p:cNvGrpSpPr/>
            <p:nvPr/>
          </p:nvGrpSpPr>
          <p:grpSpPr>
            <a:xfrm rot="10800000" flipH="1">
              <a:off x="-4" y="381007"/>
              <a:ext cx="7072430" cy="771744"/>
              <a:chOff x="-9092084" y="330075"/>
              <a:chExt cx="15574609" cy="1699501"/>
            </a:xfrm>
          </p:grpSpPr>
          <p:sp>
            <p:nvSpPr>
              <p:cNvPr id="131" name="Shape 131"/>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32" name="Shape 132"/>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133" name="Shape 133"/>
          <p:cNvGrpSpPr/>
          <p:nvPr/>
        </p:nvGrpSpPr>
        <p:grpSpPr>
          <a:xfrm>
            <a:off x="6946842" y="4472723"/>
            <a:ext cx="2202830" cy="670795"/>
            <a:chOff x="5575242" y="4472723"/>
            <a:chExt cx="2202830" cy="670795"/>
          </a:xfrm>
        </p:grpSpPr>
        <p:sp>
          <p:nvSpPr>
            <p:cNvPr id="134" name="Shape 13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35" name="Shape 135"/>
            <p:cNvGrpSpPr/>
            <p:nvPr/>
          </p:nvGrpSpPr>
          <p:grpSpPr>
            <a:xfrm flipH="1">
              <a:off x="5734850" y="4472723"/>
              <a:ext cx="2040837" cy="670795"/>
              <a:chOff x="1297954" y="330075"/>
              <a:chExt cx="5169293" cy="1699506"/>
            </a:xfrm>
          </p:grpSpPr>
          <p:sp>
            <p:nvSpPr>
              <p:cNvPr id="136" name="Shape 13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7" name="Shape 13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38" name="Shape 138"/>
            <p:cNvGrpSpPr/>
            <p:nvPr/>
          </p:nvGrpSpPr>
          <p:grpSpPr>
            <a:xfrm flipH="1">
              <a:off x="5578209" y="4646738"/>
              <a:ext cx="2199863" cy="304563"/>
              <a:chOff x="-5827153" y="330075"/>
              <a:chExt cx="12276019" cy="1699569"/>
            </a:xfrm>
          </p:grpSpPr>
          <p:sp>
            <p:nvSpPr>
              <p:cNvPr id="139" name="Shape 139"/>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0" name="Shape 14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41" name="Shape 14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Shape 14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Shape 144"/>
          <p:cNvGrpSpPr/>
          <p:nvPr/>
        </p:nvGrpSpPr>
        <p:grpSpPr>
          <a:xfrm>
            <a:off x="2466138" y="4472723"/>
            <a:ext cx="6686825" cy="670795"/>
            <a:chOff x="5589288" y="4472723"/>
            <a:chExt cx="6686825" cy="670795"/>
          </a:xfrm>
        </p:grpSpPr>
        <p:sp>
          <p:nvSpPr>
            <p:cNvPr id="145" name="Shape 145"/>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6" name="Shape 146"/>
            <p:cNvGrpSpPr/>
            <p:nvPr/>
          </p:nvGrpSpPr>
          <p:grpSpPr>
            <a:xfrm flipH="1">
              <a:off x="5748896" y="4472723"/>
              <a:ext cx="6527217" cy="670795"/>
              <a:chOff x="-10101302" y="330075"/>
              <a:chExt cx="16532971" cy="1699506"/>
            </a:xfrm>
          </p:grpSpPr>
          <p:sp>
            <p:nvSpPr>
              <p:cNvPr id="147" name="Shape 147"/>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8" name="Shape 148"/>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9" name="Shape 149"/>
            <p:cNvGrpSpPr/>
            <p:nvPr/>
          </p:nvGrpSpPr>
          <p:grpSpPr>
            <a:xfrm flipH="1">
              <a:off x="5592255" y="4646738"/>
              <a:ext cx="6682918" cy="304563"/>
              <a:chOff x="-30922586" y="330075"/>
              <a:chExt cx="37293070" cy="1699569"/>
            </a:xfrm>
          </p:grpSpPr>
          <p:sp>
            <p:nvSpPr>
              <p:cNvPr id="150" name="Shape 150"/>
              <p:cNvSpPr/>
              <p:nvPr/>
            </p:nvSpPr>
            <p:spPr>
              <a:xfrm>
                <a:off x="-30922586"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1" name="Shape 151"/>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52" name="Shape 152"/>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lstStyle>
            <a:lvl1pPr marL="457200" lvl="0" indent="-228600">
              <a:spcBef>
                <a:spcPts val="0"/>
              </a:spcBef>
              <a:spcAft>
                <a:spcPts val="0"/>
              </a:spcAft>
              <a:buSzPts val="1300"/>
              <a:buNone/>
              <a:defRPr sz="1300"/>
            </a:lvl1pPr>
          </a:lstStyle>
          <a:p>
            <a:endParaRPr/>
          </a:p>
        </p:txBody>
      </p:sp>
      <p:sp>
        <p:nvSpPr>
          <p:cNvPr id="153" name="Shape 15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grpSp>
        <p:nvGrpSpPr>
          <p:cNvPr id="154" name="Shape 154"/>
          <p:cNvGrpSpPr/>
          <p:nvPr/>
        </p:nvGrpSpPr>
        <p:grpSpPr>
          <a:xfrm rot="10800000">
            <a:off x="-8" y="-2"/>
            <a:ext cx="2202830" cy="670795"/>
            <a:chOff x="5575242" y="4472723"/>
            <a:chExt cx="2202830" cy="670795"/>
          </a:xfrm>
        </p:grpSpPr>
        <p:sp>
          <p:nvSpPr>
            <p:cNvPr id="155" name="Shape 155"/>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56" name="Shape 156"/>
            <p:cNvGrpSpPr/>
            <p:nvPr/>
          </p:nvGrpSpPr>
          <p:grpSpPr>
            <a:xfrm flipH="1">
              <a:off x="5734850" y="4472723"/>
              <a:ext cx="2040837" cy="670795"/>
              <a:chOff x="1297954" y="330075"/>
              <a:chExt cx="5169293" cy="1699506"/>
            </a:xfrm>
          </p:grpSpPr>
          <p:sp>
            <p:nvSpPr>
              <p:cNvPr id="157" name="Shape 15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8" name="Shape 15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flipH="1">
              <a:off x="5578209" y="4646738"/>
              <a:ext cx="2199863" cy="304563"/>
              <a:chOff x="-5827153" y="330075"/>
              <a:chExt cx="12276019" cy="1699569"/>
            </a:xfrm>
          </p:grpSpPr>
          <p:sp>
            <p:nvSpPr>
              <p:cNvPr id="160" name="Shape 16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1" name="Shape 161"/>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Shape 24"/>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2" name="Shape 25"/>
          <p:cNvGrpSpPr/>
          <p:nvPr/>
        </p:nvGrpSpPr>
        <p:grpSpPr>
          <a:xfrm>
            <a:off x="0" y="-7088"/>
            <a:ext cx="8661398" cy="5150588"/>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3" name="Shape 28"/>
          <p:cNvGrpSpPr/>
          <p:nvPr/>
        </p:nvGrpSpPr>
        <p:grpSpPr>
          <a:xfrm rot="10800000" flipH="1">
            <a:off x="-2" y="2924826"/>
            <a:ext cx="6589087" cy="2027268"/>
            <a:chOff x="-9894852" y="-4493254"/>
            <a:chExt cx="21200407" cy="6522740"/>
          </a:xfrm>
        </p:grpSpPr>
        <p:sp>
          <p:nvSpPr>
            <p:cNvPr id="29" name="Shape 29"/>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0" name="Shape 30"/>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4" name="Shape 31"/>
          <p:cNvGrpSpPr/>
          <p:nvPr/>
        </p:nvGrpSpPr>
        <p:grpSpPr>
          <a:xfrm>
            <a:off x="6946842" y="4472723"/>
            <a:ext cx="2202830" cy="670795"/>
            <a:chOff x="5575242" y="4472723"/>
            <a:chExt cx="2202830" cy="670795"/>
          </a:xfrm>
        </p:grpSpPr>
        <p:sp>
          <p:nvSpPr>
            <p:cNvPr id="32" name="Shape 32"/>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 name="Shape 33"/>
            <p:cNvGrpSpPr/>
            <p:nvPr/>
          </p:nvGrpSpPr>
          <p:grpSpPr>
            <a:xfrm flipH="1">
              <a:off x="5734850" y="4472723"/>
              <a:ext cx="2040837" cy="670795"/>
              <a:chOff x="1297954" y="330075"/>
              <a:chExt cx="5169293" cy="1699506"/>
            </a:xfrm>
          </p:grpSpPr>
          <p:sp>
            <p:nvSpPr>
              <p:cNvPr id="34" name="Shape 3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5" name="Shape 3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 name="Shape 36"/>
            <p:cNvGrpSpPr/>
            <p:nvPr/>
          </p:nvGrpSpPr>
          <p:grpSpPr>
            <a:xfrm flipH="1">
              <a:off x="5578209" y="4646738"/>
              <a:ext cx="2199863" cy="304563"/>
              <a:chOff x="-5827153" y="330075"/>
              <a:chExt cx="12276019" cy="1699569"/>
            </a:xfrm>
          </p:grpSpPr>
          <p:sp>
            <p:nvSpPr>
              <p:cNvPr id="37" name="Shape 3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8" name="Shape 3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39" name="Shape 39"/>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Shape 40"/>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Shape 4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spcBef>
                <a:spcPts val="0"/>
              </a:spcBef>
              <a:buNone/>
              <a:defRPr sz="1200" b="1">
                <a:solidFill>
                  <a:srgbClr val="FFFFFF"/>
                </a:solidFill>
                <a:latin typeface="Roboto Condensed"/>
                <a:ea typeface="Roboto Condensed"/>
                <a:cs typeface="Roboto Condensed"/>
                <a:sym typeface="Roboto Condensed"/>
              </a:defRPr>
            </a:lvl1pPr>
            <a:lvl2pPr lvl="1" algn="r">
              <a:spcBef>
                <a:spcPts val="0"/>
              </a:spcBef>
              <a:buNone/>
              <a:defRPr sz="1200" b="1">
                <a:solidFill>
                  <a:srgbClr val="FFFFFF"/>
                </a:solidFill>
                <a:latin typeface="Roboto Condensed"/>
                <a:ea typeface="Roboto Condensed"/>
                <a:cs typeface="Roboto Condensed"/>
                <a:sym typeface="Roboto Condensed"/>
              </a:defRPr>
            </a:lvl2pPr>
            <a:lvl3pPr lvl="2" algn="r">
              <a:spcBef>
                <a:spcPts val="0"/>
              </a:spcBef>
              <a:buNone/>
              <a:defRPr sz="1200" b="1">
                <a:solidFill>
                  <a:srgbClr val="FFFFFF"/>
                </a:solidFill>
                <a:latin typeface="Roboto Condensed"/>
                <a:ea typeface="Roboto Condensed"/>
                <a:cs typeface="Roboto Condensed"/>
                <a:sym typeface="Roboto Condensed"/>
              </a:defRPr>
            </a:lvl3pPr>
            <a:lvl4pPr lvl="3" algn="r">
              <a:spcBef>
                <a:spcPts val="0"/>
              </a:spcBef>
              <a:buNone/>
              <a:defRPr sz="1200" b="1">
                <a:solidFill>
                  <a:srgbClr val="FFFFFF"/>
                </a:solidFill>
                <a:latin typeface="Roboto Condensed"/>
                <a:ea typeface="Roboto Condensed"/>
                <a:cs typeface="Roboto Condensed"/>
                <a:sym typeface="Roboto Condensed"/>
              </a:defRPr>
            </a:lvl4pPr>
            <a:lvl5pPr lvl="4" algn="r">
              <a:spcBef>
                <a:spcPts val="0"/>
              </a:spcBef>
              <a:buNone/>
              <a:defRPr sz="1200" b="1">
                <a:solidFill>
                  <a:srgbClr val="FFFFFF"/>
                </a:solidFill>
                <a:latin typeface="Roboto Condensed"/>
                <a:ea typeface="Roboto Condensed"/>
                <a:cs typeface="Roboto Condensed"/>
                <a:sym typeface="Roboto Condensed"/>
              </a:defRPr>
            </a:lvl5pPr>
            <a:lvl6pPr lvl="5" algn="r">
              <a:spcBef>
                <a:spcPts val="0"/>
              </a:spcBef>
              <a:buNone/>
              <a:defRPr sz="1200" b="1">
                <a:solidFill>
                  <a:srgbClr val="FFFFFF"/>
                </a:solidFill>
                <a:latin typeface="Roboto Condensed"/>
                <a:ea typeface="Roboto Condensed"/>
                <a:cs typeface="Roboto Condensed"/>
                <a:sym typeface="Roboto Condensed"/>
              </a:defRPr>
            </a:lvl6pPr>
            <a:lvl7pPr lvl="6" algn="r">
              <a:spcBef>
                <a:spcPts val="0"/>
              </a:spcBef>
              <a:buNone/>
              <a:defRPr sz="1200" b="1">
                <a:solidFill>
                  <a:srgbClr val="FFFFFF"/>
                </a:solidFill>
                <a:latin typeface="Roboto Condensed"/>
                <a:ea typeface="Roboto Condensed"/>
                <a:cs typeface="Roboto Condensed"/>
                <a:sym typeface="Roboto Condensed"/>
              </a:defRPr>
            </a:lvl7pPr>
            <a:lvl8pPr lvl="7" algn="r">
              <a:spcBef>
                <a:spcPts val="0"/>
              </a:spcBef>
              <a:buNone/>
              <a:defRPr sz="1200" b="1">
                <a:solidFill>
                  <a:srgbClr val="FFFFFF"/>
                </a:solidFill>
                <a:latin typeface="Roboto Condensed"/>
                <a:ea typeface="Roboto Condensed"/>
                <a:cs typeface="Roboto Condensed"/>
                <a:sym typeface="Roboto Condensed"/>
              </a:defRPr>
            </a:lvl8pPr>
            <a:lvl9pPr lvl="8" algn="r">
              <a:spcBef>
                <a:spcPts val="0"/>
              </a:spcBef>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uspto.gov/patents-getting-started/general-information-concerning-patent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www.uspto.gov/web/offices/pac/mpep/mpep-9015-appx-l.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uspto.gov/web/offices/pac/mpep/mpep-9025-appx-t.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uspto.gov/web/offices/pac/mpep/mpep-9015-appx-l.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www.uspto.gov/web/offices/pac/mpep/mpep-9025-appx-t.html"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ideo" Target="file:///C:\Users\tanaya.sen\Desktop\Prior%20art%20search%20-%20Obviousness%20in%20your%20Invention%20or%20Idea%20-Venn%20Diagrams%20480p.mp4" TargetMode="Externa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ideo" Target="file:///C:\Users\tanaya.sen\Desktop\Report%20preparation\references\videoplayback.mp4" TargetMode="Externa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ideo" Target="file:///C:\Users\tanaya.sen\Desktop\Report%20preparation\references\videoplayback%20(1).mp4" TargetMode="Externa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ideo" Target="file:///C:\Users\tanaya.sen\Desktop\Report%20preparation\references\videoplayback%20(2).mp4" TargetMode="Externa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hyperlink" Target="https://www.uspto.gov/web/offices/pac/mpep/mpep-9015-appx-l.html"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lvl="0"/>
            <a:r>
              <a:rPr lang="en-US" dirty="0" smtClean="0"/>
              <a:t>EFS-Training Module-US Patent Laws</a:t>
            </a:r>
            <a:endParaRPr/>
          </a:p>
        </p:txBody>
      </p:sp>
      <p:pic>
        <p:nvPicPr>
          <p:cNvPr id="3" name="Picture 2"/>
          <p:cNvPicPr>
            <a:picLocks noChangeAspect="1" noChangeArrowheads="1"/>
          </p:cNvPicPr>
          <p:nvPr/>
        </p:nvPicPr>
        <p:blipFill>
          <a:blip r:embed="rId3"/>
          <a:srcRect/>
          <a:stretch>
            <a:fillRect/>
          </a:stretch>
        </p:blipFill>
        <p:spPr bwMode="auto">
          <a:xfrm>
            <a:off x="7391400" y="2571750"/>
            <a:ext cx="1595902" cy="10442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smtClean="0"/>
              <a:t>35 U.S.C. §102 (a): “…</a:t>
            </a:r>
            <a:r>
              <a:rPr lang="en-US" dirty="0" smtClean="0">
                <a:cs typeface="Times New Roman" pitchFamily="18" charset="0"/>
              </a:rPr>
              <a:t>known or used by others in this country…”</a:t>
            </a:r>
            <a:endParaRPr/>
          </a:p>
        </p:txBody>
      </p:sp>
      <p:sp>
        <p:nvSpPr>
          <p:cNvPr id="237" name="Shape 237"/>
          <p:cNvSpPr txBox="1">
            <a:spLocks noGrp="1"/>
          </p:cNvSpPr>
          <p:nvPr>
            <p:ph type="body" idx="1"/>
          </p:nvPr>
        </p:nvSpPr>
        <p:spPr>
          <a:xfrm>
            <a:off x="-76200" y="1200150"/>
            <a:ext cx="6781800" cy="1143000"/>
          </a:xfrm>
          <a:prstGeom prst="rect">
            <a:avLst/>
          </a:prstGeom>
        </p:spPr>
        <p:txBody>
          <a:bodyPr spcFirstLastPara="1" wrap="square" lIns="91425" tIns="91425" rIns="91425" bIns="91425" anchor="ctr" anchorCtr="0">
            <a:normAutofit/>
          </a:bodyPr>
          <a:lstStyle/>
          <a:p>
            <a:pPr lvl="0">
              <a:spcBef>
                <a:spcPts val="0"/>
              </a:spcBef>
              <a:buNone/>
            </a:pPr>
            <a:r>
              <a:rPr lang="en-US" sz="1600" dirty="0" smtClean="0"/>
              <a:t>A person shall be entitled to a patent unless –</a:t>
            </a:r>
          </a:p>
          <a:p>
            <a:pPr lvl="0">
              <a:spcBef>
                <a:spcPts val="0"/>
              </a:spcBef>
              <a:buNone/>
            </a:pPr>
            <a:r>
              <a:rPr lang="en-US" sz="1400" dirty="0" smtClean="0"/>
              <a:t>(a) the invention was known or used by others in this country, or</a:t>
            </a:r>
          </a:p>
          <a:p>
            <a:pPr lvl="0">
              <a:spcBef>
                <a:spcPts val="0"/>
              </a:spcBef>
              <a:buNone/>
            </a:pPr>
            <a:r>
              <a:rPr lang="en-US" sz="1400" dirty="0" smtClean="0"/>
              <a:t>patented or described in a printed publication in this or a foreign country,</a:t>
            </a:r>
          </a:p>
          <a:p>
            <a:pPr lvl="0">
              <a:spcBef>
                <a:spcPts val="0"/>
              </a:spcBef>
              <a:buNone/>
            </a:pPr>
            <a:r>
              <a:rPr lang="en-US" sz="1400" dirty="0" smtClean="0"/>
              <a:t>before the invention thereof by the applicant for a patent.</a:t>
            </a: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10</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76200" y="2190750"/>
            <a:ext cx="6781800" cy="1143000"/>
          </a:xfrm>
          <a:prstGeom prst="rect">
            <a:avLst/>
          </a:prstGeom>
          <a:noFill/>
          <a:ln>
            <a:noFill/>
          </a:ln>
        </p:spPr>
        <p:txBody>
          <a:bodyPr spcFirstLastPara="1" wrap="square" lIns="91425" tIns="91425" rIns="91425" bIns="91425" anchor="ctr" anchorCtr="0">
            <a:normAutofit/>
          </a:bodyPr>
          <a:lstStyle/>
          <a:p>
            <a:pPr marL="457200" marR="0" lvl="0" indent="-381000" algn="l" defTabSz="914400" rtl="0" eaLnBrk="1" fontAlgn="auto" latinLnBrk="0" hangingPunct="1">
              <a:lnSpc>
                <a:spcPct val="100000"/>
              </a:lnSpc>
              <a:spcBef>
                <a:spcPts val="0"/>
              </a:spcBef>
              <a:spcAft>
                <a:spcPts val="0"/>
              </a:spcAft>
              <a:buClr>
                <a:srgbClr val="C7D3E6"/>
              </a:buClr>
              <a:buSzPts val="2400"/>
              <a:buFont typeface="Roboto Condensed Light"/>
              <a:buNone/>
              <a:tabLst/>
              <a:defRPr/>
            </a:pPr>
            <a:endParaRPr kumimoji="0" lang="en-US" sz="14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endParaRPr>
          </a:p>
        </p:txBody>
      </p:sp>
      <p:sp>
        <p:nvSpPr>
          <p:cNvPr id="11" name="Shape 237"/>
          <p:cNvSpPr txBox="1">
            <a:spLocks/>
          </p:cNvSpPr>
          <p:nvPr/>
        </p:nvSpPr>
        <p:spPr>
          <a:xfrm>
            <a:off x="-76200" y="2419350"/>
            <a:ext cx="6781800" cy="3124200"/>
          </a:xfrm>
          <a:prstGeom prst="rect">
            <a:avLst/>
          </a:prstGeom>
          <a:noFill/>
          <a:ln>
            <a:noFill/>
          </a:ln>
        </p:spPr>
        <p:txBody>
          <a:bodyPr spcFirstLastPara="1" wrap="square" lIns="91425" tIns="91425" rIns="91425" bIns="91425" anchor="ctr" anchorCtr="0">
            <a:noAutofit/>
          </a:bodyPr>
          <a:lstStyle/>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I. “KNOWN OR USED”- </a:t>
            </a:r>
            <a:r>
              <a:rPr lang="en-US" sz="1200" dirty="0" smtClean="0">
                <a:solidFill>
                  <a:srgbClr val="263248"/>
                </a:solidFill>
                <a:latin typeface="Roboto Condensed Light"/>
                <a:ea typeface="Roboto Condensed Light"/>
                <a:cs typeface="Roboto Condensed Light"/>
                <a:sym typeface="Roboto Condensed Light"/>
              </a:rPr>
              <a:t>A.“Known or Used” Means Publicly Known or Used</a:t>
            </a:r>
            <a:endParaRPr lang="en-US" sz="1200" dirty="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r>
              <a:rPr lang="en-US" sz="1200" dirty="0" smtClean="0">
                <a:solidFill>
                  <a:srgbClr val="263248"/>
                </a:solidFill>
                <a:latin typeface="Roboto Condensed Light"/>
                <a:ea typeface="Roboto Condensed Light"/>
                <a:cs typeface="Roboto Condensed Light"/>
                <a:sym typeface="Roboto Condensed Light"/>
              </a:rPr>
              <a:t>B. Another’s Sale of a Product Made by a Secret Process Can Be a Pre-AIA 35</a:t>
            </a:r>
          </a:p>
          <a:p>
            <a:pPr marL="457200" indent="-381000" algn="just">
              <a:buClr>
                <a:srgbClr val="C7D3E6"/>
              </a:buClr>
              <a:buSzPts val="2400"/>
            </a:pPr>
            <a:r>
              <a:rPr lang="en-US" sz="1200" dirty="0" smtClean="0">
                <a:solidFill>
                  <a:srgbClr val="263248"/>
                </a:solidFill>
                <a:latin typeface="Roboto Condensed Light"/>
                <a:ea typeface="Roboto Condensed Light"/>
                <a:cs typeface="Roboto Condensed Light"/>
                <a:sym typeface="Roboto Condensed Light"/>
              </a:rPr>
              <a:t>U.S.C. 102(a) Public Use if the Process Can Be Determined by Examining the</a:t>
            </a:r>
          </a:p>
          <a:p>
            <a:pPr marL="457200" indent="-381000" algn="just">
              <a:buClr>
                <a:srgbClr val="C7D3E6"/>
              </a:buClr>
              <a:buSzPts val="2400"/>
            </a:pPr>
            <a:r>
              <a:rPr lang="en-US" sz="1200" dirty="0" smtClean="0">
                <a:solidFill>
                  <a:srgbClr val="263248"/>
                </a:solidFill>
                <a:latin typeface="Roboto Condensed Light"/>
                <a:ea typeface="Roboto Condensed Light"/>
                <a:cs typeface="Roboto Condensed Light"/>
                <a:sym typeface="Roboto Condensed Light"/>
              </a:rPr>
              <a:t>Product</a:t>
            </a:r>
          </a:p>
          <a:p>
            <a:pPr marL="457200" indent="-381000" algn="just">
              <a:buClr>
                <a:srgbClr val="C7D3E6"/>
              </a:buClr>
              <a:buSzPts val="2400"/>
            </a:pPr>
            <a:endParaRPr lang="en-US" sz="1200"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II. "PRINTED PUBLICATION“ - </a:t>
            </a:r>
            <a:r>
              <a:rPr lang="en-US" sz="1200" dirty="0" smtClean="0">
                <a:solidFill>
                  <a:srgbClr val="263248"/>
                </a:solidFill>
                <a:latin typeface="Roboto Condensed Light"/>
                <a:ea typeface="Roboto Condensed Light"/>
                <a:cs typeface="Roboto Condensed Light"/>
                <a:sym typeface="Roboto Condensed Light"/>
              </a:rPr>
              <a:t>U.S. patent application publications and WIPO published PCT, Foreign patent documents, journal articles, technical manuals, magazines, newspapers, and books, poster presentations and handouts at scientific meetings, advertising  (with ascertainable published date), material posted on Internet Web sites (with ascertainable published date)</a:t>
            </a:r>
          </a:p>
          <a:p>
            <a:pPr marL="457200" indent="-381000" algn="just">
              <a:buClr>
                <a:srgbClr val="C7D3E6"/>
              </a:buClr>
              <a:buSzPts val="2400"/>
            </a:pPr>
            <a:endParaRPr lang="en-US" sz="1200"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III. “IN THIS COUNTRY”- </a:t>
            </a:r>
            <a:r>
              <a:rPr lang="en-US" sz="1200" dirty="0" smtClean="0">
                <a:solidFill>
                  <a:srgbClr val="263248"/>
                </a:solidFill>
                <a:latin typeface="Roboto Condensed Light"/>
                <a:ea typeface="Roboto Condensed Light"/>
                <a:cs typeface="Roboto Condensed Light"/>
                <a:sym typeface="Roboto Condensed Light"/>
              </a:rPr>
              <a:t>Only Knowledge Or Use In The U.S. Can Be Used In A Pre-AIA 35</a:t>
            </a:r>
          </a:p>
          <a:p>
            <a:pPr marL="457200" indent="-381000" algn="just">
              <a:buClr>
                <a:srgbClr val="C7D3E6"/>
              </a:buClr>
              <a:buSzPts val="2400"/>
            </a:pPr>
            <a:r>
              <a:rPr lang="en-US" sz="1200" dirty="0" smtClean="0">
                <a:solidFill>
                  <a:srgbClr val="263248"/>
                </a:solidFill>
                <a:latin typeface="Roboto Condensed Light"/>
                <a:ea typeface="Roboto Condensed Light"/>
                <a:cs typeface="Roboto Condensed Light"/>
                <a:sym typeface="Roboto Condensed Light"/>
              </a:rPr>
              <a:t>U.S.C. 102(a) Rejection</a:t>
            </a:r>
          </a:p>
          <a:p>
            <a:pPr marL="457200" indent="-381000" algn="just">
              <a:buClr>
                <a:srgbClr val="C7D3E6"/>
              </a:buClr>
              <a:buSzPts val="2400"/>
            </a:pPr>
            <a:endParaRPr lang="en-US" sz="1200"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endParaRPr lang="en-US" sz="1200" b="1"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endParaRPr lang="en-US" sz="1200" b="1"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endParaRPr lang="en-US" sz="1200"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endParaRPr lang="en-US" sz="1200" dirty="0" smtClean="0">
              <a:solidFill>
                <a:srgbClr val="263248"/>
              </a:solidFill>
              <a:latin typeface="Roboto Condensed Light"/>
              <a:ea typeface="Roboto Condensed Light"/>
              <a:cs typeface="Roboto Condensed Light"/>
              <a:sym typeface="Roboto Condensed Ligh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smtClean="0"/>
              <a:t>35 U.S.C. §102 (a): “…</a:t>
            </a:r>
            <a:r>
              <a:rPr lang="en-US" dirty="0" smtClean="0">
                <a:cs typeface="Times New Roman" pitchFamily="18" charset="0"/>
              </a:rPr>
              <a:t>known or used by others in this country…”</a:t>
            </a:r>
            <a:endParaRPr/>
          </a:p>
        </p:txBody>
      </p:sp>
      <p:sp>
        <p:nvSpPr>
          <p:cNvPr id="237" name="Shape 237"/>
          <p:cNvSpPr txBox="1">
            <a:spLocks noGrp="1"/>
          </p:cNvSpPr>
          <p:nvPr>
            <p:ph type="body" idx="1"/>
          </p:nvPr>
        </p:nvSpPr>
        <p:spPr>
          <a:xfrm>
            <a:off x="-76200" y="1200150"/>
            <a:ext cx="6781800" cy="1143000"/>
          </a:xfrm>
          <a:prstGeom prst="rect">
            <a:avLst/>
          </a:prstGeom>
        </p:spPr>
        <p:txBody>
          <a:bodyPr spcFirstLastPara="1" wrap="square" lIns="91425" tIns="91425" rIns="91425" bIns="91425" anchor="ctr" anchorCtr="0">
            <a:normAutofit/>
          </a:bodyPr>
          <a:lstStyle/>
          <a:p>
            <a:pPr lvl="0">
              <a:spcBef>
                <a:spcPts val="0"/>
              </a:spcBef>
              <a:buNone/>
            </a:pPr>
            <a:r>
              <a:rPr lang="en-US" sz="1600" dirty="0" smtClean="0"/>
              <a:t>A person shall be entitled to a patent unless –</a:t>
            </a:r>
          </a:p>
          <a:p>
            <a:pPr lvl="0">
              <a:spcBef>
                <a:spcPts val="0"/>
              </a:spcBef>
              <a:buNone/>
            </a:pPr>
            <a:r>
              <a:rPr lang="en-US" sz="1400" dirty="0" smtClean="0"/>
              <a:t>(a) the invention was known or used by others in this country, or</a:t>
            </a:r>
          </a:p>
          <a:p>
            <a:pPr lvl="0">
              <a:spcBef>
                <a:spcPts val="0"/>
              </a:spcBef>
              <a:buNone/>
            </a:pPr>
            <a:r>
              <a:rPr lang="en-US" sz="1400" dirty="0" smtClean="0"/>
              <a:t>patented or described in a printed publication in this or a foreign country,</a:t>
            </a:r>
          </a:p>
          <a:p>
            <a:pPr lvl="0">
              <a:spcBef>
                <a:spcPts val="0"/>
              </a:spcBef>
              <a:buNone/>
            </a:pPr>
            <a:r>
              <a:rPr lang="en-US" sz="1400" dirty="0" smtClean="0"/>
              <a:t>before the invention thereof by the applicant for a patent.</a:t>
            </a: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11</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76200" y="2190750"/>
            <a:ext cx="6781800" cy="1143000"/>
          </a:xfrm>
          <a:prstGeom prst="rect">
            <a:avLst/>
          </a:prstGeom>
          <a:noFill/>
          <a:ln>
            <a:noFill/>
          </a:ln>
        </p:spPr>
        <p:txBody>
          <a:bodyPr spcFirstLastPara="1" wrap="square" lIns="91425" tIns="91425" rIns="91425" bIns="91425" anchor="ctr" anchorCtr="0">
            <a:normAutofit/>
          </a:bodyPr>
          <a:lstStyle/>
          <a:p>
            <a:pPr marL="457200" marR="0" lvl="0" indent="-381000" algn="l" defTabSz="914400" rtl="0" eaLnBrk="1" fontAlgn="auto" latinLnBrk="0" hangingPunct="1">
              <a:lnSpc>
                <a:spcPct val="100000"/>
              </a:lnSpc>
              <a:spcBef>
                <a:spcPts val="0"/>
              </a:spcBef>
              <a:spcAft>
                <a:spcPts val="0"/>
              </a:spcAft>
              <a:buClr>
                <a:srgbClr val="C7D3E6"/>
              </a:buClr>
              <a:buSzPts val="2400"/>
              <a:buFont typeface="Roboto Condensed Light"/>
              <a:buNone/>
              <a:tabLst/>
              <a:defRPr/>
            </a:pPr>
            <a:endParaRPr kumimoji="0" lang="en-US" sz="14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endParaRPr>
          </a:p>
        </p:txBody>
      </p:sp>
      <p:sp>
        <p:nvSpPr>
          <p:cNvPr id="11" name="Shape 237"/>
          <p:cNvSpPr txBox="1">
            <a:spLocks/>
          </p:cNvSpPr>
          <p:nvPr/>
        </p:nvSpPr>
        <p:spPr>
          <a:xfrm>
            <a:off x="-76200" y="2343150"/>
            <a:ext cx="6781800" cy="1143000"/>
          </a:xfrm>
          <a:prstGeom prst="rect">
            <a:avLst/>
          </a:prstGeom>
          <a:noFill/>
          <a:ln>
            <a:noFill/>
          </a:ln>
        </p:spPr>
        <p:txBody>
          <a:bodyPr spcFirstLastPara="1" wrap="square" lIns="91425" tIns="91425" rIns="91425" bIns="91425" anchor="ctr" anchorCtr="0">
            <a:noAutofit/>
          </a:bodyPr>
          <a:lstStyle/>
          <a:p>
            <a:pPr marL="457200" indent="-381000" algn="just">
              <a:buClr>
                <a:srgbClr val="C7D3E6"/>
              </a:buClr>
              <a:buSzPts val="2400"/>
            </a:pPr>
            <a:endParaRPr lang="en-US" sz="1200"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endParaRPr lang="en-US" sz="1200"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endParaRPr lang="en-US" sz="1200" b="1"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IV. "PATENTED IN THIS OR A FOREIGN COUNTRY“ - </a:t>
            </a:r>
            <a:r>
              <a:rPr lang="en-US" sz="1200" dirty="0" smtClean="0">
                <a:solidFill>
                  <a:srgbClr val="263248"/>
                </a:solidFill>
                <a:latin typeface="Roboto Condensed Light"/>
                <a:ea typeface="Roboto Condensed Light"/>
                <a:cs typeface="Roboto Condensed Light"/>
                <a:sym typeface="Roboto Condensed Light"/>
              </a:rPr>
              <a:t>in U.S. or in any other country.</a:t>
            </a:r>
          </a:p>
          <a:p>
            <a:pPr marL="457200" indent="-381000" algn="just">
              <a:buClr>
                <a:srgbClr val="C7D3E6"/>
              </a:buClr>
              <a:buSzPts val="2400"/>
            </a:pPr>
            <a:endParaRPr lang="en-US" sz="1200" dirty="0" smtClean="0">
              <a:solidFill>
                <a:srgbClr val="263248"/>
              </a:solidFill>
              <a:latin typeface="Roboto Condensed Light"/>
              <a:ea typeface="Roboto Condensed Light"/>
              <a:cs typeface="Roboto Condensed Light"/>
              <a:sym typeface="Roboto Condensed Light"/>
            </a:endParaRPr>
          </a:p>
          <a:p>
            <a:pPr marL="457200" lvl="1"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V. “BEFORE THE INVENTION THEREOF BY THE APPLICANT FOR PATENT” – </a:t>
            </a:r>
            <a:r>
              <a:rPr lang="en-US" sz="1200" dirty="0" smtClean="0">
                <a:solidFill>
                  <a:srgbClr val="263248"/>
                </a:solidFill>
                <a:latin typeface="Roboto Condensed Light"/>
                <a:ea typeface="Roboto Condensed Light"/>
                <a:cs typeface="Roboto Condensed Light"/>
                <a:sym typeface="Roboto Condensed Light"/>
              </a:rPr>
              <a:t>before</a:t>
            </a:r>
          </a:p>
          <a:p>
            <a:pPr marL="457200" lvl="1" indent="-381000" algn="just">
              <a:buClr>
                <a:srgbClr val="C7D3E6"/>
              </a:buClr>
              <a:buSzPts val="2400"/>
            </a:pPr>
            <a:r>
              <a:rPr lang="en-US" sz="1200" dirty="0" smtClean="0">
                <a:solidFill>
                  <a:srgbClr val="263248"/>
                </a:solidFill>
                <a:latin typeface="Roboto Condensed Light"/>
                <a:ea typeface="Roboto Condensed Light"/>
                <a:cs typeface="Roboto Condensed Light"/>
                <a:sym typeface="Roboto Condensed Light"/>
              </a:rPr>
              <a:t>applicant’s date of invention</a:t>
            </a:r>
          </a:p>
          <a:p>
            <a:pPr marL="457200" lvl="1" indent="-381000" algn="just">
              <a:buClr>
                <a:srgbClr val="C7D3E6"/>
              </a:buClr>
              <a:buSzPts val="2400"/>
            </a:pPr>
            <a:endParaRPr lang="en-US" sz="1200" b="1"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endParaRPr lang="en-US" sz="1200" b="1"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endParaRPr lang="en-US" sz="1200" b="1"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endParaRPr lang="en-US" sz="1200"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endParaRPr lang="en-US" sz="1200" dirty="0" smtClean="0">
              <a:solidFill>
                <a:srgbClr val="263248"/>
              </a:solidFill>
              <a:latin typeface="Roboto Condensed Light"/>
              <a:ea typeface="Roboto Condensed Light"/>
              <a:cs typeface="Roboto Condensed Light"/>
              <a:sym typeface="Roboto Condensed Light"/>
            </a:endParaRPr>
          </a:p>
        </p:txBody>
      </p:sp>
      <p:sp>
        <p:nvSpPr>
          <p:cNvPr id="12" name="Shape 237"/>
          <p:cNvSpPr txBox="1">
            <a:spLocks/>
          </p:cNvSpPr>
          <p:nvPr/>
        </p:nvSpPr>
        <p:spPr>
          <a:xfrm>
            <a:off x="-76200" y="3257550"/>
            <a:ext cx="8610600" cy="1295400"/>
          </a:xfrm>
          <a:prstGeom prst="rect">
            <a:avLst/>
          </a:prstGeom>
          <a:noFill/>
          <a:ln>
            <a:noFill/>
          </a:ln>
        </p:spPr>
        <p:txBody>
          <a:bodyPr spcFirstLastPara="1" wrap="square" lIns="91425" tIns="91425" rIns="91425" bIns="91425" anchor="ctr" anchorCtr="0">
            <a:noAutofit/>
          </a:bodyPr>
          <a:lstStyle/>
          <a:p>
            <a:pPr marL="457200" indent="-381000" algn="just">
              <a:buClr>
                <a:srgbClr val="C7D3E6"/>
              </a:buClr>
              <a:buSzPts val="2400"/>
            </a:pPr>
            <a:endParaRPr lang="en-US" sz="1100"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endParaRPr lang="en-US" sz="1100" dirty="0" smtClean="0">
              <a:solidFill>
                <a:srgbClr val="263248"/>
              </a:solidFill>
              <a:latin typeface="Roboto Condensed Light"/>
              <a:ea typeface="Roboto Condensed Light"/>
              <a:cs typeface="Roboto Condensed Light"/>
              <a:sym typeface="Roboto Condensed Light"/>
            </a:endParaRPr>
          </a:p>
          <a:p>
            <a:pPr marL="457200" lvl="1" indent="-381000" algn="just">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The “date of invention” is assumed to be the filing date</a:t>
            </a:r>
          </a:p>
          <a:p>
            <a:pPr marL="457200" lvl="1" indent="-381000" algn="just">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The “date of application” is the filing date of the application under examination</a:t>
            </a:r>
          </a:p>
          <a:p>
            <a:pPr marL="457200" lvl="1" indent="-381000" algn="just">
              <a:buClr>
                <a:srgbClr val="C7D3E6"/>
              </a:buClr>
              <a:buSzPts val="2400"/>
            </a:pPr>
            <a:endParaRPr lang="en-US" sz="1200" i="1" dirty="0" smtClean="0">
              <a:solidFill>
                <a:srgbClr val="263248"/>
              </a:solidFill>
              <a:latin typeface="Roboto Condensed Light"/>
              <a:ea typeface="Roboto Condensed Light"/>
              <a:cs typeface="Roboto Condensed Light"/>
              <a:sym typeface="Roboto Condensed Light"/>
            </a:endParaRPr>
          </a:p>
          <a:p>
            <a:pPr marL="457200" lvl="1" indent="-381000" algn="just">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For example, if A and B file a patent application, and if A and C disclose the invention in a literature reference that is</a:t>
            </a:r>
          </a:p>
          <a:p>
            <a:pPr marL="457200" lvl="1" indent="-381000" algn="just">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published prior to A and B's U.S. filing date, than the subject literature reference is available as prior art under 35 U.S.C.</a:t>
            </a:r>
          </a:p>
          <a:p>
            <a:pPr marL="457200" lvl="1" indent="-381000" algn="just">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§102(a).</a:t>
            </a:r>
          </a:p>
          <a:p>
            <a:pPr marL="457200" indent="-381000" algn="just">
              <a:buClr>
                <a:srgbClr val="C7D3E6"/>
              </a:buClr>
              <a:buSzPts val="2400"/>
            </a:pPr>
            <a:endParaRPr lang="en-US" sz="1200" b="1"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endParaRPr lang="en-US" sz="1200" b="1"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endParaRPr lang="en-US" sz="1200"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endParaRPr lang="en-US" sz="1200" dirty="0" smtClean="0">
              <a:solidFill>
                <a:srgbClr val="263248"/>
              </a:solidFill>
              <a:latin typeface="Roboto Condensed Light"/>
              <a:ea typeface="Roboto Condensed Light"/>
              <a:cs typeface="Roboto Condensed Light"/>
              <a:sym typeface="Roboto Condensed Ligh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dirty="0" smtClean="0"/>
              <a:t>35 U.S.C. 102(a) : In Conclusion</a:t>
            </a:r>
            <a:endParaRPr/>
          </a:p>
        </p:txBody>
      </p:sp>
      <p:sp>
        <p:nvSpPr>
          <p:cNvPr id="237" name="Shape 237"/>
          <p:cNvSpPr txBox="1">
            <a:spLocks noGrp="1"/>
          </p:cNvSpPr>
          <p:nvPr>
            <p:ph type="body" idx="1"/>
          </p:nvPr>
        </p:nvSpPr>
        <p:spPr>
          <a:xfrm>
            <a:off x="814274" y="1327350"/>
            <a:ext cx="6881925" cy="3145500"/>
          </a:xfrm>
          <a:prstGeom prst="rect">
            <a:avLst/>
          </a:prstGeom>
        </p:spPr>
        <p:txBody>
          <a:bodyPr spcFirstLastPara="1" wrap="square" lIns="91425" tIns="91425" rIns="91425" bIns="91425" anchor="ctr" anchorCtr="0">
            <a:noAutofit/>
          </a:bodyPr>
          <a:lstStyle/>
          <a:p>
            <a:pPr>
              <a:spcBef>
                <a:spcPts val="0"/>
              </a:spcBef>
            </a:pPr>
            <a:r>
              <a:rPr lang="en-US" sz="1800" dirty="0" smtClean="0"/>
              <a:t>A patent or literature reference by another that is published (printed publication) or laid-open before the invention thereof by the applicant for  patent (generally, prior to an applicant's U.S. filing date) is available as prior art under 35 U.S.C. §102(a). </a:t>
            </a:r>
          </a:p>
          <a:p>
            <a:pPr>
              <a:spcBef>
                <a:spcPts val="0"/>
              </a:spcBef>
            </a:pPr>
            <a:r>
              <a:rPr lang="en-US" sz="1800" dirty="0" smtClean="0"/>
              <a:t>The term by another includes any difference in inventive entity, even  among multiple inventors. </a:t>
            </a: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12</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fontAlgn="base"/>
            <a:r>
              <a:rPr lang="en-US" dirty="0" smtClean="0"/>
              <a:t>Pre-AIA 35 U.S.C. 102(b)</a:t>
            </a:r>
            <a:endParaRPr lang="en-US" dirty="0"/>
          </a:p>
        </p:txBody>
      </p:sp>
      <p:sp>
        <p:nvSpPr>
          <p:cNvPr id="237" name="Shape 237"/>
          <p:cNvSpPr txBox="1">
            <a:spLocks noGrp="1"/>
          </p:cNvSpPr>
          <p:nvPr>
            <p:ph type="body" idx="1"/>
          </p:nvPr>
        </p:nvSpPr>
        <p:spPr>
          <a:xfrm>
            <a:off x="-76200" y="1636050"/>
            <a:ext cx="6881925" cy="3145500"/>
          </a:xfrm>
          <a:prstGeom prst="rect">
            <a:avLst/>
          </a:prstGeom>
        </p:spPr>
        <p:txBody>
          <a:bodyPr spcFirstLastPara="1" wrap="square" lIns="91425" tIns="91425" rIns="91425" bIns="91425" anchor="ctr" anchorCtr="0">
            <a:noAutofit/>
          </a:bodyPr>
          <a:lstStyle/>
          <a:p>
            <a:pPr lvl="0" algn="just">
              <a:spcBef>
                <a:spcPts val="0"/>
              </a:spcBef>
            </a:pPr>
            <a:r>
              <a:rPr lang="en-US" dirty="0" smtClean="0"/>
              <a:t>A person shall be entitled to a patent unless –</a:t>
            </a:r>
          </a:p>
          <a:p>
            <a:pPr algn="just">
              <a:spcBef>
                <a:spcPts val="0"/>
              </a:spcBef>
              <a:buNone/>
            </a:pPr>
            <a:r>
              <a:rPr lang="en-US" dirty="0" smtClean="0"/>
              <a:t>	</a:t>
            </a:r>
            <a:r>
              <a:rPr lang="en-US" sz="2000" dirty="0" smtClean="0"/>
              <a:t>(b) the invention was patented or described in a printed publication in this or a foreign country or in public use or on sale in this country, more than one year prior to the date of application for patent in the United States.</a:t>
            </a:r>
            <a:endParaRPr lang="en-US" sz="2200" dirty="0" smtClean="0"/>
          </a:p>
          <a:p>
            <a:pPr>
              <a:spcBef>
                <a:spcPts val="0"/>
              </a:spcBef>
              <a:buNone/>
            </a:pPr>
            <a:endParaRPr lang="en-US" sz="2200" dirty="0" smtClean="0"/>
          </a:p>
          <a:p>
            <a:pPr lvl="0">
              <a:spcBef>
                <a:spcPts val="0"/>
              </a:spcBef>
              <a:buNone/>
            </a:pPr>
            <a:endParaRP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13</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6553200" y="1200150"/>
            <a:ext cx="2514600" cy="2895600"/>
          </a:xfrm>
          <a:prstGeom prst="rect">
            <a:avLst/>
          </a:prstGeom>
          <a:noFill/>
          <a:ln>
            <a:noFill/>
          </a:ln>
        </p:spPr>
        <p:txBody>
          <a:bodyPr spcFirstLastPara="1" wrap="square" lIns="91425" tIns="91425" rIns="91425" bIns="91425" anchor="ctr" anchorCtr="0">
            <a:noAutofit/>
          </a:bodyPr>
          <a:lstStyle/>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Public use or on sale in the U.S. by anyone, even the inventor, or</a:t>
            </a:r>
          </a:p>
          <a:p>
            <a:pPr marL="457200" lvl="0" indent="-381000">
              <a:buClr>
                <a:srgbClr val="C7D3E6"/>
              </a:buClr>
              <a:buSzPts val="2400"/>
            </a:pPr>
            <a:r>
              <a:rPr lang="en-US" dirty="0" smtClean="0">
                <a:solidFill>
                  <a:srgbClr val="263248"/>
                </a:solidFill>
                <a:latin typeface="Roboto Condensed Light"/>
                <a:ea typeface="Roboto Condensed Light"/>
                <a:cs typeface="Roboto Condensed Light"/>
                <a:sym typeface="Roboto Condensed Light"/>
              </a:rPr>
              <a:t>	patented/described in a printed publication </a:t>
            </a:r>
            <a:r>
              <a:rPr lang="en-US" b="1" dirty="0" smtClean="0">
                <a:solidFill>
                  <a:srgbClr val="263248"/>
                </a:solidFill>
                <a:latin typeface="Roboto Condensed Light"/>
                <a:ea typeface="Roboto Condensed Light"/>
                <a:cs typeface="Roboto Condensed Light"/>
                <a:sym typeface="Roboto Condensed Light"/>
              </a:rPr>
              <a:t>anywhere,</a:t>
            </a:r>
          </a:p>
          <a:p>
            <a:pPr marL="457200" lvl="0" indent="-381000">
              <a:buClr>
                <a:srgbClr val="C7D3E6"/>
              </a:buClr>
              <a:buSzPts val="2400"/>
            </a:pPr>
            <a:r>
              <a:rPr lang="en-US" dirty="0" smtClean="0">
                <a:solidFill>
                  <a:srgbClr val="263248"/>
                </a:solidFill>
                <a:latin typeface="Roboto Condensed Light"/>
                <a:ea typeface="Roboto Condensed Light"/>
                <a:cs typeface="Roboto Condensed Light"/>
                <a:sym typeface="Roboto Condensed Light"/>
              </a:rPr>
              <a:t>	more than one year prior to the date of application for patent.</a:t>
            </a:r>
          </a:p>
          <a:p>
            <a:pPr marL="457200" lvl="0" indent="-381000">
              <a:buClr>
                <a:srgbClr val="C7D3E6"/>
              </a:buClr>
              <a:buSzPts val="2400"/>
            </a:pPr>
            <a:endParaRPr lang="en-US" sz="1300" dirty="0" smtClean="0">
              <a:solidFill>
                <a:srgbClr val="263248"/>
              </a:solidFill>
              <a:latin typeface="Roboto Condensed Light"/>
              <a:ea typeface="Roboto Condensed Light"/>
              <a:cs typeface="Roboto Condensed Light"/>
              <a:sym typeface="Roboto Condensed Ligh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smtClean="0"/>
              <a:t>35 U.S.C. §102 (b): “…in public use or on sale in this country</a:t>
            </a:r>
            <a:r>
              <a:rPr lang="en-US" dirty="0" smtClean="0">
                <a:cs typeface="Times New Roman" pitchFamily="18" charset="0"/>
              </a:rPr>
              <a:t>…”</a:t>
            </a:r>
            <a:endParaRPr/>
          </a:p>
        </p:txBody>
      </p:sp>
      <p:sp>
        <p:nvSpPr>
          <p:cNvPr id="237" name="Shape 237"/>
          <p:cNvSpPr txBox="1">
            <a:spLocks noGrp="1"/>
          </p:cNvSpPr>
          <p:nvPr>
            <p:ph type="body" idx="1"/>
          </p:nvPr>
        </p:nvSpPr>
        <p:spPr>
          <a:xfrm>
            <a:off x="-76200" y="1200150"/>
            <a:ext cx="6781800" cy="1143000"/>
          </a:xfrm>
          <a:prstGeom prst="rect">
            <a:avLst/>
          </a:prstGeom>
        </p:spPr>
        <p:txBody>
          <a:bodyPr spcFirstLastPara="1" wrap="square" lIns="91425" tIns="91425" rIns="91425" bIns="91425" anchor="ctr" anchorCtr="0">
            <a:normAutofit/>
          </a:bodyPr>
          <a:lstStyle/>
          <a:p>
            <a:pPr lvl="0">
              <a:spcBef>
                <a:spcPts val="0"/>
              </a:spcBef>
              <a:buNone/>
            </a:pPr>
            <a:r>
              <a:rPr lang="en-US" sz="1600" dirty="0" smtClean="0"/>
              <a:t>A person shall be entitled to a patent unless –</a:t>
            </a:r>
          </a:p>
          <a:p>
            <a:pPr lvl="0">
              <a:spcBef>
                <a:spcPts val="0"/>
              </a:spcBef>
              <a:buNone/>
            </a:pPr>
            <a:r>
              <a:rPr lang="en-US" sz="1400" dirty="0" smtClean="0"/>
              <a:t>(b) the invention was patented or described in a printed publication in this or</a:t>
            </a:r>
          </a:p>
          <a:p>
            <a:pPr lvl="0">
              <a:spcBef>
                <a:spcPts val="0"/>
              </a:spcBef>
              <a:buNone/>
            </a:pPr>
            <a:r>
              <a:rPr lang="en-US" sz="1400" dirty="0" smtClean="0"/>
              <a:t>a foreign country or in public use or on sale in this country, more than one year</a:t>
            </a:r>
          </a:p>
          <a:p>
            <a:pPr lvl="0">
              <a:spcBef>
                <a:spcPts val="0"/>
              </a:spcBef>
              <a:buNone/>
            </a:pPr>
            <a:r>
              <a:rPr lang="en-US" sz="1400" dirty="0" smtClean="0"/>
              <a:t>prior to the date of application for patent in the United States.</a:t>
            </a: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14</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76200" y="2190750"/>
            <a:ext cx="6781800" cy="1143000"/>
          </a:xfrm>
          <a:prstGeom prst="rect">
            <a:avLst/>
          </a:prstGeom>
          <a:noFill/>
          <a:ln>
            <a:noFill/>
          </a:ln>
        </p:spPr>
        <p:txBody>
          <a:bodyPr spcFirstLastPara="1" wrap="square" lIns="91425" tIns="91425" rIns="91425" bIns="91425" anchor="ctr" anchorCtr="0">
            <a:normAutofit/>
          </a:bodyPr>
          <a:lstStyle/>
          <a:p>
            <a:pPr marL="457200" marR="0" lvl="0" indent="-381000" algn="l" defTabSz="914400" rtl="0" eaLnBrk="1" fontAlgn="auto" latinLnBrk="0" hangingPunct="1">
              <a:lnSpc>
                <a:spcPct val="100000"/>
              </a:lnSpc>
              <a:spcBef>
                <a:spcPts val="0"/>
              </a:spcBef>
              <a:spcAft>
                <a:spcPts val="0"/>
              </a:spcAft>
              <a:buClr>
                <a:srgbClr val="C7D3E6"/>
              </a:buClr>
              <a:buSzPts val="2400"/>
              <a:buFont typeface="Roboto Condensed Light"/>
              <a:buNone/>
              <a:tabLst/>
              <a:defRPr/>
            </a:pPr>
            <a:endParaRPr kumimoji="0" lang="en-US" sz="14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endParaRPr>
          </a:p>
        </p:txBody>
      </p:sp>
      <p:sp>
        <p:nvSpPr>
          <p:cNvPr id="11" name="Shape 237"/>
          <p:cNvSpPr txBox="1">
            <a:spLocks/>
          </p:cNvSpPr>
          <p:nvPr/>
        </p:nvSpPr>
        <p:spPr>
          <a:xfrm>
            <a:off x="0" y="2133600"/>
            <a:ext cx="7543800" cy="2647950"/>
          </a:xfrm>
          <a:prstGeom prst="rect">
            <a:avLst/>
          </a:prstGeom>
          <a:noFill/>
          <a:ln>
            <a:noFill/>
          </a:ln>
        </p:spPr>
        <p:txBody>
          <a:bodyPr spcFirstLastPara="1" wrap="square" lIns="91425" tIns="91425" rIns="91425" bIns="91425" anchor="ctr" anchorCtr="0">
            <a:noAutofit/>
          </a:bodyPr>
          <a:lstStyle/>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I.  </a:t>
            </a:r>
            <a:r>
              <a:rPr lang="en-US" sz="1200" i="1" dirty="0" smtClean="0">
                <a:solidFill>
                  <a:srgbClr val="263248"/>
                </a:solidFill>
                <a:latin typeface="Roboto Condensed Light"/>
                <a:ea typeface="Roboto Condensed Light"/>
                <a:cs typeface="Roboto Condensed Light"/>
                <a:sym typeface="Roboto Condensed Light"/>
              </a:rPr>
              <a:t>The 1-year Grace Period Is Extended To The Next Working Day If It Would Otherwise End On A Holiday Or Weekend</a:t>
            </a:r>
          </a:p>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II. </a:t>
            </a:r>
            <a:r>
              <a:rPr lang="en-US" sz="1200" i="1" dirty="0" smtClean="0">
                <a:solidFill>
                  <a:srgbClr val="263248"/>
                </a:solidFill>
                <a:latin typeface="Roboto Condensed Light"/>
                <a:ea typeface="Roboto Condensed Light"/>
                <a:cs typeface="Roboto Condensed Light"/>
                <a:sym typeface="Roboto Condensed Light"/>
              </a:rPr>
              <a:t>The 1-year Time Bar Is Measured From The U.S. Filing Date</a:t>
            </a:r>
          </a:p>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III. </a:t>
            </a:r>
            <a:r>
              <a:rPr lang="en-US" sz="1200" i="1" dirty="0" smtClean="0">
                <a:solidFill>
                  <a:srgbClr val="263248"/>
                </a:solidFill>
                <a:latin typeface="Roboto Condensed Light"/>
                <a:ea typeface="Roboto Condensed Light"/>
                <a:cs typeface="Roboto Condensed Light"/>
                <a:sym typeface="Roboto Condensed Light"/>
              </a:rPr>
              <a:t>The provision of §102(b) is called a "statutory bar". That is, a §102(b) reference cannot be removed or</a:t>
            </a:r>
          </a:p>
          <a:p>
            <a:pPr marL="457200" indent="-381000" algn="just">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antedated under any circumstances. When the examiner cites a §102(b) reference and assuming that the </a:t>
            </a:r>
          </a:p>
          <a:p>
            <a:pPr marL="457200" indent="-381000" algn="just">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rejection is well founded, the applicant must then amend the claims to distinguish over the prior art.</a:t>
            </a:r>
          </a:p>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IV.</a:t>
            </a:r>
            <a:r>
              <a:rPr lang="en-US" sz="1200" b="1" i="1" dirty="0" smtClean="0">
                <a:solidFill>
                  <a:srgbClr val="263248"/>
                </a:solidFill>
                <a:latin typeface="Roboto Condensed Light"/>
                <a:ea typeface="Roboto Condensed Light"/>
                <a:cs typeface="Roboto Condensed Light"/>
                <a:sym typeface="Roboto Condensed Light"/>
              </a:rPr>
              <a:t> </a:t>
            </a:r>
            <a:r>
              <a:rPr lang="en-US" sz="1200" b="1" dirty="0" smtClean="0">
                <a:solidFill>
                  <a:srgbClr val="263248"/>
                </a:solidFill>
                <a:latin typeface="Roboto Condensed Light"/>
                <a:ea typeface="Roboto Condensed Light"/>
                <a:cs typeface="Roboto Condensed Light"/>
                <a:sym typeface="Roboto Condensed Light"/>
              </a:rPr>
              <a:t>“IN PUBLIC USE” - </a:t>
            </a:r>
            <a:r>
              <a:rPr lang="en-US" sz="1200" i="1" dirty="0" smtClean="0">
                <a:solidFill>
                  <a:srgbClr val="263248"/>
                </a:solidFill>
                <a:latin typeface="Roboto Condensed Light"/>
                <a:ea typeface="Roboto Condensed Light"/>
                <a:cs typeface="Roboto Condensed Light"/>
                <a:sym typeface="Roboto Condensed Light"/>
              </a:rPr>
              <a:t>uses that were accessible to the public, uses that were for commercial exploitation.</a:t>
            </a:r>
          </a:p>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V. “ON SALE" - </a:t>
            </a:r>
            <a:r>
              <a:rPr lang="en-US" sz="1200" i="1" dirty="0" smtClean="0">
                <a:solidFill>
                  <a:srgbClr val="263248"/>
                </a:solidFill>
                <a:latin typeface="Roboto Condensed Light"/>
                <a:ea typeface="Roboto Condensed Light"/>
                <a:cs typeface="Roboto Condensed Light"/>
                <a:sym typeface="Roboto Condensed Light"/>
              </a:rPr>
              <a:t>Secret sales</a:t>
            </a:r>
          </a:p>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VI. “MORE THAN ONE YEAR PRIOR TO THE DATE OF APPLICATION FOR PATENT IN THE UNITED</a:t>
            </a:r>
          </a:p>
          <a:p>
            <a:pPr marL="457200" lvl="1"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STATES” -  </a:t>
            </a:r>
            <a:r>
              <a:rPr lang="en-US" sz="1200" i="1" dirty="0" smtClean="0">
                <a:solidFill>
                  <a:srgbClr val="263248"/>
                </a:solidFill>
                <a:latin typeface="Roboto Condensed Light"/>
                <a:ea typeface="Roboto Condensed Light"/>
                <a:cs typeface="Roboto Condensed Light"/>
                <a:sym typeface="Roboto Condensed Light"/>
              </a:rPr>
              <a:t>A patent or literature reference by anyone that is published more than one year prior to and</a:t>
            </a:r>
          </a:p>
          <a:p>
            <a:pPr marL="457200" lvl="1" indent="-381000" algn="just">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applicant's U.S. filing date is available as prior art under 35 U.S.C. §102(b). This may include the</a:t>
            </a:r>
          </a:p>
          <a:p>
            <a:pPr marL="457200" lvl="1" indent="-381000" algn="just">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inventor’s own publication if published more than one year prior to applicant’s U.S. filing date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dirty="0" smtClean="0"/>
              <a:t>35 U.S.C. 102(b) : In Conclusion</a:t>
            </a:r>
            <a:endParaRPr/>
          </a:p>
        </p:txBody>
      </p:sp>
      <p:sp>
        <p:nvSpPr>
          <p:cNvPr id="237" name="Shape 237"/>
          <p:cNvSpPr txBox="1">
            <a:spLocks noGrp="1"/>
          </p:cNvSpPr>
          <p:nvPr>
            <p:ph type="body" idx="1"/>
          </p:nvPr>
        </p:nvSpPr>
        <p:spPr>
          <a:xfrm>
            <a:off x="814274" y="1407450"/>
            <a:ext cx="6881925" cy="3145500"/>
          </a:xfrm>
          <a:prstGeom prst="rect">
            <a:avLst/>
          </a:prstGeom>
        </p:spPr>
        <p:txBody>
          <a:bodyPr spcFirstLastPara="1" wrap="square" lIns="91425" tIns="91425" rIns="91425" bIns="91425" anchor="ctr" anchorCtr="0">
            <a:noAutofit/>
          </a:bodyPr>
          <a:lstStyle/>
          <a:p>
            <a:pPr>
              <a:spcBef>
                <a:spcPts val="0"/>
              </a:spcBef>
            </a:pPr>
            <a:r>
              <a:rPr lang="en-US" sz="1500" dirty="0" smtClean="0"/>
              <a:t>A patent or literature reference by anyone that is published more than one year prior to an applicant's U.S. filing date is available as prior art under 35 U.S.C. §102(b). </a:t>
            </a:r>
          </a:p>
          <a:p>
            <a:pPr>
              <a:spcBef>
                <a:spcPts val="0"/>
              </a:spcBef>
            </a:pPr>
            <a:r>
              <a:rPr lang="en-US" sz="1500" dirty="0" smtClean="0"/>
              <a:t>An inventor's own publication can not be applied as prior art under 35 U.S.C. §102(a), so long as a U.S. application is filed within one year of the publication date. This is called the "grace period" and is unique to United States patent law. For example, in many countries, the inventor's public disclosure prior to filing a patent application defeats novelty. However, if published more than one year prior to applicant’s U.S. filing date, even the inventor's own publication can be applied as prior art under 35 U.S.C. §102(b). The provision of §102(b) is called a </a:t>
            </a:r>
            <a:r>
              <a:rPr lang="en-US" sz="1500" b="1" dirty="0" smtClean="0"/>
              <a:t>"statutory bar".</a:t>
            </a:r>
            <a:r>
              <a:rPr lang="en-US" sz="1500" dirty="0" smtClean="0"/>
              <a:t> That is, a §102(b) reference cannot be removed or antedated under any circumstance.</a:t>
            </a: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15</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fontAlgn="base"/>
            <a:r>
              <a:rPr lang="en-US" dirty="0" smtClean="0"/>
              <a:t>Pre-AIA 35 U.S.C. 102(c)</a:t>
            </a:r>
            <a:endParaRPr lang="en-US" dirty="0"/>
          </a:p>
        </p:txBody>
      </p:sp>
      <p:sp>
        <p:nvSpPr>
          <p:cNvPr id="237" name="Shape 237"/>
          <p:cNvSpPr txBox="1">
            <a:spLocks noGrp="1"/>
          </p:cNvSpPr>
          <p:nvPr>
            <p:ph type="body" idx="1"/>
          </p:nvPr>
        </p:nvSpPr>
        <p:spPr>
          <a:xfrm>
            <a:off x="-76200" y="1636050"/>
            <a:ext cx="6881925" cy="3145500"/>
          </a:xfrm>
          <a:prstGeom prst="rect">
            <a:avLst/>
          </a:prstGeom>
        </p:spPr>
        <p:txBody>
          <a:bodyPr spcFirstLastPara="1" wrap="square" lIns="91425" tIns="91425" rIns="91425" bIns="91425" anchor="ctr" anchorCtr="0">
            <a:noAutofit/>
          </a:bodyPr>
          <a:lstStyle/>
          <a:p>
            <a:pPr lvl="0" algn="just">
              <a:spcBef>
                <a:spcPts val="0"/>
              </a:spcBef>
            </a:pPr>
            <a:r>
              <a:rPr lang="en-US" dirty="0" smtClean="0"/>
              <a:t>A person shall be entitled to a patent unless –</a:t>
            </a:r>
          </a:p>
          <a:p>
            <a:pPr algn="just">
              <a:spcBef>
                <a:spcPts val="0"/>
              </a:spcBef>
              <a:buNone/>
            </a:pPr>
            <a:r>
              <a:rPr lang="en-US" dirty="0" smtClean="0"/>
              <a:t>	</a:t>
            </a:r>
            <a:r>
              <a:rPr lang="en-US" sz="2000" dirty="0" smtClean="0"/>
              <a:t> (c) he has abandoned the invention.</a:t>
            </a:r>
            <a:endParaRPr lang="en-US" sz="2200" dirty="0" smtClean="0"/>
          </a:p>
          <a:p>
            <a:pPr>
              <a:spcBef>
                <a:spcPts val="0"/>
              </a:spcBef>
              <a:buNone/>
            </a:pPr>
            <a:endParaRPr lang="en-US" sz="2200" dirty="0" smtClean="0"/>
          </a:p>
          <a:p>
            <a:pPr lvl="0">
              <a:spcBef>
                <a:spcPts val="0"/>
              </a:spcBef>
              <a:buNone/>
            </a:pPr>
            <a:endParaRP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16</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6553200" y="1123950"/>
            <a:ext cx="2514600" cy="3124200"/>
          </a:xfrm>
          <a:prstGeom prst="rect">
            <a:avLst/>
          </a:prstGeom>
          <a:noFill/>
          <a:ln>
            <a:noFill/>
          </a:ln>
        </p:spPr>
        <p:txBody>
          <a:bodyPr spcFirstLastPara="1" wrap="square" lIns="91425" tIns="91425" rIns="91425" bIns="91425" anchor="ctr" anchorCtr="0">
            <a:noAutofit/>
          </a:bodyPr>
          <a:lstStyle/>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Abandonment can happen if the inventor</a:t>
            </a:r>
          </a:p>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expressly gives away rights to public</a:t>
            </a:r>
          </a:p>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allows others to use the invention but does nothing about it</a:t>
            </a:r>
          </a:p>
          <a:p>
            <a:pPr marL="45720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is negligent or willfully postpones filing a patent application</a:t>
            </a:r>
          </a:p>
          <a:p>
            <a:pPr marL="45720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withholds the invention from public until it is independently developed.</a:t>
            </a:r>
          </a:p>
          <a:p>
            <a:pPr marL="457200" lvl="0" indent="-381000">
              <a:buClr>
                <a:srgbClr val="C7D3E6"/>
              </a:buClr>
              <a:buSzPts val="2400"/>
            </a:pPr>
            <a:endParaRPr lang="en-US" sz="1300" dirty="0" smtClean="0">
              <a:solidFill>
                <a:srgbClr val="263248"/>
              </a:solidFill>
              <a:latin typeface="Roboto Condensed Light"/>
              <a:ea typeface="Roboto Condensed Light"/>
              <a:cs typeface="Roboto Condensed Light"/>
              <a:sym typeface="Roboto Condensed Ligh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smtClean="0"/>
              <a:t>35 U.S.C. §102 (c): “..he has abandoned the invention..</a:t>
            </a:r>
            <a:r>
              <a:rPr lang="en-US" dirty="0" smtClean="0">
                <a:cs typeface="Times New Roman" pitchFamily="18" charset="0"/>
              </a:rPr>
              <a:t>”</a:t>
            </a:r>
            <a:endParaRPr/>
          </a:p>
        </p:txBody>
      </p:sp>
      <p:sp>
        <p:nvSpPr>
          <p:cNvPr id="237" name="Shape 237"/>
          <p:cNvSpPr txBox="1">
            <a:spLocks noGrp="1"/>
          </p:cNvSpPr>
          <p:nvPr>
            <p:ph type="body" idx="1"/>
          </p:nvPr>
        </p:nvSpPr>
        <p:spPr>
          <a:xfrm>
            <a:off x="-76200" y="1200150"/>
            <a:ext cx="6781800" cy="685800"/>
          </a:xfrm>
          <a:prstGeom prst="rect">
            <a:avLst/>
          </a:prstGeom>
        </p:spPr>
        <p:txBody>
          <a:bodyPr spcFirstLastPara="1" wrap="square" lIns="91425" tIns="91425" rIns="91425" bIns="91425" anchor="ctr" anchorCtr="0">
            <a:normAutofit/>
          </a:bodyPr>
          <a:lstStyle/>
          <a:p>
            <a:pPr lvl="0">
              <a:spcBef>
                <a:spcPts val="0"/>
              </a:spcBef>
              <a:buNone/>
            </a:pPr>
            <a:r>
              <a:rPr lang="en-US" sz="1600" dirty="0" smtClean="0"/>
              <a:t>A person shall be entitled to a patent unless –</a:t>
            </a:r>
          </a:p>
          <a:p>
            <a:pPr lvl="0">
              <a:spcBef>
                <a:spcPts val="0"/>
              </a:spcBef>
              <a:buNone/>
            </a:pPr>
            <a:r>
              <a:rPr lang="en-US" sz="1400" dirty="0" smtClean="0"/>
              <a:t>(c) he has abandoned the invention.</a:t>
            </a: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17</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76200" y="2190750"/>
            <a:ext cx="6781800" cy="1143000"/>
          </a:xfrm>
          <a:prstGeom prst="rect">
            <a:avLst/>
          </a:prstGeom>
          <a:noFill/>
          <a:ln>
            <a:noFill/>
          </a:ln>
        </p:spPr>
        <p:txBody>
          <a:bodyPr spcFirstLastPara="1" wrap="square" lIns="91425" tIns="91425" rIns="91425" bIns="91425" anchor="ctr" anchorCtr="0">
            <a:normAutofit/>
          </a:bodyPr>
          <a:lstStyle/>
          <a:p>
            <a:pPr marL="457200" marR="0" lvl="0" indent="-381000" algn="l" defTabSz="914400" rtl="0" eaLnBrk="1" fontAlgn="auto" latinLnBrk="0" hangingPunct="1">
              <a:lnSpc>
                <a:spcPct val="100000"/>
              </a:lnSpc>
              <a:spcBef>
                <a:spcPts val="0"/>
              </a:spcBef>
              <a:spcAft>
                <a:spcPts val="0"/>
              </a:spcAft>
              <a:buClr>
                <a:srgbClr val="C7D3E6"/>
              </a:buClr>
              <a:buSzPts val="2400"/>
              <a:buFont typeface="Roboto Condensed Light"/>
              <a:buNone/>
              <a:tabLst/>
              <a:defRPr/>
            </a:pPr>
            <a:endParaRPr kumimoji="0" lang="en-US" sz="14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endParaRPr>
          </a:p>
        </p:txBody>
      </p:sp>
      <p:sp>
        <p:nvSpPr>
          <p:cNvPr id="11" name="Shape 237"/>
          <p:cNvSpPr txBox="1">
            <a:spLocks/>
          </p:cNvSpPr>
          <p:nvPr/>
        </p:nvSpPr>
        <p:spPr>
          <a:xfrm>
            <a:off x="0" y="1828800"/>
            <a:ext cx="7543800" cy="2647950"/>
          </a:xfrm>
          <a:prstGeom prst="rect">
            <a:avLst/>
          </a:prstGeom>
          <a:noFill/>
          <a:ln>
            <a:noFill/>
          </a:ln>
        </p:spPr>
        <p:txBody>
          <a:bodyPr spcFirstLastPara="1" wrap="square" lIns="91425" tIns="91425" rIns="91425" bIns="91425" anchor="ctr" anchorCtr="0">
            <a:noAutofit/>
          </a:bodyPr>
          <a:lstStyle/>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I.  </a:t>
            </a:r>
            <a:r>
              <a:rPr lang="en-US" sz="1200" i="1" dirty="0" smtClean="0">
                <a:solidFill>
                  <a:srgbClr val="263248"/>
                </a:solidFill>
                <a:latin typeface="Roboto Condensed Light"/>
                <a:ea typeface="Roboto Condensed Light"/>
                <a:cs typeface="Roboto Condensed Light"/>
                <a:sym typeface="Roboto Condensed Light"/>
              </a:rPr>
              <a:t>Under 35 U.S.C. 102(c), An Abandonment Must Be Intentional.</a:t>
            </a:r>
          </a:p>
          <a:p>
            <a:pPr marL="457200" indent="-381000" algn="just">
              <a:buClr>
                <a:srgbClr val="C7D3E6"/>
              </a:buClr>
              <a:buSzPts val="2400"/>
            </a:pPr>
            <a:endParaRPr lang="en-US" sz="1200" i="1"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II. </a:t>
            </a:r>
            <a:r>
              <a:rPr lang="en-US" sz="1200" i="1" dirty="0" smtClean="0">
                <a:solidFill>
                  <a:srgbClr val="263248"/>
                </a:solidFill>
                <a:latin typeface="Roboto Condensed Light"/>
                <a:ea typeface="Roboto Condensed Light"/>
                <a:cs typeface="Roboto Condensed Light"/>
                <a:sym typeface="Roboto Condensed Light"/>
              </a:rPr>
              <a:t>Delay In Making First Application - To abandon the invention the inventor must intend a</a:t>
            </a:r>
          </a:p>
          <a:p>
            <a:pPr marL="457200" indent="-381000" algn="just">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dedication to the public. Such dedication may be either express or implied, by actions or inactions of the</a:t>
            </a:r>
          </a:p>
          <a:p>
            <a:pPr marL="457200" indent="-381000" algn="just">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inventor. Delay alone is not sufficient to infer the requisite intent to abandon.</a:t>
            </a:r>
          </a:p>
          <a:p>
            <a:pPr marL="457200" indent="-381000" algn="just">
              <a:buClr>
                <a:srgbClr val="C7D3E6"/>
              </a:buClr>
              <a:buSzPts val="2400"/>
            </a:pPr>
            <a:endParaRPr lang="en-US" sz="1200" i="1"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III. </a:t>
            </a:r>
            <a:r>
              <a:rPr lang="en-US" sz="1200" i="1" dirty="0" smtClean="0">
                <a:solidFill>
                  <a:srgbClr val="263248"/>
                </a:solidFill>
                <a:latin typeface="Roboto Condensed Light"/>
                <a:ea typeface="Roboto Condensed Light"/>
                <a:cs typeface="Roboto Condensed Light"/>
                <a:sym typeface="Roboto Condensed Light"/>
              </a:rPr>
              <a:t>Delay In Reapplying For Patent After Abandonment Of Previous Patent</a:t>
            </a:r>
          </a:p>
          <a:p>
            <a:pPr marL="457200" indent="-381000" algn="just">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Application – </a:t>
            </a:r>
          </a:p>
          <a:p>
            <a:pPr marL="457200" indent="-381000" algn="just">
              <a:buClr>
                <a:srgbClr val="C7D3E6"/>
              </a:buClr>
              <a:buSzPts val="2400"/>
            </a:pPr>
            <a:endParaRPr lang="en-US" sz="1200" i="1"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IV.</a:t>
            </a:r>
            <a:r>
              <a:rPr lang="en-US" sz="1200" b="1" i="1" dirty="0" smtClean="0">
                <a:solidFill>
                  <a:srgbClr val="263248"/>
                </a:solidFill>
                <a:latin typeface="Roboto Condensed Light"/>
                <a:ea typeface="Roboto Condensed Light"/>
                <a:cs typeface="Roboto Condensed Light"/>
                <a:sym typeface="Roboto Condensed Light"/>
              </a:rPr>
              <a:t> </a:t>
            </a:r>
            <a:r>
              <a:rPr lang="en-US" sz="1200" i="1" dirty="0" smtClean="0">
                <a:solidFill>
                  <a:srgbClr val="263248"/>
                </a:solidFill>
                <a:latin typeface="Roboto Condensed Light"/>
                <a:ea typeface="Roboto Condensed Light"/>
                <a:cs typeface="Roboto Condensed Light"/>
                <a:sym typeface="Roboto Condensed Light"/>
              </a:rPr>
              <a:t>Disclosure Without Claiming In A Prior Issued Patent</a:t>
            </a:r>
          </a:p>
          <a:p>
            <a:pPr marL="457200" indent="-381000" algn="just">
              <a:buClr>
                <a:srgbClr val="C7D3E6"/>
              </a:buClr>
              <a:buSzPts val="2400"/>
            </a:pPr>
            <a:endParaRPr lang="en-US" sz="1200" i="1"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V.  </a:t>
            </a:r>
            <a:r>
              <a:rPr lang="en-US" sz="1200" i="1" dirty="0" smtClean="0">
                <a:solidFill>
                  <a:srgbClr val="263248"/>
                </a:solidFill>
                <a:latin typeface="Roboto Condensed Light"/>
                <a:ea typeface="Roboto Condensed Light"/>
                <a:cs typeface="Roboto Condensed Light"/>
                <a:sym typeface="Roboto Condensed Light"/>
              </a:rPr>
              <a:t>Only When There Is A Priority Contest Can A Lapse Of Time Bar A Patent </a:t>
            </a:r>
            <a:r>
              <a:rPr lang="en-US" sz="1200" b="1" dirty="0" smtClean="0">
                <a:solidFill>
                  <a:srgbClr val="263248"/>
                </a:solidFill>
                <a:latin typeface="Roboto Condensed Light"/>
                <a:ea typeface="Roboto Condensed Light"/>
                <a:cs typeface="Roboto Condensed Light"/>
                <a:sym typeface="Roboto Condensed Light"/>
              </a:rPr>
              <a:t>- </a:t>
            </a:r>
            <a:r>
              <a:rPr lang="en-US" sz="1200" i="1" dirty="0" smtClean="0">
                <a:solidFill>
                  <a:srgbClr val="263248"/>
                </a:solidFill>
                <a:latin typeface="Roboto Condensed Light"/>
                <a:ea typeface="Roboto Condensed Light"/>
                <a:cs typeface="Roboto Condensed Light"/>
                <a:sym typeface="Roboto Condensed Light"/>
              </a:rPr>
              <a:t>The mere</a:t>
            </a:r>
          </a:p>
          <a:p>
            <a:pPr marL="457200" indent="-381000" algn="just">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lapse of time will not bar a patent.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fontAlgn="base"/>
            <a:r>
              <a:rPr lang="en-US" dirty="0" smtClean="0"/>
              <a:t>Pre-AIA 35 U.S.C. 102(d)</a:t>
            </a:r>
            <a:endParaRPr lang="en-US" dirty="0"/>
          </a:p>
        </p:txBody>
      </p:sp>
      <p:sp>
        <p:nvSpPr>
          <p:cNvPr id="237" name="Shape 237"/>
          <p:cNvSpPr txBox="1">
            <a:spLocks noGrp="1"/>
          </p:cNvSpPr>
          <p:nvPr>
            <p:ph type="body" idx="1"/>
          </p:nvPr>
        </p:nvSpPr>
        <p:spPr>
          <a:xfrm>
            <a:off x="-76200" y="1331250"/>
            <a:ext cx="6881925" cy="3145500"/>
          </a:xfrm>
          <a:prstGeom prst="rect">
            <a:avLst/>
          </a:prstGeom>
        </p:spPr>
        <p:txBody>
          <a:bodyPr spcFirstLastPara="1" wrap="square" lIns="91425" tIns="91425" rIns="91425" bIns="91425" anchor="ctr" anchorCtr="0">
            <a:noAutofit/>
          </a:bodyPr>
          <a:lstStyle/>
          <a:p>
            <a:pPr lvl="0" algn="just">
              <a:spcBef>
                <a:spcPts val="0"/>
              </a:spcBef>
            </a:pPr>
            <a:r>
              <a:rPr lang="en-US" dirty="0" smtClean="0"/>
              <a:t>A person shall be entitled to a patent unless –</a:t>
            </a:r>
          </a:p>
          <a:p>
            <a:pPr algn="just">
              <a:spcBef>
                <a:spcPts val="0"/>
              </a:spcBef>
              <a:buNone/>
            </a:pPr>
            <a:r>
              <a:rPr lang="en-US" dirty="0" smtClean="0"/>
              <a:t>	</a:t>
            </a:r>
            <a:r>
              <a:rPr lang="en-US" sz="2000" dirty="0" smtClean="0"/>
              <a:t>(d) the invention was first patented or caused to be patented, or was the subject of an inventor’s certificate, by the applicant or his legal representatives or assigns in a foreign country prior to the date of the application for patent in this country on an application for patent or inventor’s certificate filed more than twelve months before the filing of the application in the United States.</a:t>
            </a:r>
            <a:endParaRPr lang="en-US" sz="2200" dirty="0" smtClean="0"/>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18</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6629400" y="1504950"/>
            <a:ext cx="2514600" cy="2895600"/>
          </a:xfrm>
          <a:prstGeom prst="rect">
            <a:avLst/>
          </a:prstGeom>
          <a:noFill/>
          <a:ln>
            <a:noFill/>
          </a:ln>
        </p:spPr>
        <p:txBody>
          <a:bodyPr spcFirstLastPara="1" wrap="square" lIns="91425" tIns="91425" rIns="91425" bIns="91425" anchor="ctr" anchorCtr="0">
            <a:noAutofit/>
          </a:bodyPr>
          <a:lstStyle/>
          <a:p>
            <a:pPr marL="457200" lvl="0" indent="-381000">
              <a:buClr>
                <a:srgbClr val="C7D3E6"/>
              </a:buClr>
              <a:buSzPts val="2400"/>
              <a:buFont typeface="Roboto Condensed Light"/>
              <a:buChar char="▰"/>
            </a:pPr>
            <a:r>
              <a:rPr lang="en-US" sz="1200" dirty="0" smtClean="0">
                <a:solidFill>
                  <a:srgbClr val="263248"/>
                </a:solidFill>
                <a:latin typeface="Roboto Condensed Light"/>
                <a:ea typeface="Roboto Condensed Light"/>
                <a:cs typeface="Roboto Condensed Light"/>
                <a:sym typeface="Roboto Condensed Light"/>
              </a:rPr>
              <a:t>The applicant may be barred from obtaining a patent if:</a:t>
            </a:r>
          </a:p>
          <a:p>
            <a:pPr marL="457200" lvl="0" indent="-381000">
              <a:buClr>
                <a:srgbClr val="C7D3E6"/>
              </a:buClr>
              <a:buSzPts val="2400"/>
              <a:buFont typeface="Roboto Condensed Light"/>
              <a:buChar char="▰"/>
            </a:pPr>
            <a:r>
              <a:rPr lang="en-US" sz="1200" dirty="0" smtClean="0">
                <a:solidFill>
                  <a:srgbClr val="263248"/>
                </a:solidFill>
                <a:latin typeface="Roboto Condensed Light"/>
                <a:ea typeface="Roboto Condensed Light"/>
                <a:cs typeface="Roboto Condensed Light"/>
                <a:sym typeface="Roboto Condensed Light"/>
              </a:rPr>
              <a:t>Issued as a patent or inventor’s certificate before the filing of an application in the US.</a:t>
            </a:r>
          </a:p>
          <a:p>
            <a:pPr marL="457200" indent="-381000">
              <a:buClr>
                <a:srgbClr val="C7D3E6"/>
              </a:buClr>
              <a:buSzPts val="2400"/>
              <a:buFont typeface="Roboto Condensed Light"/>
              <a:buChar char="▰"/>
            </a:pPr>
            <a:r>
              <a:rPr lang="en-US" sz="1200" dirty="0" smtClean="0">
                <a:solidFill>
                  <a:srgbClr val="263248"/>
                </a:solidFill>
                <a:latin typeface="Roboto Condensed Light"/>
                <a:ea typeface="Roboto Condensed Light"/>
                <a:cs typeface="Roboto Condensed Light"/>
                <a:sym typeface="Roboto Condensed Light"/>
              </a:rPr>
              <a:t>Filed by the same applicant, or his legal assigns, as the US application</a:t>
            </a:r>
          </a:p>
          <a:p>
            <a:pPr marL="457200" indent="-381000">
              <a:buClr>
                <a:srgbClr val="C7D3E6"/>
              </a:buClr>
              <a:buSzPts val="2400"/>
              <a:buFont typeface="Roboto Condensed Light"/>
              <a:buChar char="▰"/>
            </a:pPr>
            <a:r>
              <a:rPr lang="en-US" sz="1200" dirty="0" smtClean="0">
                <a:solidFill>
                  <a:srgbClr val="263248"/>
                </a:solidFill>
                <a:latin typeface="Roboto Condensed Light"/>
                <a:ea typeface="Roboto Condensed Light"/>
                <a:cs typeface="Roboto Condensed Light"/>
                <a:sym typeface="Roboto Condensed Light"/>
              </a:rPr>
              <a:t>Filed more than one year (12 months) before the effective filing date of the US application</a:t>
            </a:r>
          </a:p>
          <a:p>
            <a:pPr marL="457200" indent="-381000">
              <a:buClr>
                <a:srgbClr val="C7D3E6"/>
              </a:buClr>
              <a:buSzPts val="2400"/>
              <a:buFont typeface="Roboto Condensed Light"/>
              <a:buChar char="▰"/>
            </a:pPr>
            <a:r>
              <a:rPr lang="en-US" sz="1200" dirty="0" smtClean="0">
                <a:solidFill>
                  <a:srgbClr val="263248"/>
                </a:solidFill>
                <a:latin typeface="Roboto Condensed Light"/>
                <a:ea typeface="Roboto Condensed Light"/>
                <a:cs typeface="Roboto Condensed Light"/>
                <a:sym typeface="Roboto Condensed Light"/>
              </a:rPr>
              <a:t>Involves the same invention.</a:t>
            </a:r>
          </a:p>
          <a:p>
            <a:pPr marL="457200" lvl="0" indent="-381000">
              <a:buClr>
                <a:srgbClr val="C7D3E6"/>
              </a:buClr>
              <a:buSzPts val="2400"/>
            </a:pPr>
            <a:endParaRPr lang="en-US" sz="1300" dirty="0" smtClean="0">
              <a:solidFill>
                <a:srgbClr val="263248"/>
              </a:solidFill>
              <a:latin typeface="Roboto Condensed Light"/>
              <a:ea typeface="Roboto Condensed Light"/>
              <a:cs typeface="Roboto Condensed Light"/>
              <a:sym typeface="Roboto Condensed Ligh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smtClean="0"/>
              <a:t>35 U.S.C. §102 (d): “..more than twelve months before the filing..</a:t>
            </a:r>
            <a:r>
              <a:rPr lang="en-US" dirty="0" smtClean="0">
                <a:cs typeface="Times New Roman" pitchFamily="18" charset="0"/>
              </a:rPr>
              <a:t>”</a:t>
            </a:r>
            <a:endParaRPr/>
          </a:p>
        </p:txBody>
      </p:sp>
      <p:sp>
        <p:nvSpPr>
          <p:cNvPr id="237" name="Shape 237"/>
          <p:cNvSpPr txBox="1">
            <a:spLocks noGrp="1"/>
          </p:cNvSpPr>
          <p:nvPr>
            <p:ph type="body" idx="1"/>
          </p:nvPr>
        </p:nvSpPr>
        <p:spPr>
          <a:xfrm>
            <a:off x="-76200" y="1200150"/>
            <a:ext cx="6781800" cy="1143000"/>
          </a:xfrm>
          <a:prstGeom prst="rect">
            <a:avLst/>
          </a:prstGeom>
        </p:spPr>
        <p:txBody>
          <a:bodyPr spcFirstLastPara="1" wrap="square" lIns="91425" tIns="91425" rIns="91425" bIns="91425" anchor="ctr" anchorCtr="0">
            <a:normAutofit fontScale="85000" lnSpcReduction="10000"/>
          </a:bodyPr>
          <a:lstStyle/>
          <a:p>
            <a:pPr lvl="0">
              <a:spcBef>
                <a:spcPts val="0"/>
              </a:spcBef>
              <a:buNone/>
            </a:pPr>
            <a:r>
              <a:rPr lang="en-US" sz="1600" dirty="0" smtClean="0"/>
              <a:t>A person shall be entitled to a patent unless –</a:t>
            </a:r>
          </a:p>
          <a:p>
            <a:pPr lvl="0">
              <a:spcBef>
                <a:spcPts val="0"/>
              </a:spcBef>
              <a:buNone/>
            </a:pPr>
            <a:r>
              <a:rPr lang="en-US" sz="1400" dirty="0" smtClean="0"/>
              <a:t>(d) the invention was first patented or caused to be patented, or was the subject of an inventor’s</a:t>
            </a:r>
          </a:p>
          <a:p>
            <a:pPr lvl="0">
              <a:spcBef>
                <a:spcPts val="0"/>
              </a:spcBef>
              <a:buNone/>
            </a:pPr>
            <a:r>
              <a:rPr lang="en-US" sz="1400" dirty="0" smtClean="0"/>
              <a:t>certificate, by the applicant or his legal representatives or assigns in a foreign country prior to the</a:t>
            </a:r>
          </a:p>
          <a:p>
            <a:pPr lvl="0">
              <a:spcBef>
                <a:spcPts val="0"/>
              </a:spcBef>
              <a:buNone/>
            </a:pPr>
            <a:r>
              <a:rPr lang="en-US" sz="1400" dirty="0" smtClean="0"/>
              <a:t>date of the application for patent in this country on an application for patent or inventor’s</a:t>
            </a:r>
          </a:p>
          <a:p>
            <a:pPr lvl="0">
              <a:spcBef>
                <a:spcPts val="0"/>
              </a:spcBef>
              <a:buNone/>
            </a:pPr>
            <a:r>
              <a:rPr lang="en-US" sz="1400" dirty="0" smtClean="0"/>
              <a:t>certificate filed more than twelve months before the filing of the application in the United States.</a:t>
            </a: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19</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76200" y="2190750"/>
            <a:ext cx="6781800" cy="1143000"/>
          </a:xfrm>
          <a:prstGeom prst="rect">
            <a:avLst/>
          </a:prstGeom>
          <a:noFill/>
          <a:ln>
            <a:noFill/>
          </a:ln>
        </p:spPr>
        <p:txBody>
          <a:bodyPr spcFirstLastPara="1" wrap="square" lIns="91425" tIns="91425" rIns="91425" bIns="91425" anchor="ctr" anchorCtr="0">
            <a:normAutofit/>
          </a:bodyPr>
          <a:lstStyle/>
          <a:p>
            <a:pPr marL="457200" marR="0" lvl="0" indent="-381000" algn="l" defTabSz="914400" rtl="0" eaLnBrk="1" fontAlgn="auto" latinLnBrk="0" hangingPunct="1">
              <a:lnSpc>
                <a:spcPct val="100000"/>
              </a:lnSpc>
              <a:spcBef>
                <a:spcPts val="0"/>
              </a:spcBef>
              <a:spcAft>
                <a:spcPts val="0"/>
              </a:spcAft>
              <a:buClr>
                <a:srgbClr val="C7D3E6"/>
              </a:buClr>
              <a:buSzPts val="2400"/>
              <a:buFont typeface="Roboto Condensed Light"/>
              <a:buNone/>
              <a:tabLst/>
              <a:defRPr/>
            </a:pPr>
            <a:endParaRPr kumimoji="0" lang="en-US" sz="14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endParaRPr>
          </a:p>
        </p:txBody>
      </p:sp>
      <p:sp>
        <p:nvSpPr>
          <p:cNvPr id="11" name="Shape 237"/>
          <p:cNvSpPr txBox="1">
            <a:spLocks/>
          </p:cNvSpPr>
          <p:nvPr/>
        </p:nvSpPr>
        <p:spPr>
          <a:xfrm>
            <a:off x="0" y="2647950"/>
            <a:ext cx="7543800" cy="1524000"/>
          </a:xfrm>
          <a:prstGeom prst="rect">
            <a:avLst/>
          </a:prstGeom>
          <a:noFill/>
          <a:ln>
            <a:noFill/>
          </a:ln>
        </p:spPr>
        <p:txBody>
          <a:bodyPr spcFirstLastPara="1" wrap="square" lIns="91425" tIns="91425" rIns="91425" bIns="91425" anchor="ctr" anchorCtr="0">
            <a:noAutofit/>
          </a:bodyPr>
          <a:lstStyle/>
          <a:p>
            <a:pPr marL="457200" indent="-381000" algn="just">
              <a:buClr>
                <a:srgbClr val="C7D3E6"/>
              </a:buClr>
              <a:buSzPts val="2400"/>
            </a:pPr>
            <a:r>
              <a:rPr lang="en-US" b="1" i="1" dirty="0" smtClean="0">
                <a:solidFill>
                  <a:srgbClr val="263248"/>
                </a:solidFill>
                <a:latin typeface="Roboto Condensed Light"/>
                <a:ea typeface="Roboto Condensed Light"/>
                <a:cs typeface="Roboto Condensed Light"/>
                <a:sym typeface="Roboto Condensed Light"/>
              </a:rPr>
              <a:t>The Four Requirements of Pre-AIA 35 U.S.C. 102(d)</a:t>
            </a:r>
          </a:p>
          <a:p>
            <a:pPr marL="457200" indent="-381000" algn="just">
              <a:buClr>
                <a:srgbClr val="C7D3E6"/>
              </a:buClr>
              <a:buSzPts val="2400"/>
            </a:pPr>
            <a:endParaRPr lang="en-US" sz="1200" b="1" i="1"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I. </a:t>
            </a:r>
            <a:r>
              <a:rPr lang="en-US" sz="1200" i="1" dirty="0" smtClean="0">
                <a:solidFill>
                  <a:srgbClr val="263248"/>
                </a:solidFill>
                <a:latin typeface="Roboto Condensed Light"/>
                <a:ea typeface="Roboto Condensed Light"/>
                <a:cs typeface="Roboto Condensed Light"/>
                <a:sym typeface="Roboto Condensed Light"/>
              </a:rPr>
              <a:t>Foreign Application Must Be Filed More Than 12 Months Before The Effective U.S.</a:t>
            </a:r>
          </a:p>
          <a:p>
            <a:pPr marL="457200" indent="-381000" algn="just">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Filing Date</a:t>
            </a:r>
          </a:p>
          <a:p>
            <a:pPr marL="457200" indent="-381000" algn="just">
              <a:buClr>
                <a:srgbClr val="C7D3E6"/>
              </a:buClr>
              <a:buSzPts val="2400"/>
            </a:pPr>
            <a:endParaRPr lang="en-US" sz="1200" i="1"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II. </a:t>
            </a:r>
            <a:r>
              <a:rPr lang="en-US" sz="1200" i="1" dirty="0" smtClean="0">
                <a:solidFill>
                  <a:srgbClr val="263248"/>
                </a:solidFill>
                <a:latin typeface="Roboto Condensed Light"/>
                <a:ea typeface="Roboto Condensed Light"/>
                <a:cs typeface="Roboto Condensed Light"/>
                <a:sym typeface="Roboto Condensed Light"/>
              </a:rPr>
              <a:t>Foreign Application Must Have Been Filed By Same Applicant, His Or Her Legal</a:t>
            </a:r>
          </a:p>
          <a:p>
            <a:pPr marL="457200" indent="-381000" algn="just">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Representative Or Assigns.</a:t>
            </a:r>
          </a:p>
          <a:p>
            <a:pPr marL="457200" indent="-381000" algn="just">
              <a:buClr>
                <a:srgbClr val="C7D3E6"/>
              </a:buClr>
              <a:buSzPts val="2400"/>
            </a:pPr>
            <a:endParaRPr lang="en-US" sz="1200" i="1"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III.</a:t>
            </a:r>
            <a:r>
              <a:rPr lang="en-US" sz="1200" b="1" i="1" dirty="0" smtClean="0">
                <a:solidFill>
                  <a:srgbClr val="263248"/>
                </a:solidFill>
                <a:latin typeface="Roboto Condensed Light"/>
                <a:ea typeface="Roboto Condensed Light"/>
                <a:cs typeface="Roboto Condensed Light"/>
                <a:sym typeface="Roboto Condensed Light"/>
              </a:rPr>
              <a:t> </a:t>
            </a:r>
            <a:r>
              <a:rPr lang="en-US" sz="1200" i="1" dirty="0" smtClean="0">
                <a:solidFill>
                  <a:srgbClr val="263248"/>
                </a:solidFill>
                <a:latin typeface="Roboto Condensed Light"/>
                <a:ea typeface="Roboto Condensed Light"/>
                <a:cs typeface="Roboto Condensed Light"/>
                <a:sym typeface="Roboto Condensed Light"/>
              </a:rPr>
              <a:t>The Foreign Patent Or Inventor’s Certificate Was Actually Granted Before The U.S. Filing Date.</a:t>
            </a:r>
          </a:p>
          <a:p>
            <a:pPr marL="457200" indent="-381000" algn="just">
              <a:buClr>
                <a:srgbClr val="C7D3E6"/>
              </a:buClr>
              <a:buSzPts val="2400"/>
            </a:pPr>
            <a:endParaRPr lang="en-US" sz="1200" i="1" dirty="0" smtClean="0">
              <a:solidFill>
                <a:srgbClr val="263248"/>
              </a:solidFill>
              <a:latin typeface="Roboto Condensed Light"/>
              <a:ea typeface="Roboto Condensed Light"/>
              <a:cs typeface="Roboto Condensed Light"/>
              <a:sym typeface="Roboto Condensed Light"/>
            </a:endParaRPr>
          </a:p>
          <a:p>
            <a:pPr marL="457200" indent="-381000" algn="just">
              <a:buClr>
                <a:srgbClr val="C7D3E6"/>
              </a:buClr>
              <a:buSzPts val="2400"/>
            </a:pPr>
            <a:r>
              <a:rPr lang="en-US" sz="1200" b="1" dirty="0" smtClean="0">
                <a:solidFill>
                  <a:srgbClr val="263248"/>
                </a:solidFill>
                <a:latin typeface="Roboto Condensed Light"/>
                <a:ea typeface="Roboto Condensed Light"/>
                <a:cs typeface="Roboto Condensed Light"/>
                <a:sym typeface="Roboto Condensed Light"/>
              </a:rPr>
              <a:t>V. </a:t>
            </a:r>
            <a:r>
              <a:rPr lang="en-US" sz="1200" i="1" dirty="0" smtClean="0">
                <a:solidFill>
                  <a:srgbClr val="263248"/>
                </a:solidFill>
                <a:latin typeface="Roboto Condensed Light"/>
                <a:ea typeface="Roboto Condensed Light"/>
                <a:cs typeface="Roboto Condensed Light"/>
                <a:sym typeface="Roboto Condensed Light"/>
              </a:rPr>
              <a:t>The Same Invention Must Be Involved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US PATENT LAWS- Introduction</a:t>
            </a:r>
            <a:endParaRPr/>
          </a:p>
        </p:txBody>
      </p:sp>
      <p:sp>
        <p:nvSpPr>
          <p:cNvPr id="190" name="Shape 190"/>
          <p:cNvSpPr txBox="1">
            <a:spLocks noGrp="1"/>
          </p:cNvSpPr>
          <p:nvPr>
            <p:ph type="body" idx="2"/>
          </p:nvPr>
        </p:nvSpPr>
        <p:spPr>
          <a:xfrm>
            <a:off x="76200" y="1352550"/>
            <a:ext cx="3654900" cy="2438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200" b="1" dirty="0" smtClean="0">
                <a:solidFill>
                  <a:schemeClr val="tx1"/>
                </a:solidFill>
              </a:rPr>
              <a:t>The United States Patent and Trademark Office (USPTO or Office) </a:t>
            </a:r>
          </a:p>
          <a:p>
            <a:pPr marL="0" lvl="0" indent="0" algn="just">
              <a:buClr>
                <a:schemeClr val="dk1"/>
              </a:buClr>
              <a:buSzPts val="1100"/>
              <a:buNone/>
            </a:pPr>
            <a:r>
              <a:rPr lang="en-US" sz="1200" dirty="0" smtClean="0"/>
              <a:t>The role of the USPTO is to grant patents for the protection of inventions and to register trademarks. </a:t>
            </a:r>
          </a:p>
          <a:p>
            <a:pPr marL="0" lvl="0" indent="0" algn="just">
              <a:buClr>
                <a:schemeClr val="dk1"/>
              </a:buClr>
              <a:buSzPts val="1100"/>
              <a:buNone/>
            </a:pPr>
            <a:r>
              <a:rPr lang="en-US" sz="1200" dirty="0" smtClean="0"/>
              <a:t>The Constitution of the United States gives Congress the power to enact laws relating to patents, in Article I, section 8, which reads "</a:t>
            </a:r>
            <a:r>
              <a:rPr lang="en-US" sz="1200" dirty="0" smtClean="0">
                <a:hlinkClick r:id="rId3" tooltip="Click to Open"/>
              </a:rPr>
              <a:t>Congress shall have power . . . to promote the progress of science and useful arts, by securing for limited times to authors and inventors the exclusive right to their respective writings and discoveries</a:t>
            </a:r>
            <a:r>
              <a:rPr lang="en-US" sz="1200" dirty="0" smtClean="0"/>
              <a:t>.“</a:t>
            </a:r>
          </a:p>
          <a:p>
            <a:pPr marL="0" lvl="0" indent="0" rtl="0">
              <a:spcBef>
                <a:spcPts val="600"/>
              </a:spcBef>
              <a:spcAft>
                <a:spcPts val="1000"/>
              </a:spcAft>
              <a:buNone/>
            </a:pPr>
            <a:endParaRPr sz="1200" b="1"/>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a:t>
            </a:fld>
            <a:endParaRPr/>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4" name="Shape 191"/>
          <p:cNvSpPr txBox="1">
            <a:spLocks noGrp="1"/>
          </p:cNvSpPr>
          <p:nvPr>
            <p:ph type="body" idx="2"/>
          </p:nvPr>
        </p:nvSpPr>
        <p:spPr>
          <a:xfrm>
            <a:off x="76200" y="3638550"/>
            <a:ext cx="6400800" cy="1295400"/>
          </a:xfrm>
          <a:prstGeom prst="rect">
            <a:avLst/>
          </a:prstGeom>
        </p:spPr>
        <p:txBody>
          <a:bodyPr spcFirstLastPara="1" wrap="square" lIns="91425" tIns="91425" rIns="91425" bIns="91425" anchor="t" anchorCtr="0">
            <a:noAutofit/>
          </a:bodyPr>
          <a:lstStyle/>
          <a:p>
            <a:pPr marL="0" lvl="0" indent="0" algn="just">
              <a:spcBef>
                <a:spcPts val="0"/>
              </a:spcBef>
              <a:buNone/>
            </a:pPr>
            <a:r>
              <a:rPr lang="en-US" sz="1200" dirty="0" smtClean="0"/>
              <a:t>The patent laws underwent a general revision which was enacted July 19, 1952, and which came into effect January 1, 1953. </a:t>
            </a:r>
            <a:r>
              <a:rPr lang="en-US" sz="1200" b="1" i="1" dirty="0" smtClean="0">
                <a:solidFill>
                  <a:schemeClr val="tx1"/>
                </a:solidFill>
              </a:rPr>
              <a:t>It is codified in Title 35, United States Code.</a:t>
            </a:r>
          </a:p>
          <a:p>
            <a:pPr marL="0" lvl="0" indent="0" algn="just">
              <a:spcBef>
                <a:spcPts val="0"/>
              </a:spcBef>
              <a:buNone/>
            </a:pPr>
            <a:r>
              <a:rPr lang="en-US" sz="1200" b="1" i="1" dirty="0" smtClean="0">
                <a:solidFill>
                  <a:schemeClr val="tx1"/>
                </a:solidFill>
              </a:rPr>
              <a:t>The patent law specifies the subject matter for which a patent may be obtained and the conditions for patentability. </a:t>
            </a:r>
            <a:r>
              <a:rPr lang="en-US" sz="1200" dirty="0" smtClean="0"/>
              <a:t>The law establishes the United States Patent and Trademark Office to administer the law relating to the granting of patents and contains various other provisions relating to patents.</a:t>
            </a:r>
          </a:p>
          <a:p>
            <a:pPr marL="0" lvl="0" indent="0" rtl="0">
              <a:spcBef>
                <a:spcPts val="0"/>
              </a:spcBef>
              <a:spcAft>
                <a:spcPts val="0"/>
              </a:spcAft>
              <a:buNone/>
            </a:pPr>
            <a:endParaRPr sz="1000" i="1">
              <a:solidFill>
                <a:srgbClr val="3F5378"/>
              </a:solidFill>
            </a:endParaRPr>
          </a:p>
        </p:txBody>
      </p:sp>
      <p:pic>
        <p:nvPicPr>
          <p:cNvPr id="54276" name="Picture 4"/>
          <p:cNvPicPr>
            <a:picLocks noChangeAspect="1" noChangeArrowheads="1"/>
          </p:cNvPicPr>
          <p:nvPr/>
        </p:nvPicPr>
        <p:blipFill>
          <a:blip r:embed="rId4"/>
          <a:srcRect/>
          <a:stretch>
            <a:fillRect/>
          </a:stretch>
        </p:blipFill>
        <p:spPr bwMode="auto">
          <a:xfrm>
            <a:off x="3810000" y="1485900"/>
            <a:ext cx="2158872" cy="2152650"/>
          </a:xfrm>
          <a:prstGeom prst="rect">
            <a:avLst/>
          </a:prstGeom>
          <a:noFill/>
          <a:ln w="9525">
            <a:noFill/>
            <a:miter lim="800000"/>
            <a:headEnd/>
            <a:tailEnd/>
          </a:ln>
          <a:effectLst/>
        </p:spPr>
      </p:pic>
      <p:sp>
        <p:nvSpPr>
          <p:cNvPr id="30" name="Shape 237"/>
          <p:cNvSpPr txBox="1">
            <a:spLocks noGrp="1"/>
          </p:cNvSpPr>
          <p:nvPr>
            <p:ph type="body" idx="1"/>
          </p:nvPr>
        </p:nvSpPr>
        <p:spPr>
          <a:xfrm>
            <a:off x="6477000" y="1276350"/>
            <a:ext cx="2514600" cy="2764500"/>
          </a:xfrm>
          <a:prstGeom prst="rect">
            <a:avLst/>
          </a:prstGeom>
        </p:spPr>
        <p:txBody>
          <a:bodyPr spcFirstLastPara="1" wrap="square" lIns="91425" tIns="91425" rIns="91425" bIns="91425" anchor="ctr" anchorCtr="0">
            <a:noAutofit/>
          </a:bodyPr>
          <a:lstStyle/>
          <a:p>
            <a:pPr marL="457200" lvl="0" indent="-381000" rtl="0">
              <a:spcBef>
                <a:spcPts val="0"/>
              </a:spcBef>
              <a:spcAft>
                <a:spcPts val="0"/>
              </a:spcAft>
              <a:buSzPts val="2400"/>
              <a:buChar char="▰"/>
            </a:pPr>
            <a:endParaRPr lang="en" sz="1400" dirty="0" smtClean="0"/>
          </a:p>
          <a:p>
            <a:pPr marL="457200" lvl="0" indent="-381000" rtl="0">
              <a:spcBef>
                <a:spcPts val="0"/>
              </a:spcBef>
              <a:spcAft>
                <a:spcPts val="0"/>
              </a:spcAft>
              <a:buSzPts val="2400"/>
              <a:buChar char="▰"/>
            </a:pPr>
            <a:r>
              <a:rPr lang="en" sz="1400" dirty="0" smtClean="0"/>
              <a:t>A patent is a property right granted by the USPTO</a:t>
            </a:r>
          </a:p>
          <a:p>
            <a:pPr marL="457200" lvl="0" indent="-381000" rtl="0">
              <a:spcBef>
                <a:spcPts val="0"/>
              </a:spcBef>
              <a:spcAft>
                <a:spcPts val="0"/>
              </a:spcAft>
              <a:buSzPts val="2400"/>
              <a:buChar char="▰"/>
            </a:pPr>
            <a:r>
              <a:rPr lang="en" sz="1400" dirty="0" smtClean="0"/>
              <a:t>US Patent Laws were brought into effect on January 1, 1953</a:t>
            </a:r>
          </a:p>
          <a:p>
            <a:pPr lvl="0" indent="-381000">
              <a:spcBef>
                <a:spcPts val="0"/>
              </a:spcBef>
              <a:buSzPts val="2400"/>
            </a:pPr>
            <a:r>
              <a:rPr lang="en-US" sz="1400" dirty="0" smtClean="0"/>
              <a:t>American Inventors Protection Act (AIPA)</a:t>
            </a:r>
            <a:r>
              <a:rPr lang="en" sz="1400" dirty="0" smtClean="0"/>
              <a:t>  enforced in 1999</a:t>
            </a:r>
          </a:p>
          <a:p>
            <a:pPr lvl="0" indent="-381000">
              <a:spcBef>
                <a:spcPts val="0"/>
              </a:spcBef>
              <a:buSzPts val="2400"/>
            </a:pPr>
            <a:r>
              <a:rPr lang="en" sz="1400" dirty="0" smtClean="0"/>
              <a:t>Further revision of Patent Laws on November 29, 1999</a:t>
            </a:r>
            <a:endParaRPr sz="1400"/>
          </a:p>
        </p:txBody>
      </p:sp>
      <p:pic>
        <p:nvPicPr>
          <p:cNvPr id="54278" name="Picture 6"/>
          <p:cNvPicPr>
            <a:picLocks noChangeAspect="1" noChangeArrowheads="1"/>
          </p:cNvPicPr>
          <p:nvPr/>
        </p:nvPicPr>
        <p:blipFill>
          <a:blip r:embed="rId5"/>
          <a:srcRect/>
          <a:stretch>
            <a:fillRect/>
          </a:stretch>
        </p:blipFill>
        <p:spPr bwMode="auto">
          <a:xfrm>
            <a:off x="7094866" y="57150"/>
            <a:ext cx="1744334" cy="10906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fontAlgn="base"/>
            <a:r>
              <a:rPr lang="en-US" dirty="0" smtClean="0"/>
              <a:t>Pre-AIA 35 U.S.C. 102(e)</a:t>
            </a:r>
            <a:endParaRPr lang="en-US" dirty="0"/>
          </a:p>
        </p:txBody>
      </p:sp>
      <p:sp>
        <p:nvSpPr>
          <p:cNvPr id="237" name="Shape 237"/>
          <p:cNvSpPr txBox="1">
            <a:spLocks noGrp="1"/>
          </p:cNvSpPr>
          <p:nvPr>
            <p:ph type="body" idx="1"/>
          </p:nvPr>
        </p:nvSpPr>
        <p:spPr>
          <a:xfrm>
            <a:off x="-76200" y="1636050"/>
            <a:ext cx="6881925" cy="3145500"/>
          </a:xfrm>
          <a:prstGeom prst="rect">
            <a:avLst/>
          </a:prstGeom>
        </p:spPr>
        <p:txBody>
          <a:bodyPr spcFirstLastPara="1" wrap="square" lIns="91425" tIns="91425" rIns="91425" bIns="91425" anchor="ctr" anchorCtr="0">
            <a:noAutofit/>
          </a:bodyPr>
          <a:lstStyle/>
          <a:p>
            <a:pPr lvl="0" algn="just">
              <a:spcBef>
                <a:spcPts val="0"/>
              </a:spcBef>
            </a:pPr>
            <a:r>
              <a:rPr lang="en-US" sz="1800" dirty="0" smtClean="0"/>
              <a:t>A person shall be entitled to a patent unless –</a:t>
            </a:r>
          </a:p>
          <a:p>
            <a:pPr algn="just">
              <a:spcBef>
                <a:spcPts val="0"/>
              </a:spcBef>
              <a:buNone/>
            </a:pPr>
            <a:r>
              <a:rPr lang="en-US" dirty="0" smtClean="0"/>
              <a:t>	</a:t>
            </a:r>
            <a:r>
              <a:rPr lang="en-US" sz="1600" dirty="0" smtClean="0"/>
              <a:t>(e) the invention was described in — (1) an application for patent, published under </a:t>
            </a:r>
            <a:r>
              <a:rPr lang="en-US" sz="1600" dirty="0" smtClean="0">
                <a:hlinkClick r:id="rId3" tooltip="Click to Open"/>
              </a:rPr>
              <a:t>section 122(b)</a:t>
            </a:r>
            <a:r>
              <a:rPr lang="en-US" sz="1600" dirty="0" smtClean="0"/>
              <a:t>, by another filed in the United States before the invention by the applicant for patent or (2) a patent granted on an application for patent by another filed in the United States before the invention by the applicant for patent, except that an international application filed under the treaty defined in </a:t>
            </a:r>
            <a:r>
              <a:rPr lang="en-US" sz="1600" dirty="0" smtClean="0">
                <a:hlinkClick r:id="rId3" tooltip="Click to Open"/>
              </a:rPr>
              <a:t>section 351(a)</a:t>
            </a:r>
            <a:r>
              <a:rPr lang="en-US" sz="1600" dirty="0" smtClean="0"/>
              <a:t> shall have the effects for the purposes of this subsection of an application filed in the United States only if the international application designated the United States and was published under </a:t>
            </a:r>
            <a:r>
              <a:rPr lang="en-US" sz="1600" dirty="0" smtClean="0">
                <a:hlinkClick r:id="rId4" tooltip="Click to Open"/>
              </a:rPr>
              <a:t>Article 21(2)</a:t>
            </a:r>
            <a:r>
              <a:rPr lang="en-US" sz="1600" dirty="0" smtClean="0"/>
              <a:t> of such treaty in the English language</a:t>
            </a:r>
            <a:r>
              <a:rPr lang="en-US" sz="2000" dirty="0" smtClean="0"/>
              <a:t>.</a:t>
            </a:r>
            <a:endParaRPr lang="en-US" sz="2200" dirty="0" smtClean="0"/>
          </a:p>
          <a:p>
            <a:pPr>
              <a:spcBef>
                <a:spcPts val="0"/>
              </a:spcBef>
              <a:buNone/>
            </a:pPr>
            <a:endParaRPr lang="en-US" sz="2200" dirty="0" smtClean="0"/>
          </a:p>
          <a:p>
            <a:pPr lvl="0">
              <a:spcBef>
                <a:spcPts val="0"/>
              </a:spcBef>
              <a:buNone/>
            </a:pPr>
            <a:endParaRP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20</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6553200" y="1200150"/>
            <a:ext cx="2514600" cy="2895600"/>
          </a:xfrm>
          <a:prstGeom prst="rect">
            <a:avLst/>
          </a:prstGeom>
          <a:noFill/>
          <a:ln>
            <a:noFill/>
          </a:ln>
        </p:spPr>
        <p:txBody>
          <a:bodyPr spcFirstLastPara="1" wrap="square" lIns="91425" tIns="91425" rIns="91425" bIns="91425" anchor="ctr" anchorCtr="0">
            <a:noAutofit/>
          </a:bodyPr>
          <a:lstStyle/>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Described in a U.S. patent, published U.S. patent application, or WIPO/PCT document (which meets requirements),</a:t>
            </a:r>
          </a:p>
          <a:p>
            <a:pPr marL="45720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filed before applicant’s date of invention.</a:t>
            </a:r>
          </a:p>
          <a:p>
            <a:pPr marL="457200" lvl="0" indent="-381000">
              <a:buClr>
                <a:srgbClr val="C7D3E6"/>
              </a:buClr>
              <a:buSzPts val="2400"/>
            </a:pPr>
            <a:endParaRPr lang="en-US" sz="1300" dirty="0" smtClean="0">
              <a:solidFill>
                <a:srgbClr val="263248"/>
              </a:solidFill>
              <a:latin typeface="Roboto Condensed Light"/>
              <a:ea typeface="Roboto Condensed Light"/>
              <a:cs typeface="Roboto Condensed Light"/>
              <a:sym typeface="Roboto Condensed Ligh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smtClean="0"/>
              <a:t>35 U.S.C. §102 (e): “..patent by another filed in the United States..</a:t>
            </a:r>
            <a:r>
              <a:rPr lang="en-US" dirty="0" smtClean="0">
                <a:cs typeface="Times New Roman" pitchFamily="18" charset="0"/>
              </a:rPr>
              <a:t>”</a:t>
            </a:r>
            <a:endParaRPr/>
          </a:p>
        </p:txBody>
      </p:sp>
      <p:sp>
        <p:nvSpPr>
          <p:cNvPr id="237" name="Shape 237"/>
          <p:cNvSpPr txBox="1">
            <a:spLocks noGrp="1"/>
          </p:cNvSpPr>
          <p:nvPr>
            <p:ph type="body" idx="1"/>
          </p:nvPr>
        </p:nvSpPr>
        <p:spPr>
          <a:xfrm>
            <a:off x="-76200" y="1123950"/>
            <a:ext cx="7848600" cy="2209800"/>
          </a:xfrm>
          <a:prstGeom prst="rect">
            <a:avLst/>
          </a:prstGeom>
        </p:spPr>
        <p:txBody>
          <a:bodyPr spcFirstLastPara="1" wrap="square" lIns="91425" tIns="91425" rIns="91425" bIns="91425" anchor="ctr" anchorCtr="0">
            <a:normAutofit/>
          </a:bodyPr>
          <a:lstStyle/>
          <a:p>
            <a:pPr lvl="0">
              <a:spcBef>
                <a:spcPts val="0"/>
              </a:spcBef>
              <a:buNone/>
            </a:pPr>
            <a:r>
              <a:rPr lang="en-US" sz="1600" dirty="0" smtClean="0"/>
              <a:t>A person shall be entitled to a patent unless –</a:t>
            </a:r>
          </a:p>
          <a:p>
            <a:pPr lvl="0">
              <a:spcBef>
                <a:spcPts val="0"/>
              </a:spcBef>
              <a:buNone/>
            </a:pPr>
            <a:r>
              <a:rPr lang="en-US" sz="1400" dirty="0" smtClean="0"/>
              <a:t>(e) the invention was described in — (1) an application for patent, published under </a:t>
            </a:r>
            <a:r>
              <a:rPr lang="en-US" sz="1400" dirty="0" smtClean="0">
                <a:hlinkClick r:id="rId3" tooltip="Click to Open"/>
              </a:rPr>
              <a:t>section</a:t>
            </a:r>
          </a:p>
          <a:p>
            <a:pPr lvl="0">
              <a:spcBef>
                <a:spcPts val="0"/>
              </a:spcBef>
              <a:buNone/>
            </a:pPr>
            <a:r>
              <a:rPr lang="en-US" sz="1400" dirty="0" smtClean="0">
                <a:hlinkClick r:id="rId3" tooltip="Click to Open"/>
              </a:rPr>
              <a:t>122(b)</a:t>
            </a:r>
            <a:r>
              <a:rPr lang="en-US" sz="1400" dirty="0" smtClean="0"/>
              <a:t>, by another filed in the United States before the invention by the applicant for patent or (2)</a:t>
            </a:r>
          </a:p>
          <a:p>
            <a:pPr lvl="0">
              <a:spcBef>
                <a:spcPts val="0"/>
              </a:spcBef>
              <a:buNone/>
            </a:pPr>
            <a:r>
              <a:rPr lang="en-US" sz="1400" dirty="0" smtClean="0"/>
              <a:t>a patent granted on an application for patent by another filed in the United States before the</a:t>
            </a:r>
          </a:p>
          <a:p>
            <a:pPr lvl="0">
              <a:spcBef>
                <a:spcPts val="0"/>
              </a:spcBef>
              <a:buNone/>
            </a:pPr>
            <a:r>
              <a:rPr lang="en-US" sz="1400" dirty="0" smtClean="0"/>
              <a:t>invention by the applicant for patent, except that an international application filed under the treaty</a:t>
            </a:r>
          </a:p>
          <a:p>
            <a:pPr lvl="0">
              <a:spcBef>
                <a:spcPts val="0"/>
              </a:spcBef>
              <a:buNone/>
            </a:pPr>
            <a:r>
              <a:rPr lang="en-US" sz="1400" dirty="0" smtClean="0"/>
              <a:t>defined in </a:t>
            </a:r>
            <a:r>
              <a:rPr lang="en-US" sz="1400" dirty="0" smtClean="0">
                <a:hlinkClick r:id="rId3" tooltip="Click to Open"/>
              </a:rPr>
              <a:t>section 351(a)</a:t>
            </a:r>
            <a:r>
              <a:rPr lang="en-US" sz="1400" dirty="0" smtClean="0"/>
              <a:t> shall have the effects for the purposes of this subsection of an</a:t>
            </a:r>
          </a:p>
          <a:p>
            <a:pPr lvl="0">
              <a:spcBef>
                <a:spcPts val="0"/>
              </a:spcBef>
              <a:buNone/>
            </a:pPr>
            <a:r>
              <a:rPr lang="en-US" sz="1400" dirty="0" smtClean="0"/>
              <a:t>application filed in the United States only if the international application designated the United</a:t>
            </a:r>
          </a:p>
          <a:p>
            <a:pPr lvl="0">
              <a:spcBef>
                <a:spcPts val="0"/>
              </a:spcBef>
              <a:buNone/>
            </a:pPr>
            <a:r>
              <a:rPr lang="en-US" sz="1400" dirty="0" smtClean="0"/>
              <a:t>States and was published under </a:t>
            </a:r>
            <a:r>
              <a:rPr lang="en-US" sz="1400" dirty="0" smtClean="0">
                <a:hlinkClick r:id="rId4" tooltip="Click to Open"/>
              </a:rPr>
              <a:t>Article 21(2)</a:t>
            </a:r>
            <a:r>
              <a:rPr lang="en-US" sz="1400" dirty="0" smtClean="0"/>
              <a:t> of such treaty in the English language.</a:t>
            </a: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21</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76200" y="2190750"/>
            <a:ext cx="6781800" cy="1143000"/>
          </a:xfrm>
          <a:prstGeom prst="rect">
            <a:avLst/>
          </a:prstGeom>
          <a:noFill/>
          <a:ln>
            <a:noFill/>
          </a:ln>
        </p:spPr>
        <p:txBody>
          <a:bodyPr spcFirstLastPara="1" wrap="square" lIns="91425" tIns="91425" rIns="91425" bIns="91425" anchor="ctr" anchorCtr="0">
            <a:normAutofit/>
          </a:bodyPr>
          <a:lstStyle/>
          <a:p>
            <a:pPr marL="457200" marR="0" lvl="0" indent="-381000" algn="l" defTabSz="914400" rtl="0" eaLnBrk="1" fontAlgn="auto" latinLnBrk="0" hangingPunct="1">
              <a:lnSpc>
                <a:spcPct val="100000"/>
              </a:lnSpc>
              <a:spcBef>
                <a:spcPts val="0"/>
              </a:spcBef>
              <a:spcAft>
                <a:spcPts val="0"/>
              </a:spcAft>
              <a:buClr>
                <a:srgbClr val="C7D3E6"/>
              </a:buClr>
              <a:buSzPts val="2400"/>
              <a:buFont typeface="Roboto Condensed Light"/>
              <a:buNone/>
              <a:tabLst/>
              <a:defRPr/>
            </a:pPr>
            <a:endParaRPr kumimoji="0" lang="en-US" sz="14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endParaRPr>
          </a:p>
        </p:txBody>
      </p:sp>
      <p:sp>
        <p:nvSpPr>
          <p:cNvPr id="12" name="Line 4"/>
          <p:cNvSpPr>
            <a:spLocks noChangeShapeType="1"/>
          </p:cNvSpPr>
          <p:nvPr/>
        </p:nvSpPr>
        <p:spPr bwMode="auto">
          <a:xfrm>
            <a:off x="838200" y="3409950"/>
            <a:ext cx="7239000" cy="0"/>
          </a:xfrm>
          <a:prstGeom prst="line">
            <a:avLst/>
          </a:prstGeom>
          <a:noFill/>
          <a:ln w="9525">
            <a:solidFill>
              <a:schemeClr val="tx1"/>
            </a:solidFill>
            <a:round/>
            <a:headEnd/>
            <a:tailEnd/>
          </a:ln>
        </p:spPr>
        <p:txBody>
          <a:bodyPr/>
          <a:lstStyle/>
          <a:p>
            <a:endParaRPr lang="en-US"/>
          </a:p>
        </p:txBody>
      </p:sp>
      <p:sp>
        <p:nvSpPr>
          <p:cNvPr id="13" name="Oval 5"/>
          <p:cNvSpPr>
            <a:spLocks noChangeArrowheads="1"/>
          </p:cNvSpPr>
          <p:nvPr/>
        </p:nvSpPr>
        <p:spPr bwMode="auto">
          <a:xfrm>
            <a:off x="685800" y="3257550"/>
            <a:ext cx="228600" cy="228600"/>
          </a:xfrm>
          <a:prstGeom prst="ellipse">
            <a:avLst/>
          </a:prstGeom>
          <a:solidFill>
            <a:schemeClr val="tx1"/>
          </a:solidFill>
          <a:ln w="9525">
            <a:solidFill>
              <a:schemeClr val="tx1"/>
            </a:solidFill>
            <a:round/>
            <a:headEnd/>
            <a:tailEnd/>
          </a:ln>
        </p:spPr>
        <p:txBody>
          <a:bodyPr wrap="none" anchor="ctr"/>
          <a:lstStyle/>
          <a:p>
            <a:endParaRPr lang="en-US"/>
          </a:p>
        </p:txBody>
      </p:sp>
      <p:sp>
        <p:nvSpPr>
          <p:cNvPr id="14" name="Oval 6"/>
          <p:cNvSpPr>
            <a:spLocks noChangeArrowheads="1"/>
          </p:cNvSpPr>
          <p:nvPr/>
        </p:nvSpPr>
        <p:spPr bwMode="auto">
          <a:xfrm>
            <a:off x="7880350" y="3257550"/>
            <a:ext cx="228600" cy="228600"/>
          </a:xfrm>
          <a:prstGeom prst="ellipse">
            <a:avLst/>
          </a:prstGeom>
          <a:solidFill>
            <a:schemeClr val="tx1"/>
          </a:solidFill>
          <a:ln w="9525">
            <a:solidFill>
              <a:schemeClr val="tx1"/>
            </a:solidFill>
            <a:round/>
            <a:headEnd/>
            <a:tailEnd/>
          </a:ln>
        </p:spPr>
        <p:txBody>
          <a:bodyPr wrap="none" anchor="ctr"/>
          <a:lstStyle/>
          <a:p>
            <a:endParaRPr lang="en-US"/>
          </a:p>
        </p:txBody>
      </p:sp>
      <p:sp>
        <p:nvSpPr>
          <p:cNvPr id="15" name="Oval 7"/>
          <p:cNvSpPr>
            <a:spLocks noChangeArrowheads="1"/>
          </p:cNvSpPr>
          <p:nvPr/>
        </p:nvSpPr>
        <p:spPr bwMode="auto">
          <a:xfrm>
            <a:off x="5486400" y="3257550"/>
            <a:ext cx="228600" cy="228600"/>
          </a:xfrm>
          <a:prstGeom prst="ellipse">
            <a:avLst/>
          </a:prstGeom>
          <a:solidFill>
            <a:schemeClr val="tx1"/>
          </a:solidFill>
          <a:ln w="9525">
            <a:solidFill>
              <a:schemeClr val="tx1"/>
            </a:solidFill>
            <a:round/>
            <a:headEnd/>
            <a:tailEnd/>
          </a:ln>
        </p:spPr>
        <p:txBody>
          <a:bodyPr wrap="none" anchor="ctr"/>
          <a:lstStyle/>
          <a:p>
            <a:endParaRPr lang="en-US"/>
          </a:p>
        </p:txBody>
      </p:sp>
      <p:sp>
        <p:nvSpPr>
          <p:cNvPr id="16" name="Oval 8"/>
          <p:cNvSpPr>
            <a:spLocks noChangeArrowheads="1"/>
          </p:cNvSpPr>
          <p:nvPr/>
        </p:nvSpPr>
        <p:spPr bwMode="auto">
          <a:xfrm>
            <a:off x="2971800" y="3257550"/>
            <a:ext cx="228600" cy="228600"/>
          </a:xfrm>
          <a:prstGeom prst="ellipse">
            <a:avLst/>
          </a:prstGeom>
          <a:solidFill>
            <a:schemeClr val="tx1"/>
          </a:solidFill>
          <a:ln w="9525">
            <a:solidFill>
              <a:schemeClr val="tx1"/>
            </a:solidFill>
            <a:round/>
            <a:headEnd/>
            <a:tailEnd/>
          </a:ln>
        </p:spPr>
        <p:txBody>
          <a:bodyPr wrap="none" anchor="ctr"/>
          <a:lstStyle/>
          <a:p>
            <a:endParaRPr lang="en-US"/>
          </a:p>
        </p:txBody>
      </p:sp>
      <p:sp>
        <p:nvSpPr>
          <p:cNvPr id="17" name="Text Box 9"/>
          <p:cNvSpPr txBox="1">
            <a:spLocks noChangeArrowheads="1"/>
          </p:cNvSpPr>
          <p:nvPr/>
        </p:nvSpPr>
        <p:spPr bwMode="auto">
          <a:xfrm>
            <a:off x="152400" y="3562350"/>
            <a:ext cx="1600200" cy="522287"/>
          </a:xfrm>
          <a:prstGeom prst="rect">
            <a:avLst/>
          </a:prstGeom>
          <a:noFill/>
          <a:ln w="9525">
            <a:noFill/>
            <a:miter lim="800000"/>
            <a:headEnd/>
            <a:tailEnd/>
          </a:ln>
        </p:spPr>
        <p:txBody>
          <a:bodyPr>
            <a:spAutoFit/>
          </a:bodyPr>
          <a:lstStyle/>
          <a:p>
            <a:r>
              <a:rPr lang="en-US" dirty="0" smtClean="0">
                <a:solidFill>
                  <a:srgbClr val="263248"/>
                </a:solidFill>
                <a:latin typeface="Roboto Condensed Light"/>
                <a:ea typeface="Roboto Condensed Light"/>
                <a:cs typeface="Roboto Condensed Light"/>
                <a:sym typeface="Roboto Condensed Light"/>
              </a:rPr>
              <a:t>PCT application (US designated)</a:t>
            </a:r>
          </a:p>
        </p:txBody>
      </p:sp>
      <p:sp>
        <p:nvSpPr>
          <p:cNvPr id="18" name="Text Box 10"/>
          <p:cNvSpPr txBox="1">
            <a:spLocks noChangeArrowheads="1"/>
          </p:cNvSpPr>
          <p:nvPr/>
        </p:nvSpPr>
        <p:spPr bwMode="auto">
          <a:xfrm>
            <a:off x="2530475" y="3573462"/>
            <a:ext cx="1082675" cy="522288"/>
          </a:xfrm>
          <a:prstGeom prst="rect">
            <a:avLst/>
          </a:prstGeom>
          <a:noFill/>
          <a:ln w="9525">
            <a:noFill/>
            <a:miter lim="800000"/>
            <a:headEnd/>
            <a:tailEnd/>
          </a:ln>
        </p:spPr>
        <p:txBody>
          <a:bodyPr>
            <a:spAutoFit/>
          </a:bodyPr>
          <a:lstStyle/>
          <a:p>
            <a:r>
              <a:rPr lang="en-US" dirty="0" smtClean="0">
                <a:solidFill>
                  <a:srgbClr val="263248"/>
                </a:solidFill>
                <a:latin typeface="Roboto Condensed Light"/>
                <a:ea typeface="Roboto Condensed Light"/>
                <a:cs typeface="Roboto Condensed Light"/>
                <a:sym typeface="Roboto Condensed Light"/>
              </a:rPr>
              <a:t>Publication (in English)</a:t>
            </a:r>
          </a:p>
        </p:txBody>
      </p:sp>
      <p:sp>
        <p:nvSpPr>
          <p:cNvPr id="19" name="Text Box 11"/>
          <p:cNvSpPr txBox="1">
            <a:spLocks noChangeArrowheads="1"/>
          </p:cNvSpPr>
          <p:nvPr/>
        </p:nvSpPr>
        <p:spPr bwMode="auto">
          <a:xfrm>
            <a:off x="4864100" y="3573462"/>
            <a:ext cx="1459054" cy="307777"/>
          </a:xfrm>
          <a:prstGeom prst="rect">
            <a:avLst/>
          </a:prstGeom>
          <a:noFill/>
          <a:ln w="9525">
            <a:noFill/>
            <a:miter lim="800000"/>
            <a:headEnd/>
            <a:tailEnd/>
          </a:ln>
        </p:spPr>
        <p:txBody>
          <a:bodyPr wrap="none">
            <a:spAutoFit/>
          </a:bodyPr>
          <a:lstStyle/>
          <a:p>
            <a:r>
              <a:rPr lang="en-US" dirty="0" smtClean="0">
                <a:solidFill>
                  <a:srgbClr val="263248"/>
                </a:solidFill>
                <a:latin typeface="Roboto Condensed Light"/>
                <a:ea typeface="Roboto Condensed Light"/>
                <a:cs typeface="Roboto Condensed Light"/>
                <a:sym typeface="Roboto Condensed Light"/>
              </a:rPr>
              <a:t>35 U.S.C. § 371</a:t>
            </a:r>
          </a:p>
        </p:txBody>
      </p:sp>
      <p:sp>
        <p:nvSpPr>
          <p:cNvPr id="20" name="Text Box 12"/>
          <p:cNvSpPr txBox="1">
            <a:spLocks noChangeArrowheads="1"/>
          </p:cNvSpPr>
          <p:nvPr/>
        </p:nvSpPr>
        <p:spPr bwMode="auto">
          <a:xfrm>
            <a:off x="7210425" y="3562350"/>
            <a:ext cx="1569660" cy="307777"/>
          </a:xfrm>
          <a:prstGeom prst="rect">
            <a:avLst/>
          </a:prstGeom>
          <a:noFill/>
          <a:ln w="9525">
            <a:noFill/>
            <a:miter lim="800000"/>
            <a:headEnd/>
            <a:tailEnd/>
          </a:ln>
        </p:spPr>
        <p:txBody>
          <a:bodyPr wrap="none">
            <a:spAutoFit/>
          </a:bodyPr>
          <a:lstStyle/>
          <a:p>
            <a:r>
              <a:rPr lang="en-US" dirty="0" smtClean="0">
                <a:solidFill>
                  <a:srgbClr val="263248"/>
                </a:solidFill>
                <a:latin typeface="Roboto Condensed Light"/>
                <a:ea typeface="Roboto Condensed Light"/>
                <a:cs typeface="Roboto Condensed Light"/>
                <a:sym typeface="Roboto Condensed Light"/>
              </a:rPr>
              <a:t>US Patent Issues</a:t>
            </a:r>
          </a:p>
        </p:txBody>
      </p:sp>
      <p:sp>
        <p:nvSpPr>
          <p:cNvPr id="21" name="Shape 237"/>
          <p:cNvSpPr txBox="1">
            <a:spLocks/>
          </p:cNvSpPr>
          <p:nvPr/>
        </p:nvSpPr>
        <p:spPr>
          <a:xfrm>
            <a:off x="-76200" y="3867150"/>
            <a:ext cx="6858000" cy="1276350"/>
          </a:xfrm>
          <a:prstGeom prst="rect">
            <a:avLst/>
          </a:prstGeom>
          <a:noFill/>
          <a:ln>
            <a:noFill/>
          </a:ln>
        </p:spPr>
        <p:txBody>
          <a:bodyPr spcFirstLastPara="1" wrap="square" lIns="91425" tIns="91425" rIns="91425" bIns="91425" anchor="ctr" anchorCtr="0">
            <a:normAutofit/>
          </a:bodyPr>
          <a:lstStyle/>
          <a:p>
            <a:pPr marL="457200" marR="0" lvl="0" indent="-381000" algn="just" defTabSz="914400" rtl="0" eaLnBrk="1" fontAlgn="auto" latinLnBrk="0" hangingPunct="1">
              <a:lnSpc>
                <a:spcPct val="100000"/>
              </a:lnSpc>
              <a:spcBef>
                <a:spcPts val="0"/>
              </a:spcBef>
              <a:spcAft>
                <a:spcPts val="0"/>
              </a:spcAft>
              <a:buClr>
                <a:srgbClr val="C7D3E6"/>
              </a:buClr>
              <a:buSzPts val="2400"/>
              <a:buFont typeface="Roboto Condensed Light"/>
              <a:buNone/>
              <a:tabLst/>
              <a:defRPr/>
            </a:pPr>
            <a:r>
              <a:rPr kumimoji="0" lang="en-US" sz="12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rPr>
              <a:t>The provisions of §102(e) relate to U.S. patents, published U.S. patent applications</a:t>
            </a:r>
            <a:r>
              <a:rPr kumimoji="0" lang="en-US" sz="1200" b="0" i="0" u="none" strike="noStrike" kern="0" cap="none" spc="0" normalizeH="0" noProof="0" dirty="0" smtClean="0">
                <a:ln>
                  <a:noFill/>
                </a:ln>
                <a:solidFill>
                  <a:srgbClr val="263248"/>
                </a:solidFill>
                <a:effectLst/>
                <a:uLnTx/>
                <a:uFillTx/>
                <a:latin typeface="Roboto Condensed Light"/>
                <a:ea typeface="Roboto Condensed Light"/>
                <a:cs typeface="Roboto Condensed Light"/>
                <a:sym typeface="Roboto Condensed Light"/>
              </a:rPr>
              <a:t> </a:t>
            </a:r>
            <a:r>
              <a:rPr kumimoji="0" lang="en-US" sz="12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rPr>
              <a:t>and PCT</a:t>
            </a:r>
          </a:p>
          <a:p>
            <a:pPr marL="457200" marR="0" lvl="0" indent="-381000" algn="just" defTabSz="914400" rtl="0" eaLnBrk="1" fontAlgn="auto" latinLnBrk="0" hangingPunct="1">
              <a:lnSpc>
                <a:spcPct val="100000"/>
              </a:lnSpc>
              <a:spcBef>
                <a:spcPts val="0"/>
              </a:spcBef>
              <a:spcAft>
                <a:spcPts val="0"/>
              </a:spcAft>
              <a:buClr>
                <a:srgbClr val="C7D3E6"/>
              </a:buClr>
              <a:buSzPts val="2400"/>
              <a:buFont typeface="Roboto Condensed Light"/>
              <a:buNone/>
              <a:tabLst/>
              <a:defRPr/>
            </a:pPr>
            <a:r>
              <a:rPr kumimoji="0" lang="en-US" sz="12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rPr>
              <a:t>applications published by WIPO. A U.S. patent or published U.S. patent</a:t>
            </a:r>
            <a:r>
              <a:rPr kumimoji="0" lang="en-US" sz="1200" b="0" i="0" u="none" strike="noStrike" kern="0" cap="none" spc="0" normalizeH="0" noProof="0" dirty="0" smtClean="0">
                <a:ln>
                  <a:noFill/>
                </a:ln>
                <a:solidFill>
                  <a:srgbClr val="263248"/>
                </a:solidFill>
                <a:effectLst/>
                <a:uLnTx/>
                <a:uFillTx/>
                <a:latin typeface="Roboto Condensed Light"/>
                <a:ea typeface="Roboto Condensed Light"/>
                <a:cs typeface="Roboto Condensed Light"/>
                <a:sym typeface="Roboto Condensed Light"/>
              </a:rPr>
              <a:t> </a:t>
            </a:r>
            <a:r>
              <a:rPr kumimoji="0" lang="en-US" sz="12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rPr>
              <a:t>application, by another, is</a:t>
            </a:r>
          </a:p>
          <a:p>
            <a:pPr marL="457200" marR="0" lvl="0" indent="-381000" algn="just" defTabSz="914400" rtl="0" eaLnBrk="1" fontAlgn="auto" latinLnBrk="0" hangingPunct="1">
              <a:lnSpc>
                <a:spcPct val="100000"/>
              </a:lnSpc>
              <a:spcBef>
                <a:spcPts val="0"/>
              </a:spcBef>
              <a:spcAft>
                <a:spcPts val="0"/>
              </a:spcAft>
              <a:buClr>
                <a:srgbClr val="C7D3E6"/>
              </a:buClr>
              <a:buSzPts val="2400"/>
              <a:buFont typeface="Roboto Condensed Light"/>
              <a:buNone/>
              <a:tabLst/>
              <a:defRPr/>
            </a:pPr>
            <a:r>
              <a:rPr kumimoji="0" lang="en-US" sz="12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rPr>
              <a:t>available as prior art as of its effective U.S. filing date. A</a:t>
            </a:r>
            <a:r>
              <a:rPr kumimoji="0" lang="en-US" sz="1200" b="0" i="0" u="none" strike="noStrike" kern="0" cap="none" spc="0" normalizeH="0" noProof="0" dirty="0" smtClean="0">
                <a:ln>
                  <a:noFill/>
                </a:ln>
                <a:solidFill>
                  <a:srgbClr val="263248"/>
                </a:solidFill>
                <a:effectLst/>
                <a:uLnTx/>
                <a:uFillTx/>
                <a:latin typeface="Roboto Condensed Light"/>
                <a:ea typeface="Roboto Condensed Light"/>
                <a:cs typeface="Roboto Condensed Light"/>
                <a:sym typeface="Roboto Condensed Light"/>
              </a:rPr>
              <a:t> </a:t>
            </a:r>
            <a:r>
              <a:rPr kumimoji="0" lang="en-US" sz="12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rPr>
              <a:t>PCT application, by another, designating</a:t>
            </a:r>
            <a:endParaRPr lang="en-US" sz="1200" baseline="0" dirty="0" smtClean="0">
              <a:solidFill>
                <a:srgbClr val="263248"/>
              </a:solidFill>
              <a:latin typeface="Roboto Condensed Light"/>
              <a:ea typeface="Roboto Condensed Light"/>
              <a:cs typeface="Roboto Condensed Light"/>
              <a:sym typeface="Roboto Condensed Light"/>
            </a:endParaRPr>
          </a:p>
          <a:p>
            <a:pPr marL="457200" marR="0" lvl="0" indent="-381000" algn="just" defTabSz="914400" rtl="0" eaLnBrk="1" fontAlgn="auto" latinLnBrk="0" hangingPunct="1">
              <a:lnSpc>
                <a:spcPct val="100000"/>
              </a:lnSpc>
              <a:spcBef>
                <a:spcPts val="0"/>
              </a:spcBef>
              <a:spcAft>
                <a:spcPts val="0"/>
              </a:spcAft>
              <a:buClr>
                <a:srgbClr val="C7D3E6"/>
              </a:buClr>
              <a:buSzPts val="2400"/>
              <a:buFont typeface="Roboto Condensed Light"/>
              <a:buNone/>
              <a:tabLst/>
              <a:defRPr/>
            </a:pPr>
            <a:r>
              <a:rPr lang="en-US" sz="1200" dirty="0" smtClean="0">
                <a:solidFill>
                  <a:srgbClr val="263248"/>
                </a:solidFill>
                <a:latin typeface="Roboto Condensed Light"/>
                <a:ea typeface="Roboto Condensed Light"/>
                <a:cs typeface="Roboto Condensed Light"/>
                <a:sym typeface="Roboto Condensed Light"/>
              </a:rPr>
              <a:t>t</a:t>
            </a:r>
            <a:r>
              <a:rPr kumimoji="0" lang="en-US" sz="12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rPr>
              <a:t>he</a:t>
            </a:r>
            <a:r>
              <a:rPr kumimoji="0" lang="en-US" sz="1200" b="0" i="0" u="none" strike="noStrike" kern="0" cap="none" spc="0" normalizeH="0" noProof="0" dirty="0" smtClean="0">
                <a:ln>
                  <a:noFill/>
                </a:ln>
                <a:solidFill>
                  <a:srgbClr val="263248"/>
                </a:solidFill>
                <a:effectLst/>
                <a:uLnTx/>
                <a:uFillTx/>
                <a:latin typeface="Roboto Condensed Light"/>
                <a:ea typeface="Roboto Condensed Light"/>
                <a:cs typeface="Roboto Condensed Light"/>
                <a:sym typeface="Roboto Condensed Light"/>
              </a:rPr>
              <a:t> </a:t>
            </a:r>
            <a:r>
              <a:rPr kumimoji="0" lang="en-US" sz="12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rPr>
              <a:t>U.S. and published by WIPO in English</a:t>
            </a:r>
            <a:r>
              <a:rPr kumimoji="0" lang="en-US" sz="1200" b="0" i="0" u="none" strike="noStrike" kern="0" cap="none" spc="0" normalizeH="0" noProof="0" dirty="0" smtClean="0">
                <a:ln>
                  <a:noFill/>
                </a:ln>
                <a:solidFill>
                  <a:srgbClr val="263248"/>
                </a:solidFill>
                <a:effectLst/>
                <a:uLnTx/>
                <a:uFillTx/>
                <a:latin typeface="Roboto Condensed Light"/>
                <a:ea typeface="Roboto Condensed Light"/>
                <a:cs typeface="Roboto Condensed Light"/>
                <a:sym typeface="Roboto Condensed Light"/>
              </a:rPr>
              <a:t> </a:t>
            </a:r>
            <a:r>
              <a:rPr kumimoji="0" lang="en-US" sz="12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rPr>
              <a:t>is available as prior art as of its PCT filing date.</a:t>
            </a:r>
            <a:endParaRPr kumimoji="0" lang="en-US" sz="11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dirty="0" smtClean="0"/>
              <a:t>35 U.S.C. 102(e) : In Conclusion</a:t>
            </a:r>
            <a:endParaRPr/>
          </a:p>
        </p:txBody>
      </p:sp>
      <p:sp>
        <p:nvSpPr>
          <p:cNvPr id="237" name="Shape 237"/>
          <p:cNvSpPr txBox="1">
            <a:spLocks noGrp="1"/>
          </p:cNvSpPr>
          <p:nvPr>
            <p:ph type="body" idx="1"/>
          </p:nvPr>
        </p:nvSpPr>
        <p:spPr>
          <a:xfrm>
            <a:off x="533400" y="1123950"/>
            <a:ext cx="6881925" cy="3145500"/>
          </a:xfrm>
          <a:prstGeom prst="rect">
            <a:avLst/>
          </a:prstGeom>
        </p:spPr>
        <p:txBody>
          <a:bodyPr spcFirstLastPara="1" wrap="square" lIns="91425" tIns="91425" rIns="91425" bIns="91425" anchor="ctr" anchorCtr="0">
            <a:noAutofit/>
          </a:bodyPr>
          <a:lstStyle/>
          <a:p>
            <a:pPr>
              <a:spcBef>
                <a:spcPts val="0"/>
              </a:spcBef>
            </a:pPr>
            <a:r>
              <a:rPr lang="en-US" sz="1500" dirty="0" smtClean="0"/>
              <a:t>Published application and patent have prior art effect date under §102(e) as of PCT application date IF:</a:t>
            </a:r>
          </a:p>
          <a:p>
            <a:pPr>
              <a:spcBef>
                <a:spcPts val="0"/>
              </a:spcBef>
              <a:buNone/>
            </a:pPr>
            <a:r>
              <a:rPr lang="en-US" sz="1200" dirty="0" smtClean="0"/>
              <a:t>(1)	PCT application was filed on or after November 29, 2000, and</a:t>
            </a:r>
          </a:p>
          <a:p>
            <a:pPr>
              <a:spcBef>
                <a:spcPts val="0"/>
              </a:spcBef>
              <a:buNone/>
            </a:pPr>
            <a:r>
              <a:rPr lang="en-US" sz="1200" dirty="0" smtClean="0"/>
              <a:t>(2)	U.S. is designated in PCT application, and</a:t>
            </a:r>
          </a:p>
          <a:p>
            <a:pPr>
              <a:spcBef>
                <a:spcPts val="0"/>
              </a:spcBef>
              <a:buNone/>
            </a:pPr>
            <a:r>
              <a:rPr lang="en-US" sz="1200" dirty="0" smtClean="0"/>
              <a:t>(3)	PCT application is published in English language.</a:t>
            </a:r>
          </a:p>
          <a:p>
            <a:pPr algn="just"/>
            <a:r>
              <a:rPr lang="en-US" sz="1600" dirty="0" smtClean="0"/>
              <a:t>The provisions of §102(e) relate to U.S. </a:t>
            </a:r>
            <a:r>
              <a:rPr lang="en-US" sz="1600" b="1" dirty="0" smtClean="0"/>
              <a:t>patents</a:t>
            </a:r>
            <a:r>
              <a:rPr lang="en-US" sz="1600" dirty="0" smtClean="0"/>
              <a:t>, </a:t>
            </a:r>
            <a:r>
              <a:rPr lang="en-US" sz="1600" b="1" dirty="0" smtClean="0"/>
              <a:t>published U.S. patent applications </a:t>
            </a:r>
            <a:r>
              <a:rPr lang="en-US" sz="1600" dirty="0" smtClean="0"/>
              <a:t>and </a:t>
            </a:r>
            <a:r>
              <a:rPr lang="en-US" sz="1600" b="1" dirty="0" smtClean="0"/>
              <a:t>PCT applications </a:t>
            </a:r>
            <a:r>
              <a:rPr lang="en-US" sz="1600" dirty="0" smtClean="0"/>
              <a:t>published by WIPO. A U.S. patent or published U.S. patent application, by another, is available as prior art as of its effective U.S. filing date. A PCT application, by another, designating the U.S. and published by WIPO in English is available as prior art as of its PCT filing date. </a:t>
            </a:r>
            <a:endParaRPr lang="en-US" sz="1600" dirty="0"/>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22</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dirty="0" smtClean="0"/>
              <a:t>35 USC §102(e)(1): Relates to published U.S. patent applications</a:t>
            </a:r>
            <a:endParaRPr/>
          </a:p>
        </p:txBody>
      </p:sp>
      <p:graphicFrame>
        <p:nvGraphicFramePr>
          <p:cNvPr id="342" name="Shape 342"/>
          <p:cNvGraphicFramePr/>
          <p:nvPr/>
        </p:nvGraphicFramePr>
        <p:xfrm>
          <a:off x="304800" y="1444030"/>
          <a:ext cx="8458200" cy="3169870"/>
        </p:xfrm>
        <a:graphic>
          <a:graphicData uri="http://schemas.openxmlformats.org/drawingml/2006/table">
            <a:tbl>
              <a:tblPr>
                <a:noFill/>
                <a:tableStyleId>{662657E6-A816-43C2-A203-5652DF71FD6D}</a:tableStyleId>
              </a:tblPr>
              <a:tblGrid>
                <a:gridCol w="4229100"/>
                <a:gridCol w="4229100"/>
              </a:tblGrid>
              <a:tr h="3657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rgbClr val="3F5378"/>
                          </a:solidFill>
                          <a:latin typeface="Roboto Condensed"/>
                          <a:ea typeface="Roboto Condensed"/>
                          <a:cs typeface="Roboto Condensed"/>
                          <a:sym typeface="Roboto Condensed"/>
                        </a:rPr>
                        <a:t>Type of </a:t>
                      </a:r>
                      <a:r>
                        <a:rPr lang="en-US" smtClean="0">
                          <a:solidFill>
                            <a:srgbClr val="3F5378"/>
                          </a:solidFill>
                          <a:latin typeface="Roboto Condensed"/>
                          <a:ea typeface="Roboto Condensed"/>
                          <a:cs typeface="Roboto Condensed"/>
                          <a:sym typeface="Roboto Condensed"/>
                        </a:rPr>
                        <a:t>US Patent</a:t>
                      </a:r>
                      <a:r>
                        <a:rPr lang="en-US" baseline="0" smtClean="0">
                          <a:solidFill>
                            <a:srgbClr val="3F5378"/>
                          </a:solidFill>
                          <a:latin typeface="Roboto Condensed"/>
                          <a:ea typeface="Roboto Condensed"/>
                          <a:cs typeface="Roboto Condensed"/>
                          <a:sym typeface="Roboto Condensed"/>
                        </a:rPr>
                        <a:t> </a:t>
                      </a:r>
                      <a:r>
                        <a:rPr lang="en-US" smtClean="0">
                          <a:solidFill>
                            <a:srgbClr val="3F5378"/>
                          </a:solidFill>
                          <a:latin typeface="Roboto Condensed"/>
                          <a:ea typeface="Roboto Condensed"/>
                          <a:cs typeface="Roboto Condensed"/>
                          <a:sym typeface="Roboto Condensed"/>
                        </a:rPr>
                        <a:t>Application </a:t>
                      </a:r>
                      <a:r>
                        <a:rPr lang="en-US" dirty="0" smtClean="0">
                          <a:solidFill>
                            <a:srgbClr val="3F5378"/>
                          </a:solidFill>
                          <a:latin typeface="Roboto Condensed"/>
                          <a:ea typeface="Roboto Condensed"/>
                          <a:cs typeface="Roboto Condensed"/>
                          <a:sym typeface="Roboto Condensed"/>
                        </a:rPr>
                        <a:t>Publication</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a:spcBef>
                          <a:spcPts val="0"/>
                        </a:spcBef>
                        <a:spcAft>
                          <a:spcPts val="0"/>
                        </a:spcAft>
                        <a:buNone/>
                      </a:pPr>
                      <a:r>
                        <a:rPr lang="en-US" dirty="0" smtClean="0">
                          <a:solidFill>
                            <a:srgbClr val="3F5378"/>
                          </a:solidFill>
                          <a:latin typeface="Roboto Condensed"/>
                          <a:ea typeface="Roboto Condensed"/>
                          <a:cs typeface="Roboto Condensed"/>
                          <a:sym typeface="Roboto Condensed"/>
                        </a:rPr>
                        <a:t>Prior Art Status</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381000">
                <a:tc>
                  <a:txBody>
                    <a:bodyPr/>
                    <a:lstStyle/>
                    <a:p>
                      <a:pPr marL="0" lvl="0" indent="0" algn="just">
                        <a:spcBef>
                          <a:spcPts val="0"/>
                        </a:spcBef>
                        <a:spcAft>
                          <a:spcPts val="0"/>
                        </a:spcAft>
                        <a:buNone/>
                      </a:pPr>
                      <a:r>
                        <a:rPr lang="en-US" sz="1000" dirty="0" smtClean="0">
                          <a:solidFill>
                            <a:srgbClr val="3F5378"/>
                          </a:solidFill>
                          <a:latin typeface="Roboto Condensed"/>
                          <a:ea typeface="Roboto Condensed"/>
                          <a:cs typeface="Roboto Condensed"/>
                          <a:sym typeface="Roboto Condensed"/>
                        </a:rPr>
                        <a:t>(</a:t>
                      </a:r>
                      <a:r>
                        <a:rPr lang="en-US" sz="1000" dirty="0" err="1" smtClean="0">
                          <a:solidFill>
                            <a:srgbClr val="3F5378"/>
                          </a:solidFill>
                          <a:latin typeface="Roboto Condensed"/>
                          <a:ea typeface="Roboto Condensed"/>
                          <a:cs typeface="Roboto Condensed"/>
                          <a:sym typeface="Roboto Condensed"/>
                        </a:rPr>
                        <a:t>i</a:t>
                      </a:r>
                      <a:r>
                        <a:rPr lang="en-US" sz="1000" dirty="0" smtClean="0">
                          <a:solidFill>
                            <a:srgbClr val="3F5378"/>
                          </a:solidFill>
                          <a:latin typeface="Roboto Condensed"/>
                          <a:ea typeface="Roboto Condensed"/>
                          <a:cs typeface="Roboto Condensed"/>
                          <a:sym typeface="Roboto Condensed"/>
                        </a:rPr>
                        <a:t>) U.S. patent application published by the USPTO, by another, based on a regularly filed U.S. national application </a:t>
                      </a:r>
                      <a:endParaRPr sz="100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just">
                        <a:spcBef>
                          <a:spcPts val="0"/>
                        </a:spcBef>
                        <a:spcAft>
                          <a:spcPts val="0"/>
                        </a:spcAft>
                        <a:buNone/>
                      </a:pPr>
                      <a:r>
                        <a:rPr lang="en-US" sz="1200" b="0" smtClean="0">
                          <a:solidFill>
                            <a:srgbClr val="263248"/>
                          </a:solidFill>
                          <a:latin typeface="Roboto Condensed"/>
                          <a:ea typeface="Roboto Condensed"/>
                          <a:cs typeface="Roboto Condensed"/>
                          <a:sym typeface="Roboto Condensed"/>
                        </a:rPr>
                        <a:t>Available as prior art as of its U.S. filing date</a:t>
                      </a:r>
                      <a:endParaRPr sz="1200" b="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624850">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solidFill>
                            <a:srgbClr val="3F5378"/>
                          </a:solidFill>
                          <a:latin typeface="Roboto Condensed"/>
                          <a:ea typeface="Roboto Condensed"/>
                          <a:cs typeface="Roboto Condensed"/>
                          <a:sym typeface="Roboto Condensed"/>
                        </a:rPr>
                        <a:t>(ii) U.S. patent application published by the USPTO, by another, based on the U.S. national stage of a PCT application filed on or after November 29, 2000, where the PCT application was published by WIPO in English </a:t>
                      </a:r>
                      <a:endParaRPr sz="100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smtClean="0">
                          <a:solidFill>
                            <a:srgbClr val="263248"/>
                          </a:solidFill>
                          <a:latin typeface="Roboto Condensed"/>
                          <a:ea typeface="Roboto Condensed"/>
                          <a:cs typeface="Roboto Condensed"/>
                          <a:sym typeface="Roboto Condensed"/>
                        </a:rPr>
                        <a:t>Available as prior art as of its PCT filing date </a:t>
                      </a:r>
                      <a:endParaRPr sz="1400" b="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868700">
                <a:tc>
                  <a:txBody>
                    <a:bodyPr/>
                    <a:lstStyle/>
                    <a:p>
                      <a:pPr marL="0" lvl="0" indent="0" algn="just">
                        <a:spcBef>
                          <a:spcPts val="0"/>
                        </a:spcBef>
                        <a:spcAft>
                          <a:spcPts val="0"/>
                        </a:spcAft>
                        <a:buNone/>
                      </a:pPr>
                      <a:r>
                        <a:rPr lang="en-US" sz="1000" dirty="0" smtClean="0">
                          <a:solidFill>
                            <a:srgbClr val="3F5378"/>
                          </a:solidFill>
                          <a:latin typeface="Roboto Condensed"/>
                          <a:ea typeface="Roboto Condensed"/>
                          <a:cs typeface="Roboto Condensed"/>
                          <a:sym typeface="Roboto Condensed"/>
                        </a:rPr>
                        <a:t>(iii) U.S. patent </a:t>
                      </a:r>
                      <a:r>
                        <a:rPr lang="en-US" sz="1000" dirty="0" err="1" smtClean="0">
                          <a:solidFill>
                            <a:srgbClr val="3F5378"/>
                          </a:solidFill>
                          <a:latin typeface="Roboto Condensed"/>
                          <a:ea typeface="Roboto Condensed"/>
                          <a:cs typeface="Roboto Condensed"/>
                          <a:sym typeface="Roboto Condensed"/>
                        </a:rPr>
                        <a:t>appln</a:t>
                      </a:r>
                      <a:r>
                        <a:rPr lang="en-US" sz="1000" dirty="0" smtClean="0">
                          <a:solidFill>
                            <a:srgbClr val="3F5378"/>
                          </a:solidFill>
                          <a:latin typeface="Roboto Condensed"/>
                          <a:ea typeface="Roboto Condensed"/>
                          <a:cs typeface="Roboto Condensed"/>
                          <a:sym typeface="Roboto Condensed"/>
                        </a:rPr>
                        <a:t> published by the USPTO, by another, based on the U.S. national stage of a PCT </a:t>
                      </a:r>
                      <a:r>
                        <a:rPr lang="en-US" sz="1000" dirty="0" err="1" smtClean="0">
                          <a:solidFill>
                            <a:srgbClr val="3F5378"/>
                          </a:solidFill>
                          <a:latin typeface="Roboto Condensed"/>
                          <a:ea typeface="Roboto Condensed"/>
                          <a:cs typeface="Roboto Condensed"/>
                          <a:sym typeface="Roboto Condensed"/>
                        </a:rPr>
                        <a:t>appln</a:t>
                      </a:r>
                      <a:r>
                        <a:rPr lang="en-US" sz="1000" dirty="0" smtClean="0">
                          <a:solidFill>
                            <a:srgbClr val="3F5378"/>
                          </a:solidFill>
                          <a:latin typeface="Roboto Condensed"/>
                          <a:ea typeface="Roboto Condensed"/>
                          <a:cs typeface="Roboto Condensed"/>
                          <a:sym typeface="Roboto Condensed"/>
                        </a:rPr>
                        <a:t> filed on or after November 29, 2000, where the PCT </a:t>
                      </a:r>
                      <a:r>
                        <a:rPr lang="en-US" sz="1000" dirty="0" err="1" smtClean="0">
                          <a:solidFill>
                            <a:srgbClr val="3F5378"/>
                          </a:solidFill>
                          <a:latin typeface="Roboto Condensed"/>
                          <a:ea typeface="Roboto Condensed"/>
                          <a:cs typeface="Roboto Condensed"/>
                          <a:sym typeface="Roboto Condensed"/>
                        </a:rPr>
                        <a:t>appln</a:t>
                      </a:r>
                      <a:r>
                        <a:rPr lang="en-US" sz="1000" dirty="0" smtClean="0">
                          <a:solidFill>
                            <a:srgbClr val="3F5378"/>
                          </a:solidFill>
                          <a:latin typeface="Roboto Condensed"/>
                          <a:ea typeface="Roboto Condensed"/>
                          <a:cs typeface="Roboto Condensed"/>
                          <a:sym typeface="Roboto Condensed"/>
                        </a:rPr>
                        <a:t> was published by WIPO in a language other than English </a:t>
                      </a:r>
                      <a:endParaRPr sz="100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just">
                        <a:spcBef>
                          <a:spcPts val="0"/>
                        </a:spcBef>
                        <a:spcAft>
                          <a:spcPts val="0"/>
                        </a:spcAft>
                        <a:buNone/>
                      </a:pPr>
                      <a:r>
                        <a:rPr lang="en-US" sz="1200" b="0" i="0" u="none" strike="noStrike" cap="none" dirty="0" smtClean="0">
                          <a:solidFill>
                            <a:srgbClr val="263248"/>
                          </a:solidFill>
                          <a:latin typeface="Roboto Condensed"/>
                          <a:ea typeface="Roboto Condensed"/>
                          <a:cs typeface="Roboto Condensed"/>
                          <a:sym typeface="Roboto Condensed"/>
                        </a:rPr>
                        <a:t>No prior art date under §102(e), although the published PCT application is available as prior art under §102(a) or (b) as of the publication date of</a:t>
                      </a:r>
                    </a:p>
                    <a:p>
                      <a:pPr marL="0" lvl="0" indent="0" algn="just">
                        <a:spcBef>
                          <a:spcPts val="0"/>
                        </a:spcBef>
                        <a:spcAft>
                          <a:spcPts val="0"/>
                        </a:spcAft>
                        <a:buNone/>
                      </a:pPr>
                      <a:r>
                        <a:rPr lang="en-US" sz="1200" b="0" i="0" u="none" strike="noStrike" cap="none" dirty="0" smtClean="0">
                          <a:solidFill>
                            <a:srgbClr val="263248"/>
                          </a:solidFill>
                          <a:latin typeface="Roboto Condensed"/>
                          <a:ea typeface="Roboto Condensed"/>
                          <a:cs typeface="Roboto Condensed"/>
                          <a:sym typeface="Roboto Condensed"/>
                        </a:rPr>
                        <a:t>the PCT application </a:t>
                      </a:r>
                      <a:endParaRPr lang="en-US" sz="12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365789">
                <a:tc>
                  <a:txBody>
                    <a:bodyPr/>
                    <a:lstStyle/>
                    <a:p>
                      <a:pPr marL="0" lvl="0" indent="0" algn="just" rtl="0">
                        <a:spcBef>
                          <a:spcPts val="0"/>
                        </a:spcBef>
                        <a:spcAft>
                          <a:spcPts val="0"/>
                        </a:spcAft>
                        <a:buNone/>
                      </a:pPr>
                      <a:r>
                        <a:rPr lang="en-US" sz="1000" dirty="0" smtClean="0">
                          <a:solidFill>
                            <a:srgbClr val="3F5378"/>
                          </a:solidFill>
                          <a:latin typeface="Roboto Condensed"/>
                          <a:ea typeface="Roboto Condensed"/>
                          <a:cs typeface="Roboto Condensed"/>
                          <a:sym typeface="Roboto Condensed"/>
                        </a:rPr>
                        <a:t>(iv) U.S. patent application published by the USPTO, by another, based on the U.S. national stage of a PCT application filed before November 29, 2000 </a:t>
                      </a:r>
                      <a:endParaRPr sz="100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just" rtl="0">
                        <a:spcBef>
                          <a:spcPts val="0"/>
                        </a:spcBef>
                        <a:spcAft>
                          <a:spcPts val="0"/>
                        </a:spcAft>
                        <a:buNone/>
                      </a:pPr>
                      <a:r>
                        <a:rPr lang="en-US" sz="1000" b="0" i="0" u="none" strike="noStrike" cap="none" dirty="0" smtClean="0">
                          <a:solidFill>
                            <a:srgbClr val="263248"/>
                          </a:solidFill>
                          <a:latin typeface="Roboto Condensed"/>
                          <a:ea typeface="Roboto Condensed"/>
                          <a:cs typeface="Roboto Condensed"/>
                          <a:sym typeface="Roboto Condensed"/>
                        </a:rPr>
                        <a:t>No prior art date under §102(e), independent of whether or not the PCT </a:t>
                      </a:r>
                      <a:r>
                        <a:rPr lang="en-US" sz="1000" b="0" i="0" u="none" strike="noStrike" cap="none" dirty="0" err="1" smtClean="0">
                          <a:solidFill>
                            <a:srgbClr val="263248"/>
                          </a:solidFill>
                          <a:latin typeface="Roboto Condensed"/>
                          <a:ea typeface="Roboto Condensed"/>
                          <a:cs typeface="Roboto Condensed"/>
                          <a:sym typeface="Roboto Condensed"/>
                        </a:rPr>
                        <a:t>appln</a:t>
                      </a:r>
                      <a:r>
                        <a:rPr lang="en-US" sz="1000" b="0" i="0" u="none" strike="noStrike" cap="none" dirty="0" smtClean="0">
                          <a:solidFill>
                            <a:srgbClr val="263248"/>
                          </a:solidFill>
                          <a:latin typeface="Roboto Condensed"/>
                          <a:ea typeface="Roboto Condensed"/>
                          <a:cs typeface="Roboto Condensed"/>
                          <a:sym typeface="Roboto Condensed"/>
                        </a:rPr>
                        <a:t> was published by WIPO in English. The published PCT </a:t>
                      </a:r>
                      <a:r>
                        <a:rPr lang="en-US" sz="1000" b="0" i="0" u="none" strike="noStrike" cap="none" dirty="0" err="1" smtClean="0">
                          <a:solidFill>
                            <a:srgbClr val="263248"/>
                          </a:solidFill>
                          <a:latin typeface="Roboto Condensed"/>
                          <a:ea typeface="Roboto Condensed"/>
                          <a:cs typeface="Roboto Condensed"/>
                          <a:sym typeface="Roboto Condensed"/>
                        </a:rPr>
                        <a:t>appln</a:t>
                      </a:r>
                      <a:r>
                        <a:rPr lang="en-US" sz="1000" b="0" i="0" u="none" strike="noStrike" cap="none" dirty="0" smtClean="0">
                          <a:solidFill>
                            <a:srgbClr val="263248"/>
                          </a:solidFill>
                          <a:latin typeface="Roboto Condensed"/>
                          <a:ea typeface="Roboto Condensed"/>
                          <a:cs typeface="Roboto Condensed"/>
                          <a:sym typeface="Roboto Condensed"/>
                        </a:rPr>
                        <a:t> is available as prior art under §102(a) or (b) as of the publication date of the PCT application </a:t>
                      </a:r>
                      <a:endParaRPr lang="en-US" sz="10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bl>
          </a:graphicData>
        </a:graphic>
      </p:graphicFrame>
      <p:sp>
        <p:nvSpPr>
          <p:cNvPr id="343" name="Shape 3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23</a:t>
            </a:fld>
            <a:endParaRPr/>
          </a:p>
        </p:txBody>
      </p:sp>
      <p:grpSp>
        <p:nvGrpSpPr>
          <p:cNvPr id="2" name="Shape 344"/>
          <p:cNvGrpSpPr/>
          <p:nvPr/>
        </p:nvGrpSpPr>
        <p:grpSpPr>
          <a:xfrm>
            <a:off x="307844" y="634299"/>
            <a:ext cx="318264" cy="282756"/>
            <a:chOff x="5292575" y="3681900"/>
            <a:chExt cx="420150" cy="373275"/>
          </a:xfrm>
        </p:grpSpPr>
        <p:sp>
          <p:nvSpPr>
            <p:cNvPr id="345" name="Shape 345"/>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Shape 346"/>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Shape 348"/>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Shape 349"/>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814274" y="361950"/>
            <a:ext cx="5357925" cy="766200"/>
          </a:xfrm>
          <a:prstGeom prst="rect">
            <a:avLst/>
          </a:prstGeom>
        </p:spPr>
        <p:txBody>
          <a:bodyPr spcFirstLastPara="1" wrap="square" lIns="91425" tIns="91425" rIns="91425" bIns="91425" anchor="ctr" anchorCtr="0">
            <a:noAutofit/>
          </a:bodyPr>
          <a:lstStyle/>
          <a:p>
            <a:r>
              <a:rPr lang="en-US" dirty="0" smtClean="0"/>
              <a:t>35 U.S.C. §102(e)(2): Separately addresses the prior art status of U.S. patents</a:t>
            </a:r>
            <a:endParaRPr/>
          </a:p>
        </p:txBody>
      </p:sp>
      <p:graphicFrame>
        <p:nvGraphicFramePr>
          <p:cNvPr id="342" name="Shape 342"/>
          <p:cNvGraphicFramePr/>
          <p:nvPr/>
        </p:nvGraphicFramePr>
        <p:xfrm>
          <a:off x="304800" y="1444030"/>
          <a:ext cx="8458200" cy="2849810"/>
        </p:xfrm>
        <a:graphic>
          <a:graphicData uri="http://schemas.openxmlformats.org/drawingml/2006/table">
            <a:tbl>
              <a:tblPr>
                <a:noFill/>
                <a:tableStyleId>{662657E6-A816-43C2-A203-5652DF71FD6D}</a:tableStyleId>
              </a:tblPr>
              <a:tblGrid>
                <a:gridCol w="4229100"/>
                <a:gridCol w="4229100"/>
              </a:tblGrid>
              <a:tr h="3657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rgbClr val="3F5378"/>
                          </a:solidFill>
                          <a:latin typeface="Roboto Condensed"/>
                          <a:ea typeface="Roboto Condensed"/>
                          <a:cs typeface="Roboto Condensed"/>
                          <a:sym typeface="Roboto Condensed"/>
                        </a:rPr>
                        <a:t>Type of U.S. Patent </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a:spcBef>
                          <a:spcPts val="0"/>
                        </a:spcBef>
                        <a:spcAft>
                          <a:spcPts val="0"/>
                        </a:spcAft>
                        <a:buNone/>
                      </a:pPr>
                      <a:r>
                        <a:rPr lang="en-US" dirty="0" smtClean="0">
                          <a:solidFill>
                            <a:srgbClr val="3F5378"/>
                          </a:solidFill>
                          <a:latin typeface="Roboto Condensed"/>
                          <a:ea typeface="Roboto Condensed"/>
                          <a:cs typeface="Roboto Condensed"/>
                          <a:sym typeface="Roboto Condensed"/>
                        </a:rPr>
                        <a:t>Prior Art Status</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381000">
                <a:tc>
                  <a:txBody>
                    <a:bodyPr/>
                    <a:lstStyle/>
                    <a:p>
                      <a:pPr marL="0" lvl="0" indent="0" algn="just">
                        <a:spcBef>
                          <a:spcPts val="0"/>
                        </a:spcBef>
                        <a:spcAft>
                          <a:spcPts val="0"/>
                        </a:spcAft>
                        <a:buNone/>
                      </a:pPr>
                      <a:r>
                        <a:rPr lang="en-US" sz="1000" dirty="0" smtClean="0">
                          <a:solidFill>
                            <a:srgbClr val="3F5378"/>
                          </a:solidFill>
                          <a:latin typeface="Roboto Condensed"/>
                          <a:ea typeface="Roboto Condensed"/>
                          <a:cs typeface="Roboto Condensed"/>
                          <a:sym typeface="Roboto Condensed"/>
                        </a:rPr>
                        <a:t>(</a:t>
                      </a:r>
                      <a:r>
                        <a:rPr lang="en-US" sz="1000" dirty="0" err="1" smtClean="0">
                          <a:solidFill>
                            <a:srgbClr val="3F5378"/>
                          </a:solidFill>
                          <a:latin typeface="Roboto Condensed"/>
                          <a:ea typeface="Roboto Condensed"/>
                          <a:cs typeface="Roboto Condensed"/>
                          <a:sym typeface="Roboto Condensed"/>
                        </a:rPr>
                        <a:t>i</a:t>
                      </a:r>
                      <a:r>
                        <a:rPr lang="en-US" sz="1000" dirty="0" smtClean="0">
                          <a:solidFill>
                            <a:srgbClr val="3F5378"/>
                          </a:solidFill>
                          <a:latin typeface="Roboto Condensed"/>
                          <a:ea typeface="Roboto Condensed"/>
                          <a:cs typeface="Roboto Condensed"/>
                          <a:sym typeface="Roboto Condensed"/>
                        </a:rPr>
                        <a:t>) U.S. patent, by another, granted on a regularly filed U.S. national application </a:t>
                      </a:r>
                      <a:endParaRPr sz="100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just">
                        <a:spcBef>
                          <a:spcPts val="0"/>
                        </a:spcBef>
                        <a:spcAft>
                          <a:spcPts val="0"/>
                        </a:spcAft>
                        <a:buNone/>
                      </a:pPr>
                      <a:r>
                        <a:rPr lang="en-US" sz="1200" b="0" dirty="0" smtClean="0">
                          <a:solidFill>
                            <a:srgbClr val="263248"/>
                          </a:solidFill>
                          <a:latin typeface="Roboto Condensed"/>
                          <a:ea typeface="Roboto Condensed"/>
                          <a:cs typeface="Roboto Condensed"/>
                          <a:sym typeface="Roboto Condensed"/>
                        </a:rPr>
                        <a:t>Available as prior art as of its U.S. filing date</a:t>
                      </a:r>
                      <a:endParaRPr sz="1200" b="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472450">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solidFill>
                            <a:srgbClr val="3F5378"/>
                          </a:solidFill>
                          <a:latin typeface="Roboto Condensed"/>
                          <a:ea typeface="Roboto Condensed"/>
                          <a:cs typeface="Roboto Condensed"/>
                          <a:sym typeface="Roboto Condensed"/>
                        </a:rPr>
                        <a:t>(ii) U.S. patent, by another, granted on the U.S. national stage of a PCT application filed before November 29, 2000 </a:t>
                      </a:r>
                      <a:endParaRPr sz="100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smtClean="0">
                          <a:solidFill>
                            <a:srgbClr val="263248"/>
                          </a:solidFill>
                          <a:latin typeface="Roboto Condensed"/>
                          <a:ea typeface="Roboto Condensed"/>
                          <a:cs typeface="Roboto Condensed"/>
                          <a:sym typeface="Roboto Condensed"/>
                        </a:rPr>
                        <a:t>Available as prior art as of the date that the requirements under 35 U.S.C. §371(c)(1), (2) and (4) have been met (filing fee, English translation and Declaration on file)</a:t>
                      </a:r>
                      <a:endParaRPr sz="1400" b="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762000">
                <a:tc>
                  <a:txBody>
                    <a:bodyPr/>
                    <a:lstStyle/>
                    <a:p>
                      <a:pPr marL="0" lvl="0" indent="0" algn="just">
                        <a:spcBef>
                          <a:spcPts val="0"/>
                        </a:spcBef>
                        <a:spcAft>
                          <a:spcPts val="0"/>
                        </a:spcAft>
                        <a:buNone/>
                      </a:pPr>
                      <a:r>
                        <a:rPr lang="en-US" sz="1000" dirty="0" smtClean="0">
                          <a:solidFill>
                            <a:srgbClr val="3F5378"/>
                          </a:solidFill>
                          <a:latin typeface="Roboto Condensed"/>
                          <a:ea typeface="Roboto Condensed"/>
                          <a:cs typeface="Roboto Condensed"/>
                          <a:sym typeface="Roboto Condensed"/>
                        </a:rPr>
                        <a:t>(iii) U.S. patent, by another, granted on the U.S. national stage of a PCT application filed on or after November 29, 2000, where PCT application was published by WIPO in English </a:t>
                      </a:r>
                      <a:endParaRPr sz="100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just">
                        <a:spcBef>
                          <a:spcPts val="0"/>
                        </a:spcBef>
                        <a:spcAft>
                          <a:spcPts val="0"/>
                        </a:spcAft>
                        <a:buNone/>
                      </a:pPr>
                      <a:r>
                        <a:rPr lang="en-US" sz="1200" b="0" i="0" u="none" strike="noStrike" cap="none" dirty="0" smtClean="0">
                          <a:solidFill>
                            <a:srgbClr val="263248"/>
                          </a:solidFill>
                          <a:latin typeface="Roboto Condensed"/>
                          <a:ea typeface="Roboto Condensed"/>
                          <a:cs typeface="Roboto Condensed"/>
                          <a:sym typeface="Roboto Condensed"/>
                        </a:rPr>
                        <a:t>Available as prior art as of its PCT filing date </a:t>
                      </a:r>
                      <a:endParaRPr lang="en-US" sz="12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365789">
                <a:tc>
                  <a:txBody>
                    <a:bodyPr/>
                    <a:lstStyle/>
                    <a:p>
                      <a:pPr marL="0" lvl="0" indent="0" algn="just" rtl="0">
                        <a:spcBef>
                          <a:spcPts val="0"/>
                        </a:spcBef>
                        <a:spcAft>
                          <a:spcPts val="0"/>
                        </a:spcAft>
                        <a:buNone/>
                      </a:pPr>
                      <a:r>
                        <a:rPr lang="en-US" sz="1000" dirty="0" smtClean="0">
                          <a:solidFill>
                            <a:srgbClr val="3F5378"/>
                          </a:solidFill>
                          <a:latin typeface="Roboto Condensed"/>
                          <a:ea typeface="Roboto Condensed"/>
                          <a:cs typeface="Roboto Condensed"/>
                          <a:sym typeface="Roboto Condensed"/>
                        </a:rPr>
                        <a:t>(iv) U.S. patent, by another, granted on the U.S. national stage of a PCT application filed on or after November 29, 2000, where the PCT application was published by WIPO in a language other than English </a:t>
                      </a:r>
                      <a:endParaRPr sz="100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just" rtl="0">
                        <a:spcBef>
                          <a:spcPts val="0"/>
                        </a:spcBef>
                        <a:spcAft>
                          <a:spcPts val="0"/>
                        </a:spcAft>
                        <a:buNone/>
                      </a:pPr>
                      <a:r>
                        <a:rPr lang="en-US" sz="1000" b="0" i="0" u="none" strike="noStrike" cap="none" dirty="0" smtClean="0">
                          <a:solidFill>
                            <a:srgbClr val="263248"/>
                          </a:solidFill>
                          <a:latin typeface="Roboto Condensed"/>
                          <a:ea typeface="Roboto Condensed"/>
                          <a:cs typeface="Roboto Condensed"/>
                          <a:sym typeface="Roboto Condensed"/>
                        </a:rPr>
                        <a:t>No prior art date under §102(e), although the published PCT application is available as prior art under §102(a) or (b) as of the publication date of the PCT application </a:t>
                      </a:r>
                      <a:endParaRPr lang="en-US" sz="10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bl>
          </a:graphicData>
        </a:graphic>
      </p:graphicFrame>
      <p:sp>
        <p:nvSpPr>
          <p:cNvPr id="343" name="Shape 3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24</a:t>
            </a:fld>
            <a:endParaRPr/>
          </a:p>
        </p:txBody>
      </p:sp>
      <p:grpSp>
        <p:nvGrpSpPr>
          <p:cNvPr id="2" name="Shape 344"/>
          <p:cNvGrpSpPr/>
          <p:nvPr/>
        </p:nvGrpSpPr>
        <p:grpSpPr>
          <a:xfrm>
            <a:off x="307844" y="634299"/>
            <a:ext cx="318264" cy="282756"/>
            <a:chOff x="5292575" y="3681900"/>
            <a:chExt cx="420150" cy="373275"/>
          </a:xfrm>
        </p:grpSpPr>
        <p:sp>
          <p:nvSpPr>
            <p:cNvPr id="345" name="Shape 345"/>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Shape 346"/>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Shape 348"/>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Shape 349"/>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814274" y="361950"/>
            <a:ext cx="5357925" cy="766200"/>
          </a:xfrm>
          <a:prstGeom prst="rect">
            <a:avLst/>
          </a:prstGeom>
        </p:spPr>
        <p:txBody>
          <a:bodyPr spcFirstLastPara="1" wrap="square" lIns="91425" tIns="91425" rIns="91425" bIns="91425" anchor="ctr" anchorCtr="0">
            <a:noAutofit/>
          </a:bodyPr>
          <a:lstStyle/>
          <a:p>
            <a:r>
              <a:rPr lang="en-US" dirty="0" smtClean="0"/>
              <a:t>35 U.S.C. §102(e): Relates to published PCT applications</a:t>
            </a:r>
            <a:endParaRPr/>
          </a:p>
        </p:txBody>
      </p:sp>
      <p:graphicFrame>
        <p:nvGraphicFramePr>
          <p:cNvPr id="342" name="Shape 342"/>
          <p:cNvGraphicFramePr/>
          <p:nvPr/>
        </p:nvGraphicFramePr>
        <p:xfrm>
          <a:off x="304800" y="1444030"/>
          <a:ext cx="8458200" cy="2255460"/>
        </p:xfrm>
        <a:graphic>
          <a:graphicData uri="http://schemas.openxmlformats.org/drawingml/2006/table">
            <a:tbl>
              <a:tblPr>
                <a:noFill/>
                <a:tableStyleId>{662657E6-A816-43C2-A203-5652DF71FD6D}</a:tableStyleId>
              </a:tblPr>
              <a:tblGrid>
                <a:gridCol w="4229100"/>
                <a:gridCol w="4229100"/>
              </a:tblGrid>
              <a:tr h="3657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rgbClr val="3F5378"/>
                          </a:solidFill>
                          <a:latin typeface="Roboto Condensed"/>
                          <a:ea typeface="Roboto Condensed"/>
                          <a:cs typeface="Roboto Condensed"/>
                          <a:sym typeface="Roboto Condensed"/>
                        </a:rPr>
                        <a:t>Type of PCT Application</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a:spcBef>
                          <a:spcPts val="0"/>
                        </a:spcBef>
                        <a:spcAft>
                          <a:spcPts val="0"/>
                        </a:spcAft>
                        <a:buNone/>
                      </a:pPr>
                      <a:r>
                        <a:rPr lang="en-US" dirty="0" smtClean="0">
                          <a:solidFill>
                            <a:srgbClr val="3F5378"/>
                          </a:solidFill>
                          <a:latin typeface="Roboto Condensed"/>
                          <a:ea typeface="Roboto Condensed"/>
                          <a:cs typeface="Roboto Condensed"/>
                          <a:sym typeface="Roboto Condensed"/>
                        </a:rPr>
                        <a:t>Prior Art Status</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381000">
                <a:tc>
                  <a:txBody>
                    <a:bodyPr/>
                    <a:lstStyle/>
                    <a:p>
                      <a:pPr marL="0" lvl="0" indent="0" algn="just">
                        <a:spcBef>
                          <a:spcPts val="0"/>
                        </a:spcBef>
                        <a:spcAft>
                          <a:spcPts val="0"/>
                        </a:spcAft>
                        <a:buNone/>
                      </a:pPr>
                      <a:r>
                        <a:rPr lang="en-US" sz="1000" dirty="0" smtClean="0">
                          <a:solidFill>
                            <a:srgbClr val="3F5378"/>
                          </a:solidFill>
                          <a:latin typeface="Roboto Condensed"/>
                          <a:ea typeface="Roboto Condensed"/>
                          <a:cs typeface="Roboto Condensed"/>
                          <a:sym typeface="Roboto Condensed"/>
                        </a:rPr>
                        <a:t>(</a:t>
                      </a:r>
                      <a:r>
                        <a:rPr lang="en-US" sz="1000" dirty="0" err="1" smtClean="0">
                          <a:solidFill>
                            <a:srgbClr val="3F5378"/>
                          </a:solidFill>
                          <a:latin typeface="Roboto Condensed"/>
                          <a:ea typeface="Roboto Condensed"/>
                          <a:cs typeface="Roboto Condensed"/>
                          <a:sym typeface="Roboto Condensed"/>
                        </a:rPr>
                        <a:t>i</a:t>
                      </a:r>
                      <a:r>
                        <a:rPr lang="en-US" sz="1000" dirty="0" smtClean="0">
                          <a:solidFill>
                            <a:srgbClr val="3F5378"/>
                          </a:solidFill>
                          <a:latin typeface="Roboto Condensed"/>
                          <a:ea typeface="Roboto Condensed"/>
                          <a:cs typeface="Roboto Condensed"/>
                          <a:sym typeface="Roboto Condensed"/>
                        </a:rPr>
                        <a:t>) PCT application, by another, filed on or after November 29, 2000, designating the U.S. and published by WIPO in English </a:t>
                      </a:r>
                      <a:endParaRPr sz="100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just">
                        <a:spcBef>
                          <a:spcPts val="0"/>
                        </a:spcBef>
                        <a:spcAft>
                          <a:spcPts val="0"/>
                        </a:spcAft>
                        <a:buNone/>
                      </a:pPr>
                      <a:r>
                        <a:rPr lang="en-US" sz="1200" b="0" dirty="0" smtClean="0">
                          <a:solidFill>
                            <a:srgbClr val="263248"/>
                          </a:solidFill>
                          <a:latin typeface="Roboto Condensed"/>
                          <a:ea typeface="Roboto Condensed"/>
                          <a:cs typeface="Roboto Condensed"/>
                          <a:sym typeface="Roboto Condensed"/>
                        </a:rPr>
                        <a:t>Available as prior art as of its PCT filing date </a:t>
                      </a:r>
                      <a:endParaRPr sz="1200" b="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472450">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solidFill>
                            <a:srgbClr val="3F5378"/>
                          </a:solidFill>
                          <a:latin typeface="Roboto Condensed"/>
                          <a:ea typeface="Roboto Condensed"/>
                          <a:cs typeface="Roboto Condensed"/>
                          <a:sym typeface="Roboto Condensed"/>
                        </a:rPr>
                        <a:t>(ii) PCT application, by another, filed on or after November 29, 2000, designating the U.S. and published by WIPO in a language other than English </a:t>
                      </a:r>
                      <a:endParaRPr sz="100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smtClean="0">
                          <a:solidFill>
                            <a:srgbClr val="263248"/>
                          </a:solidFill>
                          <a:latin typeface="Roboto Condensed"/>
                          <a:ea typeface="Roboto Condensed"/>
                          <a:cs typeface="Roboto Condensed"/>
                          <a:sym typeface="Roboto Condensed"/>
                        </a:rPr>
                        <a:t>No prior art date under §102(e), although the published PCT application is available as prior art under §102(a) or (b) as of the publication date of the PCT application</a:t>
                      </a:r>
                      <a:endParaRPr sz="1400" b="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762000">
                <a:tc>
                  <a:txBody>
                    <a:bodyPr/>
                    <a:lstStyle/>
                    <a:p>
                      <a:pPr marL="0" lvl="0" indent="0" algn="just">
                        <a:spcBef>
                          <a:spcPts val="0"/>
                        </a:spcBef>
                        <a:spcAft>
                          <a:spcPts val="0"/>
                        </a:spcAft>
                        <a:buNone/>
                      </a:pPr>
                      <a:r>
                        <a:rPr lang="en-US" sz="1000" dirty="0" smtClean="0">
                          <a:solidFill>
                            <a:srgbClr val="3F5378"/>
                          </a:solidFill>
                          <a:latin typeface="Roboto Condensed"/>
                          <a:ea typeface="Roboto Condensed"/>
                          <a:cs typeface="Roboto Condensed"/>
                          <a:sym typeface="Roboto Condensed"/>
                        </a:rPr>
                        <a:t>(iii) PCT application, by another, filed before November 29, 2000, designating the U.S. and published by WIPO in English</a:t>
                      </a:r>
                      <a:endParaRPr sz="100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just">
                        <a:spcBef>
                          <a:spcPts val="0"/>
                        </a:spcBef>
                        <a:spcAft>
                          <a:spcPts val="0"/>
                        </a:spcAft>
                        <a:buNone/>
                      </a:pPr>
                      <a:r>
                        <a:rPr lang="en-US" sz="1200" b="0" i="0" u="none" strike="noStrike" cap="none" dirty="0" smtClean="0">
                          <a:solidFill>
                            <a:srgbClr val="263248"/>
                          </a:solidFill>
                          <a:latin typeface="Roboto Condensed"/>
                          <a:ea typeface="Roboto Condensed"/>
                          <a:cs typeface="Roboto Condensed"/>
                          <a:sym typeface="Roboto Condensed"/>
                        </a:rPr>
                        <a:t>No prior art date under §102(e), although the published PCT application is available as prior art under §102(a) or (b) as of the publication date of the PCT application</a:t>
                      </a:r>
                      <a:endParaRPr lang="en-US" sz="1200" b="0" i="0" u="none" strike="noStrike" cap="none"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bl>
          </a:graphicData>
        </a:graphic>
      </p:graphicFrame>
      <p:sp>
        <p:nvSpPr>
          <p:cNvPr id="343" name="Shape 3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25</a:t>
            </a:fld>
            <a:endParaRPr/>
          </a:p>
        </p:txBody>
      </p:sp>
      <p:grpSp>
        <p:nvGrpSpPr>
          <p:cNvPr id="2" name="Shape 344"/>
          <p:cNvGrpSpPr/>
          <p:nvPr/>
        </p:nvGrpSpPr>
        <p:grpSpPr>
          <a:xfrm>
            <a:off x="307844" y="634299"/>
            <a:ext cx="318264" cy="282756"/>
            <a:chOff x="5292575" y="3681900"/>
            <a:chExt cx="420150" cy="373275"/>
          </a:xfrm>
        </p:grpSpPr>
        <p:sp>
          <p:nvSpPr>
            <p:cNvPr id="345" name="Shape 345"/>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Shape 346"/>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Shape 348"/>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Shape 349"/>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smtClean="0"/>
              <a:t>MINI EXERCISE:</a:t>
            </a:r>
            <a:endParaRP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26</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76200" y="2190750"/>
            <a:ext cx="6781800" cy="1143000"/>
          </a:xfrm>
          <a:prstGeom prst="rect">
            <a:avLst/>
          </a:prstGeom>
          <a:noFill/>
          <a:ln>
            <a:noFill/>
          </a:ln>
        </p:spPr>
        <p:txBody>
          <a:bodyPr spcFirstLastPara="1" wrap="square" lIns="91425" tIns="91425" rIns="91425" bIns="91425" anchor="ctr" anchorCtr="0">
            <a:normAutofit/>
          </a:bodyPr>
          <a:lstStyle/>
          <a:p>
            <a:pPr marL="457200" marR="0" lvl="0" indent="-381000" algn="l" defTabSz="914400" rtl="0" eaLnBrk="1" fontAlgn="auto" latinLnBrk="0" hangingPunct="1">
              <a:lnSpc>
                <a:spcPct val="100000"/>
              </a:lnSpc>
              <a:spcBef>
                <a:spcPts val="0"/>
              </a:spcBef>
              <a:spcAft>
                <a:spcPts val="0"/>
              </a:spcAft>
              <a:buClr>
                <a:srgbClr val="C7D3E6"/>
              </a:buClr>
              <a:buSzPts val="2400"/>
              <a:buFont typeface="Roboto Condensed Light"/>
              <a:buNone/>
              <a:tabLst/>
              <a:defRPr/>
            </a:pPr>
            <a:endParaRPr kumimoji="0" lang="en-US" sz="14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endParaRPr>
          </a:p>
        </p:txBody>
      </p:sp>
      <p:sp>
        <p:nvSpPr>
          <p:cNvPr id="13" name="Shape 237"/>
          <p:cNvSpPr txBox="1">
            <a:spLocks/>
          </p:cNvSpPr>
          <p:nvPr/>
        </p:nvSpPr>
        <p:spPr>
          <a:xfrm>
            <a:off x="228600" y="1504950"/>
            <a:ext cx="7620000" cy="2895600"/>
          </a:xfrm>
          <a:prstGeom prst="rect">
            <a:avLst/>
          </a:prstGeom>
          <a:noFill/>
          <a:ln>
            <a:noFill/>
          </a:ln>
        </p:spPr>
        <p:txBody>
          <a:bodyPr spcFirstLastPara="1" wrap="square" lIns="91425" tIns="91425" rIns="91425" bIns="91425" anchor="ctr" anchorCtr="0">
            <a:noAutofit/>
          </a:bodyPr>
          <a:lstStyle/>
          <a:p>
            <a:pPr marL="45720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What categories qualify as “subject matter” according to 35 USC § 101? </a:t>
            </a:r>
          </a:p>
          <a:p>
            <a:pPr marL="457200" indent="-381000">
              <a:buClr>
                <a:srgbClr val="C7D3E6"/>
              </a:buClr>
              <a:buSzPts val="2400"/>
            </a:pPr>
            <a:endParaRPr lang="en-US" dirty="0" smtClean="0">
              <a:solidFill>
                <a:srgbClr val="263248"/>
              </a:solidFill>
              <a:latin typeface="Roboto Condensed Light"/>
              <a:ea typeface="Roboto Condensed Light"/>
              <a:cs typeface="Roboto Condensed Light"/>
              <a:sym typeface="Roboto Condensed Light"/>
            </a:endParaRPr>
          </a:p>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If X and Y file a patent application, and if X and C disclose the invention in a literature reference that is published prior to X and Y's U.S. filing date, than will the subject literature reference be available as prior art under 35 U.S.C. §102(a)?</a:t>
            </a:r>
          </a:p>
          <a:p>
            <a:pPr marL="457200" lvl="0" indent="-381000">
              <a:buClr>
                <a:srgbClr val="C7D3E6"/>
              </a:buClr>
              <a:buSzPts val="2400"/>
            </a:pPr>
            <a:endParaRPr lang="en-US" dirty="0" smtClean="0">
              <a:solidFill>
                <a:srgbClr val="263248"/>
              </a:solidFill>
              <a:latin typeface="Roboto Condensed Light"/>
              <a:ea typeface="Roboto Condensed Light"/>
              <a:cs typeface="Roboto Condensed Light"/>
              <a:sym typeface="Roboto Condensed Light"/>
            </a:endParaRPr>
          </a:p>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What is meant by the term "statutory bar“ in U.S.C §102(b)?</a:t>
            </a:r>
          </a:p>
          <a:p>
            <a:pPr marL="457200" lvl="0" indent="-381000">
              <a:buClr>
                <a:srgbClr val="C7D3E6"/>
              </a:buClr>
              <a:buSzPts val="2400"/>
            </a:pPr>
            <a:endParaRPr lang="en-US" dirty="0" smtClean="0">
              <a:solidFill>
                <a:srgbClr val="263248"/>
              </a:solidFill>
              <a:latin typeface="Roboto Condensed Light"/>
              <a:ea typeface="Roboto Condensed Light"/>
              <a:cs typeface="Roboto Condensed Light"/>
              <a:sym typeface="Roboto Condensed Light"/>
            </a:endParaRPr>
          </a:p>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Can a patent application filed before the priority date of the subject patent but published after be used as a valid prior art according to U.S.C §102(e)?</a:t>
            </a:r>
          </a:p>
          <a:p>
            <a:pPr marL="457200" lvl="0" indent="-381000">
              <a:buClr>
                <a:srgbClr val="C7D3E6"/>
              </a:buClr>
              <a:buSzPts val="2400"/>
            </a:pPr>
            <a:endParaRPr lang="en-US" sz="1300" dirty="0" smtClean="0">
              <a:solidFill>
                <a:srgbClr val="263248"/>
              </a:solidFill>
              <a:latin typeface="Roboto Condensed Light"/>
              <a:ea typeface="Roboto Condensed Light"/>
              <a:cs typeface="Roboto Condensed Light"/>
              <a:sym typeface="Roboto Condensed Ligh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lvl="0" algn="ctr"/>
            <a:r>
              <a:rPr lang="en-US" sz="6000" dirty="0" smtClean="0">
                <a:solidFill>
                  <a:srgbClr val="FF9800"/>
                </a:solidFill>
              </a:rPr>
              <a:t>35 USC § 103</a:t>
            </a:r>
            <a:endParaRPr sz="6000">
              <a:solidFill>
                <a:srgbClr val="FF9800"/>
              </a:solidFill>
            </a:endParaRPr>
          </a:p>
        </p:txBody>
      </p:sp>
      <p:sp>
        <p:nvSpPr>
          <p:cNvPr id="214" name="Shape 214"/>
          <p:cNvSpPr txBox="1">
            <a:spLocks noGrp="1"/>
          </p:cNvSpPr>
          <p:nvPr>
            <p:ph type="subTitle" idx="4294967295"/>
          </p:nvPr>
        </p:nvSpPr>
        <p:spPr>
          <a:xfrm>
            <a:off x="1219200" y="3028950"/>
            <a:ext cx="6593700" cy="1342200"/>
          </a:xfrm>
          <a:prstGeom prst="rect">
            <a:avLst/>
          </a:prstGeom>
        </p:spPr>
        <p:txBody>
          <a:bodyPr spcFirstLastPara="1" wrap="square" lIns="91425" tIns="91425" rIns="91425" bIns="91425" anchor="ctr" anchorCtr="0">
            <a:noAutofit/>
          </a:bodyPr>
          <a:lstStyle/>
          <a:p>
            <a:pPr marL="0" indent="0" algn="ctr">
              <a:spcBef>
                <a:spcPts val="0"/>
              </a:spcBef>
              <a:buNone/>
            </a:pPr>
            <a:r>
              <a:rPr lang="en-US" sz="2000" b="1" dirty="0" smtClean="0"/>
              <a:t>Conditions For Patentability; Non-obvious Subject Matter.</a:t>
            </a:r>
          </a:p>
        </p:txBody>
      </p:sp>
      <p:sp>
        <p:nvSpPr>
          <p:cNvPr id="216" name="Shape 2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27</a:t>
            </a:fld>
            <a:endParaRPr/>
          </a:p>
        </p:txBody>
      </p:sp>
      <p:pic>
        <p:nvPicPr>
          <p:cNvPr id="70658" name="Picture 2"/>
          <p:cNvPicPr>
            <a:picLocks noChangeAspect="1" noChangeArrowheads="1"/>
          </p:cNvPicPr>
          <p:nvPr/>
        </p:nvPicPr>
        <p:blipFill>
          <a:blip r:embed="rId3"/>
          <a:srcRect/>
          <a:stretch>
            <a:fillRect/>
          </a:stretch>
        </p:blipFill>
        <p:spPr bwMode="auto">
          <a:xfrm>
            <a:off x="3243263" y="285750"/>
            <a:ext cx="2471737" cy="2191256"/>
          </a:xfrm>
          <a:prstGeom prst="rect">
            <a:avLst/>
          </a:prstGeom>
          <a:noFill/>
          <a:ln w="38100">
            <a:solidFill>
              <a:srgbClr val="002060"/>
            </a:solid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fontAlgn="base"/>
            <a:r>
              <a:rPr lang="en-US" dirty="0" smtClean="0"/>
              <a:t>Pre-AIA 35 U.S.C. §103</a:t>
            </a:r>
            <a:endParaRPr lang="en-US" dirty="0"/>
          </a:p>
        </p:txBody>
      </p:sp>
      <p:sp>
        <p:nvSpPr>
          <p:cNvPr id="237" name="Shape 237"/>
          <p:cNvSpPr txBox="1">
            <a:spLocks noGrp="1"/>
          </p:cNvSpPr>
          <p:nvPr>
            <p:ph type="body" idx="1"/>
          </p:nvPr>
        </p:nvSpPr>
        <p:spPr>
          <a:xfrm>
            <a:off x="52275" y="1636050"/>
            <a:ext cx="6881925" cy="3145500"/>
          </a:xfrm>
          <a:prstGeom prst="rect">
            <a:avLst/>
          </a:prstGeom>
        </p:spPr>
        <p:txBody>
          <a:bodyPr spcFirstLastPara="1" wrap="square" lIns="91425" tIns="91425" rIns="91425" bIns="91425" anchor="ctr" anchorCtr="0">
            <a:noAutofit/>
          </a:bodyPr>
          <a:lstStyle/>
          <a:p>
            <a:pPr lvl="0">
              <a:spcBef>
                <a:spcPts val="0"/>
              </a:spcBef>
            </a:pPr>
            <a:r>
              <a:rPr lang="en-US" sz="1800" dirty="0" smtClean="0"/>
              <a:t>“A patent for a claimed invention may not be obtained, notwithstanding that the claimed invention is not identically disclosed as set forth in section 102 , if the differences between the claimed invention and the prior art are such that the claimed invention as a whole would have been obvious before the effective filing date of the claimed invention to a person having ordinary skill in the art to which the claimed invention pertains. Patentability shall not be negated by the manner in which the invention was made</a:t>
            </a:r>
            <a:r>
              <a:rPr lang="en-US" sz="2200" dirty="0" smtClean="0"/>
              <a:t>.”</a:t>
            </a:r>
          </a:p>
          <a:p>
            <a:pPr lvl="0">
              <a:spcBef>
                <a:spcPts val="0"/>
              </a:spcBef>
              <a:buNone/>
            </a:pPr>
            <a:endParaRP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28</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6705600" y="1352550"/>
            <a:ext cx="2514600" cy="2895600"/>
          </a:xfrm>
          <a:prstGeom prst="rect">
            <a:avLst/>
          </a:prstGeom>
          <a:noFill/>
          <a:ln>
            <a:noFill/>
          </a:ln>
        </p:spPr>
        <p:txBody>
          <a:bodyPr spcFirstLastPara="1" wrap="square" lIns="91425" tIns="91425" rIns="91425" bIns="91425" anchor="ctr" anchorCtr="0">
            <a:noAutofit/>
          </a:bodyPr>
          <a:lstStyle/>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Under 35 U.S.C. 102, prior art is used to establish Lack of Novelty, more commonly referred to as “anticipation”</a:t>
            </a:r>
          </a:p>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Known or used by “others” in the U.S.,</a:t>
            </a:r>
          </a:p>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Patented or described in a printed publication anywhere,</a:t>
            </a:r>
          </a:p>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Before applicant’s date of invention</a:t>
            </a:r>
          </a:p>
          <a:p>
            <a:pPr marL="457200" lvl="0" indent="-381000">
              <a:buClr>
                <a:srgbClr val="C7D3E6"/>
              </a:buClr>
              <a:buSzPts val="2400"/>
            </a:pPr>
            <a:endParaRPr lang="en-US" sz="1300" dirty="0" smtClean="0">
              <a:solidFill>
                <a:srgbClr val="263248"/>
              </a:solidFill>
              <a:latin typeface="Roboto Condensed Light"/>
              <a:ea typeface="Roboto Condensed Light"/>
              <a:cs typeface="Roboto Condensed Light"/>
              <a:sym typeface="Roboto Condensed Ligh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smtClean="0"/>
              <a:t>35 U.S.C. §103 : An invention must be non‐obvious </a:t>
            </a:r>
            <a:endParaRP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29</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76200" y="2190750"/>
            <a:ext cx="6781800" cy="1143000"/>
          </a:xfrm>
          <a:prstGeom prst="rect">
            <a:avLst/>
          </a:prstGeom>
          <a:noFill/>
          <a:ln>
            <a:noFill/>
          </a:ln>
        </p:spPr>
        <p:txBody>
          <a:bodyPr spcFirstLastPara="1" wrap="square" lIns="91425" tIns="91425" rIns="91425" bIns="91425" anchor="ctr" anchorCtr="0">
            <a:normAutofit/>
          </a:bodyPr>
          <a:lstStyle/>
          <a:p>
            <a:pPr marL="457200" marR="0" lvl="0" indent="-381000" algn="l" defTabSz="914400" rtl="0" eaLnBrk="1" fontAlgn="auto" latinLnBrk="0" hangingPunct="1">
              <a:lnSpc>
                <a:spcPct val="100000"/>
              </a:lnSpc>
              <a:spcBef>
                <a:spcPts val="0"/>
              </a:spcBef>
              <a:spcAft>
                <a:spcPts val="0"/>
              </a:spcAft>
              <a:buClr>
                <a:srgbClr val="C7D3E6"/>
              </a:buClr>
              <a:buSzPts val="2400"/>
              <a:buFont typeface="Roboto Condensed Light"/>
              <a:buNone/>
              <a:tabLst/>
              <a:defRPr/>
            </a:pPr>
            <a:endParaRPr kumimoji="0" lang="en-US" sz="14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endParaRPr>
          </a:p>
        </p:txBody>
      </p:sp>
      <p:sp>
        <p:nvSpPr>
          <p:cNvPr id="13" name="Shape 237"/>
          <p:cNvSpPr txBox="1">
            <a:spLocks noGrp="1"/>
          </p:cNvSpPr>
          <p:nvPr>
            <p:ph type="body" idx="1"/>
          </p:nvPr>
        </p:nvSpPr>
        <p:spPr>
          <a:xfrm>
            <a:off x="76200" y="1407450"/>
            <a:ext cx="6881925" cy="3145500"/>
          </a:xfrm>
          <a:prstGeom prst="rect">
            <a:avLst/>
          </a:prstGeom>
        </p:spPr>
        <p:txBody>
          <a:bodyPr spcFirstLastPara="1" wrap="square" lIns="91425" tIns="91425" rIns="91425" bIns="91425" anchor="ctr" anchorCtr="0">
            <a:noAutofit/>
          </a:bodyPr>
          <a:lstStyle/>
          <a:p>
            <a:pPr>
              <a:spcBef>
                <a:spcPts val="0"/>
              </a:spcBef>
            </a:pPr>
            <a:r>
              <a:rPr lang="en-US" b="1" dirty="0" smtClean="0"/>
              <a:t>Key Points in § 103 : </a:t>
            </a:r>
          </a:p>
          <a:p>
            <a:pPr lvl="0">
              <a:spcBef>
                <a:spcPts val="0"/>
              </a:spcBef>
            </a:pPr>
            <a:r>
              <a:rPr lang="en-US" sz="2000" dirty="0" smtClean="0"/>
              <a:t>More than a mere obvious modification of the prior art</a:t>
            </a:r>
          </a:p>
          <a:p>
            <a:pPr lvl="0">
              <a:spcBef>
                <a:spcPts val="0"/>
              </a:spcBef>
              <a:buNone/>
            </a:pPr>
            <a:endParaRPr lang="en-US" sz="2000" dirty="0" smtClean="0"/>
          </a:p>
          <a:p>
            <a:pPr lvl="0">
              <a:spcBef>
                <a:spcPts val="0"/>
              </a:spcBef>
            </a:pPr>
            <a:r>
              <a:rPr lang="en-US" sz="2000" dirty="0" smtClean="0"/>
              <a:t>Reference teachings must somehow be modified to meet the claims – </a:t>
            </a:r>
            <a:r>
              <a:rPr lang="en-US" sz="1600" dirty="0" smtClean="0"/>
              <a:t>Modification must be one which would have been obvious to one of ordinary skill in the art at the time the invention was made.</a:t>
            </a:r>
          </a:p>
          <a:p>
            <a:pPr lvl="0">
              <a:spcBef>
                <a:spcPts val="0"/>
              </a:spcBef>
              <a:buNone/>
            </a:pPr>
            <a:endParaRPr lang="en-US" sz="2000" dirty="0" smtClean="0"/>
          </a:p>
          <a:p>
            <a:pPr lvl="0">
              <a:spcBef>
                <a:spcPts val="0"/>
              </a:spcBef>
            </a:pPr>
            <a:r>
              <a:rPr lang="en-US" sz="2000" dirty="0" smtClean="0"/>
              <a:t>The teachings of multiple references may be combined under § 103</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dirty="0" smtClean="0"/>
              <a:t>US PATENT LAWS- </a:t>
            </a:r>
            <a:r>
              <a:rPr lang="en-US" dirty="0" smtClean="0"/>
              <a:t>US Law 35 U.S.C. §101, §102, § 103 &amp; § 112</a:t>
            </a:r>
            <a:endParaRPr/>
          </a:p>
        </p:txBody>
      </p:sp>
      <p:sp>
        <p:nvSpPr>
          <p:cNvPr id="190" name="Shape 190"/>
          <p:cNvSpPr txBox="1">
            <a:spLocks noGrp="1"/>
          </p:cNvSpPr>
          <p:nvPr>
            <p:ph type="body" idx="2"/>
          </p:nvPr>
        </p:nvSpPr>
        <p:spPr>
          <a:xfrm>
            <a:off x="76200" y="1352550"/>
            <a:ext cx="3810000" cy="33528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200" b="1" dirty="0" smtClean="0">
                <a:solidFill>
                  <a:schemeClr val="tx1"/>
                </a:solidFill>
              </a:rPr>
              <a:t>Why Patent Laws?</a:t>
            </a:r>
          </a:p>
          <a:p>
            <a:pPr marL="0" lvl="0" indent="0" algn="just">
              <a:buClr>
                <a:schemeClr val="dk1"/>
              </a:buClr>
              <a:buSzPts val="1100"/>
              <a:buNone/>
            </a:pPr>
            <a:r>
              <a:rPr lang="en-US" sz="1200" dirty="0" smtClean="0"/>
              <a:t>Simply put, if you have invented something novel, non-obvious, and unique, filing a patent application for your invention may be best way to protect it. Patent laws help provide the inventors with such protective rights.</a:t>
            </a:r>
          </a:p>
          <a:p>
            <a:pPr marL="0" indent="0">
              <a:buClr>
                <a:schemeClr val="dk1"/>
              </a:buClr>
              <a:buSzPts val="1100"/>
              <a:buNone/>
            </a:pPr>
            <a:r>
              <a:rPr lang="en-US" sz="1200" b="1" dirty="0" smtClean="0">
                <a:solidFill>
                  <a:schemeClr val="tx1"/>
                </a:solidFill>
              </a:rPr>
              <a:t>US Patent Laws</a:t>
            </a:r>
          </a:p>
          <a:p>
            <a:pPr marL="0" lvl="0" indent="0">
              <a:buNone/>
            </a:pPr>
            <a:r>
              <a:rPr lang="en-US" sz="1200" b="1" i="1" dirty="0" smtClean="0">
                <a:solidFill>
                  <a:schemeClr val="tx1"/>
                </a:solidFill>
              </a:rPr>
              <a:t>35 USC § 101: </a:t>
            </a:r>
            <a:r>
              <a:rPr lang="en-US" sz="1200" i="1" dirty="0" smtClean="0"/>
              <a:t>Statutory Requirements and Four Categories of Invention</a:t>
            </a:r>
            <a:endParaRPr lang="en-US" sz="1200" b="1" i="1" dirty="0"/>
          </a:p>
          <a:p>
            <a:pPr marL="0" lvl="0" indent="0">
              <a:buNone/>
            </a:pPr>
            <a:r>
              <a:rPr lang="en-US" sz="1200" b="1" i="1" dirty="0" smtClean="0">
                <a:solidFill>
                  <a:schemeClr val="tx1"/>
                </a:solidFill>
              </a:rPr>
              <a:t>35 USC § 102: </a:t>
            </a:r>
            <a:r>
              <a:rPr lang="en-US" sz="1200" i="1" dirty="0" smtClean="0"/>
              <a:t>Conditions For Patentability; Novelty And Loss Of Right To Patent.</a:t>
            </a:r>
          </a:p>
          <a:p>
            <a:pPr marL="0" indent="0">
              <a:buNone/>
            </a:pPr>
            <a:r>
              <a:rPr lang="en-US" sz="1200" b="1" i="1" dirty="0" smtClean="0">
                <a:solidFill>
                  <a:schemeClr val="tx1"/>
                </a:solidFill>
              </a:rPr>
              <a:t>35 USC § 103: </a:t>
            </a:r>
            <a:r>
              <a:rPr lang="en-US" sz="1200" i="1" dirty="0" smtClean="0"/>
              <a:t>Conditions For Patentability; Non-obvious Subject Matter.</a:t>
            </a:r>
          </a:p>
          <a:p>
            <a:pPr marL="0" indent="0">
              <a:buNone/>
            </a:pPr>
            <a:r>
              <a:rPr lang="en-US" sz="1200" b="1" i="1" dirty="0" smtClean="0">
                <a:solidFill>
                  <a:schemeClr val="tx1"/>
                </a:solidFill>
              </a:rPr>
              <a:t>35 USC § 112:</a:t>
            </a:r>
            <a:r>
              <a:rPr lang="en-US" sz="1200" b="1" dirty="0" smtClean="0">
                <a:solidFill>
                  <a:schemeClr val="tx1"/>
                </a:solidFill>
              </a:rPr>
              <a:t> </a:t>
            </a:r>
            <a:r>
              <a:rPr lang="en-US" sz="1200" i="1" dirty="0" smtClean="0"/>
              <a:t>Specification</a:t>
            </a:r>
          </a:p>
          <a:p>
            <a:pPr marL="0" indent="0">
              <a:spcAft>
                <a:spcPts val="1000"/>
              </a:spcAft>
              <a:buNone/>
            </a:pPr>
            <a:endParaRPr lang="en-US" sz="1200" i="1" dirty="0" smtClean="0"/>
          </a:p>
          <a:p>
            <a:pPr marL="0" indent="0">
              <a:spcAft>
                <a:spcPts val="1000"/>
              </a:spcAft>
              <a:buNone/>
            </a:pPr>
            <a:endParaRPr lang="en-US" sz="1200" i="1" dirty="0" smtClean="0"/>
          </a:p>
          <a:p>
            <a:pPr marL="0" indent="0">
              <a:spcAft>
                <a:spcPts val="1000"/>
              </a:spcAft>
              <a:buNone/>
            </a:pPr>
            <a:endParaRPr lang="en-US" sz="1200" i="1" dirty="0" smtClean="0"/>
          </a:p>
          <a:p>
            <a:pPr marL="0" indent="0">
              <a:spcAft>
                <a:spcPts val="1000"/>
              </a:spcAft>
              <a:buNone/>
            </a:pPr>
            <a:endParaRPr lang="en-US" sz="1200" dirty="0" smtClean="0"/>
          </a:p>
        </p:txBody>
      </p:sp>
      <p:sp>
        <p:nvSpPr>
          <p:cNvPr id="192" name="Shape 19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a:t>
            </a:fld>
            <a:endParaRPr/>
          </a:p>
        </p:txBody>
      </p:sp>
      <p:grpSp>
        <p:nvGrpSpPr>
          <p:cNvPr id="2"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0" name="Shape 237"/>
          <p:cNvSpPr txBox="1">
            <a:spLocks noGrp="1"/>
          </p:cNvSpPr>
          <p:nvPr>
            <p:ph type="body" idx="1"/>
          </p:nvPr>
        </p:nvSpPr>
        <p:spPr>
          <a:xfrm>
            <a:off x="6477000" y="1200150"/>
            <a:ext cx="2514600" cy="1828800"/>
          </a:xfrm>
          <a:prstGeom prst="rect">
            <a:avLst/>
          </a:prstGeom>
        </p:spPr>
        <p:txBody>
          <a:bodyPr spcFirstLastPara="1" wrap="square" lIns="91425" tIns="91425" rIns="91425" bIns="91425" anchor="ctr" anchorCtr="0">
            <a:noAutofit/>
          </a:bodyPr>
          <a:lstStyle/>
          <a:p>
            <a:pPr lvl="0" indent="-381000">
              <a:spcBef>
                <a:spcPts val="0"/>
              </a:spcBef>
              <a:buSzPts val="2400"/>
            </a:pPr>
            <a:r>
              <a:rPr lang="en-US" sz="1300" dirty="0" smtClean="0"/>
              <a:t>The patent law specifies the general field of subject matter that can be patented</a:t>
            </a:r>
          </a:p>
          <a:p>
            <a:pPr lvl="0" indent="-381000">
              <a:spcBef>
                <a:spcPts val="0"/>
              </a:spcBef>
              <a:buSzPts val="2400"/>
            </a:pPr>
            <a:r>
              <a:rPr lang="en-US" sz="1300" dirty="0" smtClean="0"/>
              <a:t>Patent laws also specify the conditions under which a patent may be obtained</a:t>
            </a:r>
          </a:p>
          <a:p>
            <a:pPr lvl="0" indent="-381000">
              <a:spcBef>
                <a:spcPts val="0"/>
              </a:spcBef>
              <a:buSzPts val="2400"/>
            </a:pPr>
            <a:endParaRPr lang="en" sz="1400" dirty="0" smtClean="0"/>
          </a:p>
        </p:txBody>
      </p:sp>
      <p:pic>
        <p:nvPicPr>
          <p:cNvPr id="54278" name="Picture 6"/>
          <p:cNvPicPr>
            <a:picLocks noChangeAspect="1" noChangeArrowheads="1"/>
          </p:cNvPicPr>
          <p:nvPr/>
        </p:nvPicPr>
        <p:blipFill>
          <a:blip r:embed="rId3"/>
          <a:srcRect/>
          <a:stretch>
            <a:fillRect/>
          </a:stretch>
        </p:blipFill>
        <p:spPr bwMode="auto">
          <a:xfrm>
            <a:off x="7094866" y="57150"/>
            <a:ext cx="1744334" cy="1090613"/>
          </a:xfrm>
          <a:prstGeom prst="rect">
            <a:avLst/>
          </a:prstGeom>
          <a:noFill/>
          <a:ln w="9525">
            <a:noFill/>
            <a:miter lim="800000"/>
            <a:headEnd/>
            <a:tailEnd/>
          </a:ln>
          <a:effectLst/>
        </p:spPr>
      </p:pic>
      <p:pic>
        <p:nvPicPr>
          <p:cNvPr id="68610" name="Picture 2"/>
          <p:cNvPicPr>
            <a:picLocks noChangeAspect="1" noChangeArrowheads="1"/>
          </p:cNvPicPr>
          <p:nvPr/>
        </p:nvPicPr>
        <p:blipFill>
          <a:blip r:embed="rId4"/>
          <a:srcRect/>
          <a:stretch>
            <a:fillRect/>
          </a:stretch>
        </p:blipFill>
        <p:spPr bwMode="auto">
          <a:xfrm>
            <a:off x="4267200" y="1504950"/>
            <a:ext cx="1857535" cy="3048000"/>
          </a:xfrm>
          <a:prstGeom prst="rect">
            <a:avLst/>
          </a:prstGeom>
          <a:noFill/>
          <a:ln w="9525">
            <a:noFill/>
            <a:miter lim="800000"/>
            <a:headEnd/>
            <a:tailEnd/>
          </a:ln>
          <a:effectLst/>
        </p:spPr>
      </p:pic>
      <p:sp>
        <p:nvSpPr>
          <p:cNvPr id="26" name="Shape 237"/>
          <p:cNvSpPr txBox="1">
            <a:spLocks/>
          </p:cNvSpPr>
          <p:nvPr/>
        </p:nvSpPr>
        <p:spPr>
          <a:xfrm>
            <a:off x="6248400" y="2952750"/>
            <a:ext cx="2743200" cy="1447800"/>
          </a:xfrm>
          <a:prstGeom prst="rect">
            <a:avLst/>
          </a:prstGeom>
          <a:noFill/>
          <a:ln>
            <a:noFill/>
          </a:ln>
        </p:spPr>
        <p:txBody>
          <a:bodyPr spcFirstLastPara="1" wrap="square" lIns="91425" tIns="91425" rIns="91425" bIns="91425" anchor="ctr" anchorCtr="0">
            <a:noAutofit/>
          </a:bodyPr>
          <a:lstStyle/>
          <a:p>
            <a:pPr marL="457200" indent="-381000">
              <a:buClr>
                <a:srgbClr val="C7D3E6"/>
              </a:buClr>
              <a:buSzPts val="2400"/>
            </a:pPr>
            <a:r>
              <a:rPr lang="en-US" sz="1200" dirty="0" smtClean="0">
                <a:solidFill>
                  <a:srgbClr val="263248"/>
                </a:solidFill>
                <a:latin typeface="Roboto Condensed Light"/>
                <a:ea typeface="Roboto Condensed Light"/>
                <a:cs typeface="Roboto Condensed Light"/>
                <a:sym typeface="Roboto Condensed Light"/>
              </a:rPr>
              <a:t>The statute allows for any person</a:t>
            </a:r>
          </a:p>
          <a:p>
            <a:pPr marL="457200" indent="-381000">
              <a:buClr>
                <a:srgbClr val="C7D3E6"/>
              </a:buClr>
              <a:buSzPts val="2400"/>
            </a:pPr>
            <a:r>
              <a:rPr lang="en-US" sz="1200" dirty="0" smtClean="0">
                <a:solidFill>
                  <a:srgbClr val="263248"/>
                </a:solidFill>
                <a:latin typeface="Roboto Condensed Light"/>
                <a:ea typeface="Roboto Condensed Light"/>
                <a:cs typeface="Roboto Condensed Light"/>
                <a:sym typeface="Roboto Condensed Light"/>
              </a:rPr>
              <a:t>who “</a:t>
            </a:r>
            <a:r>
              <a:rPr lang="en-US" sz="1200" i="1" dirty="0" smtClean="0">
                <a:solidFill>
                  <a:srgbClr val="263248"/>
                </a:solidFill>
                <a:latin typeface="Roboto Condensed Light"/>
                <a:ea typeface="Roboto Condensed Light"/>
                <a:cs typeface="Roboto Condensed Light"/>
                <a:sym typeface="Roboto Condensed Light"/>
              </a:rPr>
              <a:t>invents or discovers any new</a:t>
            </a:r>
          </a:p>
          <a:p>
            <a:pPr marL="457200" indent="-381000">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and useful process, machine,</a:t>
            </a:r>
          </a:p>
          <a:p>
            <a:pPr marL="457200" indent="-381000">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manufacture, or composition of</a:t>
            </a:r>
          </a:p>
          <a:p>
            <a:pPr marL="457200" indent="-381000">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matter, or any new and useful</a:t>
            </a:r>
          </a:p>
          <a:p>
            <a:pPr marL="457200" indent="-381000">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improvement thereof, may obtain</a:t>
            </a:r>
          </a:p>
          <a:p>
            <a:pPr marL="457200" indent="-381000">
              <a:buClr>
                <a:srgbClr val="C7D3E6"/>
              </a:buClr>
              <a:buSzPts val="2400"/>
            </a:pPr>
            <a:r>
              <a:rPr lang="en-US" sz="1200" i="1" dirty="0" smtClean="0">
                <a:solidFill>
                  <a:srgbClr val="263248"/>
                </a:solidFill>
                <a:latin typeface="Roboto Condensed Light"/>
                <a:ea typeface="Roboto Condensed Light"/>
                <a:cs typeface="Roboto Condensed Light"/>
                <a:sym typeface="Roboto Condensed Light"/>
              </a:rPr>
              <a:t>patent</a:t>
            </a:r>
            <a:r>
              <a:rPr lang="en-US" sz="1200" dirty="0" smtClean="0">
                <a:solidFill>
                  <a:srgbClr val="263248"/>
                </a:solidFill>
                <a:latin typeface="Roboto Condensed Light"/>
                <a:ea typeface="Roboto Condensed Light"/>
                <a:cs typeface="Roboto Condensed Light"/>
                <a:sym typeface="Roboto Condensed Light"/>
              </a:rPr>
              <a:t>,” subject to the conditions</a:t>
            </a:r>
          </a:p>
          <a:p>
            <a:pPr marL="457200" indent="-381000">
              <a:buClr>
                <a:srgbClr val="C7D3E6"/>
              </a:buClr>
              <a:buSzPts val="2400"/>
            </a:pPr>
            <a:r>
              <a:rPr lang="en-US" sz="1200" dirty="0" smtClean="0">
                <a:solidFill>
                  <a:srgbClr val="263248"/>
                </a:solidFill>
                <a:latin typeface="Roboto Condensed Light"/>
                <a:ea typeface="Roboto Condensed Light"/>
                <a:cs typeface="Roboto Condensed Light"/>
                <a:sym typeface="Roboto Condensed Light"/>
              </a:rPr>
              <a:t>and requirements of the law.</a:t>
            </a:r>
            <a:endParaRPr kumimoji="0" lang="en" sz="12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smtClean="0"/>
              <a:t>35 U.S.C. §102 (a): “…</a:t>
            </a:r>
            <a:r>
              <a:rPr lang="en-US" dirty="0" smtClean="0">
                <a:cs typeface="Times New Roman" pitchFamily="18" charset="0"/>
              </a:rPr>
              <a:t>known or used by others in this country…”</a:t>
            </a:r>
            <a:endParaRP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30</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76200" y="2190750"/>
            <a:ext cx="6781800" cy="1143000"/>
          </a:xfrm>
          <a:prstGeom prst="rect">
            <a:avLst/>
          </a:prstGeom>
          <a:noFill/>
          <a:ln>
            <a:noFill/>
          </a:ln>
        </p:spPr>
        <p:txBody>
          <a:bodyPr spcFirstLastPara="1" wrap="square" lIns="91425" tIns="91425" rIns="91425" bIns="91425" anchor="ctr" anchorCtr="0">
            <a:normAutofit/>
          </a:bodyPr>
          <a:lstStyle/>
          <a:p>
            <a:pPr marL="457200" marR="0" lvl="0" indent="-381000" algn="l" defTabSz="914400" rtl="0" eaLnBrk="1" fontAlgn="auto" latinLnBrk="0" hangingPunct="1">
              <a:lnSpc>
                <a:spcPct val="100000"/>
              </a:lnSpc>
              <a:spcBef>
                <a:spcPts val="0"/>
              </a:spcBef>
              <a:spcAft>
                <a:spcPts val="0"/>
              </a:spcAft>
              <a:buClr>
                <a:srgbClr val="C7D3E6"/>
              </a:buClr>
              <a:buSzPts val="2400"/>
              <a:buFont typeface="Roboto Condensed Light"/>
              <a:buNone/>
              <a:tabLst/>
              <a:defRPr/>
            </a:pPr>
            <a:endParaRPr kumimoji="0" lang="en-US" sz="14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endParaRPr>
          </a:p>
        </p:txBody>
      </p:sp>
      <p:sp>
        <p:nvSpPr>
          <p:cNvPr id="14" name="Shape 237"/>
          <p:cNvSpPr txBox="1">
            <a:spLocks noGrp="1"/>
          </p:cNvSpPr>
          <p:nvPr>
            <p:ph type="body" idx="1"/>
          </p:nvPr>
        </p:nvSpPr>
        <p:spPr>
          <a:xfrm>
            <a:off x="76200" y="1407450"/>
            <a:ext cx="6881925" cy="3145500"/>
          </a:xfrm>
          <a:prstGeom prst="rect">
            <a:avLst/>
          </a:prstGeom>
        </p:spPr>
        <p:txBody>
          <a:bodyPr spcFirstLastPara="1" wrap="square" lIns="91425" tIns="91425" rIns="91425" bIns="91425" anchor="ctr" anchorCtr="0">
            <a:noAutofit/>
          </a:bodyPr>
          <a:lstStyle/>
          <a:p>
            <a:pPr algn="just">
              <a:spcBef>
                <a:spcPts val="0"/>
              </a:spcBef>
            </a:pPr>
            <a:r>
              <a:rPr lang="en-US" b="1" dirty="0" smtClean="0"/>
              <a:t>Rejections Under 35 USC §103: </a:t>
            </a:r>
            <a:endParaRPr lang="en-US" dirty="0" smtClean="0"/>
          </a:p>
          <a:p>
            <a:pPr lvl="0" algn="just">
              <a:spcBef>
                <a:spcPts val="0"/>
              </a:spcBef>
            </a:pPr>
            <a:r>
              <a:rPr lang="en-US" sz="2000" dirty="0" smtClean="0"/>
              <a:t>A rejection based on 35 USC §103 is used when the claimed invention is not identically disclosed or described so the reference teachings must somehow be modified in order to meet the claims.</a:t>
            </a:r>
          </a:p>
          <a:p>
            <a:pPr lvl="0" algn="just">
              <a:spcBef>
                <a:spcPts val="0"/>
              </a:spcBef>
            </a:pPr>
            <a:r>
              <a:rPr lang="en-US" sz="2000" dirty="0" smtClean="0"/>
              <a:t>The differences between the claimed invention and the reference teachings must have been obvious differences:</a:t>
            </a:r>
          </a:p>
          <a:p>
            <a:pPr lvl="0" algn="just">
              <a:spcBef>
                <a:spcPts val="0"/>
              </a:spcBef>
            </a:pPr>
            <a:r>
              <a:rPr lang="en-US" sz="2000" dirty="0" smtClean="0"/>
              <a:t>at the time the invention was made and</a:t>
            </a:r>
          </a:p>
          <a:p>
            <a:pPr lvl="0" algn="just">
              <a:spcBef>
                <a:spcPts val="0"/>
              </a:spcBef>
            </a:pPr>
            <a:r>
              <a:rPr lang="en-US" sz="2000" dirty="0" smtClean="0"/>
              <a:t>to a person having ordinary skill in the art.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grpSp>
        <p:nvGrpSpPr>
          <p:cNvPr id="250" name="Shape 250"/>
          <p:cNvGrpSpPr/>
          <p:nvPr/>
        </p:nvGrpSpPr>
        <p:grpSpPr>
          <a:xfrm>
            <a:off x="6682481" y="378837"/>
            <a:ext cx="1588639" cy="1588655"/>
            <a:chOff x="6643075" y="3664250"/>
            <a:chExt cx="407950" cy="407975"/>
          </a:xfrm>
        </p:grpSpPr>
        <p:sp>
          <p:nvSpPr>
            <p:cNvPr id="251" name="Shape 251"/>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3" name="Shape 253"/>
          <p:cNvGrpSpPr/>
          <p:nvPr/>
        </p:nvGrpSpPr>
        <p:grpSpPr>
          <a:xfrm rot="-587363">
            <a:off x="6589251" y="2174497"/>
            <a:ext cx="653127" cy="653134"/>
            <a:chOff x="576250" y="4319400"/>
            <a:chExt cx="442075" cy="442050"/>
          </a:xfrm>
        </p:grpSpPr>
        <p:sp>
          <p:nvSpPr>
            <p:cNvPr id="254" name="Shape 254"/>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58" name="Shape 258"/>
          <p:cNvSpPr/>
          <p:nvPr/>
        </p:nvSpPr>
        <p:spPr>
          <a:xfrm>
            <a:off x="6302724" y="745608"/>
            <a:ext cx="248336" cy="23712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rot="2697322">
            <a:off x="7939080" y="1959478"/>
            <a:ext cx="376961" cy="35993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8237292" y="1754006"/>
            <a:ext cx="150972" cy="14422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rot="1280149">
            <a:off x="6130690" y="1460796"/>
            <a:ext cx="150975" cy="144204"/>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31</a:t>
            </a:fld>
            <a:endParaRPr/>
          </a:p>
        </p:txBody>
      </p:sp>
      <p:pic>
        <p:nvPicPr>
          <p:cNvPr id="44033" name="Picture 1"/>
          <p:cNvPicPr>
            <a:picLocks noChangeAspect="1" noChangeArrowheads="1"/>
          </p:cNvPicPr>
          <p:nvPr/>
        </p:nvPicPr>
        <p:blipFill>
          <a:blip r:embed="rId3"/>
          <a:srcRect/>
          <a:stretch>
            <a:fillRect/>
          </a:stretch>
        </p:blipFill>
        <p:spPr bwMode="auto">
          <a:xfrm>
            <a:off x="228600" y="819150"/>
            <a:ext cx="5715000" cy="1234722"/>
          </a:xfrm>
          <a:prstGeom prst="rect">
            <a:avLst/>
          </a:prstGeom>
          <a:noFill/>
          <a:ln w="9525">
            <a:noFill/>
            <a:miter lim="800000"/>
            <a:headEnd/>
            <a:tailEnd/>
          </a:ln>
          <a:effectLst/>
        </p:spPr>
      </p:pic>
      <p:pic>
        <p:nvPicPr>
          <p:cNvPr id="44034" name="Picture 2"/>
          <p:cNvPicPr>
            <a:picLocks noChangeAspect="1" noChangeArrowheads="1"/>
          </p:cNvPicPr>
          <p:nvPr/>
        </p:nvPicPr>
        <p:blipFill>
          <a:blip r:embed="rId4"/>
          <a:srcRect/>
          <a:stretch>
            <a:fillRect/>
          </a:stretch>
        </p:blipFill>
        <p:spPr bwMode="auto">
          <a:xfrm>
            <a:off x="2047875" y="1962150"/>
            <a:ext cx="2066925" cy="561975"/>
          </a:xfrm>
          <a:prstGeom prst="rect">
            <a:avLst/>
          </a:prstGeom>
          <a:noFill/>
          <a:ln w="9525">
            <a:noFill/>
            <a:miter lim="800000"/>
            <a:headEnd/>
            <a:tailEnd/>
          </a:ln>
          <a:effectLst/>
        </p:spPr>
      </p:pic>
      <p:pic>
        <p:nvPicPr>
          <p:cNvPr id="44035" name="Picture 3"/>
          <p:cNvPicPr>
            <a:picLocks noChangeAspect="1" noChangeArrowheads="1"/>
          </p:cNvPicPr>
          <p:nvPr/>
        </p:nvPicPr>
        <p:blipFill>
          <a:blip r:embed="rId5"/>
          <a:srcRect/>
          <a:stretch>
            <a:fillRect/>
          </a:stretch>
        </p:blipFill>
        <p:spPr bwMode="auto">
          <a:xfrm>
            <a:off x="304800" y="2633217"/>
            <a:ext cx="5638800" cy="1573564"/>
          </a:xfrm>
          <a:prstGeom prst="rect">
            <a:avLst/>
          </a:prstGeom>
          <a:noFill/>
          <a:ln w="9525">
            <a:noFill/>
            <a:miter lim="800000"/>
            <a:headEnd/>
            <a:tailEnd/>
          </a:ln>
          <a:effectLst/>
        </p:spPr>
      </p:pic>
      <p:pic>
        <p:nvPicPr>
          <p:cNvPr id="44036" name="Picture 4"/>
          <p:cNvPicPr>
            <a:picLocks noChangeAspect="1" noChangeArrowheads="1"/>
          </p:cNvPicPr>
          <p:nvPr/>
        </p:nvPicPr>
        <p:blipFill>
          <a:blip r:embed="rId6"/>
          <a:srcRect/>
          <a:stretch>
            <a:fillRect/>
          </a:stretch>
        </p:blipFill>
        <p:spPr bwMode="auto">
          <a:xfrm>
            <a:off x="1676400" y="4248150"/>
            <a:ext cx="3009900" cy="533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3"/>
                                        </p:tgtEl>
                                        <p:attrNameLst>
                                          <p:attrName>style.visibility</p:attrName>
                                        </p:attrNameLst>
                                      </p:cBhvr>
                                      <p:to>
                                        <p:strVal val="visible"/>
                                      </p:to>
                                    </p:set>
                                    <p:anim calcmode="lin" valueType="num">
                                      <p:cBhvr additive="base">
                                        <p:cTn id="7" dur="2000" fill="hold"/>
                                        <p:tgtEl>
                                          <p:spTgt spid="44033"/>
                                        </p:tgtEl>
                                        <p:attrNameLst>
                                          <p:attrName>ppt_x</p:attrName>
                                        </p:attrNameLst>
                                      </p:cBhvr>
                                      <p:tavLst>
                                        <p:tav tm="0">
                                          <p:val>
                                            <p:strVal val="#ppt_x"/>
                                          </p:val>
                                        </p:tav>
                                        <p:tav tm="100000">
                                          <p:val>
                                            <p:strVal val="#ppt_x"/>
                                          </p:val>
                                        </p:tav>
                                      </p:tavLst>
                                    </p:anim>
                                    <p:anim calcmode="lin" valueType="num">
                                      <p:cBhvr additive="base">
                                        <p:cTn id="8" dur="2000" fill="hold"/>
                                        <p:tgtEl>
                                          <p:spTgt spid="440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44034"/>
                                        </p:tgtEl>
                                        <p:attrNameLst>
                                          <p:attrName>style.visibility</p:attrName>
                                        </p:attrNameLst>
                                      </p:cBhvr>
                                      <p:to>
                                        <p:strVal val="visible"/>
                                      </p:to>
                                    </p:set>
                                    <p:animEffect transition="in" filter="checkerboard(across)">
                                      <p:cBhvr>
                                        <p:cTn id="13" dur="2000"/>
                                        <p:tgtEl>
                                          <p:spTgt spid="4403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4035"/>
                                        </p:tgtEl>
                                        <p:attrNameLst>
                                          <p:attrName>style.visibility</p:attrName>
                                        </p:attrNameLst>
                                      </p:cBhvr>
                                      <p:to>
                                        <p:strVal val="visible"/>
                                      </p:to>
                                    </p:set>
                                    <p:anim calcmode="lin" valueType="num">
                                      <p:cBhvr additive="base">
                                        <p:cTn id="18" dur="2000" fill="hold"/>
                                        <p:tgtEl>
                                          <p:spTgt spid="44035"/>
                                        </p:tgtEl>
                                        <p:attrNameLst>
                                          <p:attrName>ppt_x</p:attrName>
                                        </p:attrNameLst>
                                      </p:cBhvr>
                                      <p:tavLst>
                                        <p:tav tm="0">
                                          <p:val>
                                            <p:strVal val="#ppt_x"/>
                                          </p:val>
                                        </p:tav>
                                        <p:tav tm="100000">
                                          <p:val>
                                            <p:strVal val="#ppt_x"/>
                                          </p:val>
                                        </p:tav>
                                      </p:tavLst>
                                    </p:anim>
                                    <p:anim calcmode="lin" valueType="num">
                                      <p:cBhvr additive="base">
                                        <p:cTn id="19" dur="2000" fill="hold"/>
                                        <p:tgtEl>
                                          <p:spTgt spid="4403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44036"/>
                                        </p:tgtEl>
                                        <p:attrNameLst>
                                          <p:attrName>style.visibility</p:attrName>
                                        </p:attrNameLst>
                                      </p:cBhvr>
                                      <p:to>
                                        <p:strVal val="visible"/>
                                      </p:to>
                                    </p:set>
                                    <p:animEffect transition="in" filter="checkerboard(across)">
                                      <p:cBhvr>
                                        <p:cTn id="24" dur="20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grpSp>
        <p:nvGrpSpPr>
          <p:cNvPr id="2" name="Shape 250"/>
          <p:cNvGrpSpPr/>
          <p:nvPr/>
        </p:nvGrpSpPr>
        <p:grpSpPr>
          <a:xfrm>
            <a:off x="6682481" y="378837"/>
            <a:ext cx="1588639" cy="1588655"/>
            <a:chOff x="6643075" y="3664250"/>
            <a:chExt cx="407950" cy="407975"/>
          </a:xfrm>
        </p:grpSpPr>
        <p:sp>
          <p:nvSpPr>
            <p:cNvPr id="251" name="Shape 251"/>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 name="Shape 253"/>
          <p:cNvGrpSpPr/>
          <p:nvPr/>
        </p:nvGrpSpPr>
        <p:grpSpPr>
          <a:xfrm rot="-587363">
            <a:off x="6589251" y="2174497"/>
            <a:ext cx="653127" cy="653134"/>
            <a:chOff x="576250" y="4319400"/>
            <a:chExt cx="442075" cy="442050"/>
          </a:xfrm>
        </p:grpSpPr>
        <p:sp>
          <p:nvSpPr>
            <p:cNvPr id="254" name="Shape 254"/>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58" name="Shape 258"/>
          <p:cNvSpPr/>
          <p:nvPr/>
        </p:nvSpPr>
        <p:spPr>
          <a:xfrm>
            <a:off x="6302724" y="745608"/>
            <a:ext cx="248336" cy="23712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rot="2697322">
            <a:off x="7939080" y="1959478"/>
            <a:ext cx="376961" cy="35993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8237292" y="1754006"/>
            <a:ext cx="150972" cy="14422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rot="1280149">
            <a:off x="6130690" y="1460796"/>
            <a:ext cx="150975" cy="144204"/>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32</a:t>
            </a:fld>
            <a:endParaRPr/>
          </a:p>
        </p:txBody>
      </p:sp>
      <p:pic>
        <p:nvPicPr>
          <p:cNvPr id="19" name="Prior art search - Obviousness in your Invention or Idea -Venn Diagrams 480p.mp4">
            <a:hlinkClick r:id="" action="ppaction://media"/>
          </p:cNvPr>
          <p:cNvPicPr>
            <a:picLocks noRot="1" noChangeAspect="1"/>
          </p:cNvPicPr>
          <p:nvPr>
            <a:videoFile r:link="rId1"/>
          </p:nvPr>
        </p:nvPicPr>
        <p:blipFill>
          <a:blip r:embed="rId4"/>
          <a:stretch>
            <a:fillRect/>
          </a:stretch>
        </p:blipFill>
        <p:spPr>
          <a:xfrm>
            <a:off x="838200" y="819150"/>
            <a:ext cx="5181600" cy="38862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9"/>
                                        </p:tgtEl>
                                      </p:cBhvr>
                                    </p:cmd>
                                  </p:childTnLst>
                                </p:cTn>
                              </p:par>
                            </p:childTnLst>
                          </p:cTn>
                        </p:par>
                      </p:childTnLst>
                    </p:cTn>
                  </p:par>
                </p:childTnLst>
              </p:cTn>
              <p:nextCondLst>
                <p:cond evt="onClick" delay="0">
                  <p:tgtEl>
                    <p:spTgt spid="19"/>
                  </p:tgtEl>
                </p:cond>
              </p:nextCondLst>
            </p:seq>
            <p:video>
              <p:cMediaNode>
                <p:cTn id="7" fill="hold" display="0">
                  <p:stCondLst>
                    <p:cond delay="indefinite"/>
                  </p:stCondLst>
                  <p:endCondLst>
                    <p:cond evt="onNext" delay="0">
                      <p:tgtEl>
                        <p:sldTgt/>
                      </p:tgtEl>
                    </p:cond>
                    <p:cond evt="onPrev" delay="0">
                      <p:tgtEl>
                        <p:sldTgt/>
                      </p:tgtEl>
                    </p:cond>
                  </p:endCondLst>
                </p:cTn>
                <p:tgtEl>
                  <p:spTgt spid="19"/>
                </p:tgtEl>
              </p:cMediaNode>
            </p:vide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ctrTitle" idx="4294967295"/>
          </p:nvPr>
        </p:nvSpPr>
        <p:spPr>
          <a:xfrm>
            <a:off x="1275150" y="3155800"/>
            <a:ext cx="6593700" cy="1159800"/>
          </a:xfrm>
          <a:prstGeom prst="rect">
            <a:avLst/>
          </a:prstGeom>
        </p:spPr>
        <p:txBody>
          <a:bodyPr spcFirstLastPara="1" wrap="square" lIns="91425" tIns="91425" rIns="91425" bIns="91425" anchor="ctr" anchorCtr="0">
            <a:noAutofit/>
          </a:bodyPr>
          <a:lstStyle/>
          <a:p>
            <a:pPr lvl="0" algn="ctr"/>
            <a:r>
              <a:rPr lang="en-US" sz="6000" dirty="0" smtClean="0">
                <a:solidFill>
                  <a:srgbClr val="FF9800"/>
                </a:solidFill>
              </a:rPr>
              <a:t>35 USC § 112</a:t>
            </a:r>
            <a:endParaRPr sz="6000">
              <a:solidFill>
                <a:srgbClr val="FF9800"/>
              </a:solidFill>
            </a:endParaRPr>
          </a:p>
        </p:txBody>
      </p:sp>
      <p:sp>
        <p:nvSpPr>
          <p:cNvPr id="214" name="Shape 214"/>
          <p:cNvSpPr txBox="1">
            <a:spLocks noGrp="1"/>
          </p:cNvSpPr>
          <p:nvPr>
            <p:ph type="subTitle" idx="4294967295"/>
          </p:nvPr>
        </p:nvSpPr>
        <p:spPr>
          <a:xfrm>
            <a:off x="1219200" y="3744150"/>
            <a:ext cx="6593700" cy="1342200"/>
          </a:xfrm>
          <a:prstGeom prst="rect">
            <a:avLst/>
          </a:prstGeom>
        </p:spPr>
        <p:txBody>
          <a:bodyPr spcFirstLastPara="1" wrap="square" lIns="91425" tIns="91425" rIns="91425" bIns="91425" anchor="ctr" anchorCtr="0">
            <a:noAutofit/>
          </a:bodyPr>
          <a:lstStyle/>
          <a:p>
            <a:pPr marL="0" indent="0" algn="ctr">
              <a:spcBef>
                <a:spcPts val="0"/>
              </a:spcBef>
              <a:buNone/>
            </a:pPr>
            <a:r>
              <a:rPr lang="en-US" sz="2000" b="1" dirty="0" smtClean="0"/>
              <a:t>Specification</a:t>
            </a:r>
          </a:p>
        </p:txBody>
      </p:sp>
      <p:sp>
        <p:nvSpPr>
          <p:cNvPr id="216" name="Shape 2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33</a:t>
            </a:fld>
            <a:endParaRPr/>
          </a:p>
        </p:txBody>
      </p:sp>
      <p:pic>
        <p:nvPicPr>
          <p:cNvPr id="72706" name="Picture 2"/>
          <p:cNvPicPr>
            <a:picLocks noChangeAspect="1" noChangeArrowheads="1"/>
          </p:cNvPicPr>
          <p:nvPr/>
        </p:nvPicPr>
        <p:blipFill>
          <a:blip r:embed="rId3"/>
          <a:srcRect/>
          <a:stretch>
            <a:fillRect/>
          </a:stretch>
        </p:blipFill>
        <p:spPr bwMode="auto">
          <a:xfrm>
            <a:off x="3581400" y="285750"/>
            <a:ext cx="1987949" cy="2936328"/>
          </a:xfrm>
          <a:prstGeom prst="rect">
            <a:avLst/>
          </a:prstGeom>
          <a:noFill/>
          <a:ln w="38100">
            <a:solidFill>
              <a:srgbClr val="002060"/>
            </a:solid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fontAlgn="base"/>
            <a:r>
              <a:rPr lang="en-US" dirty="0" smtClean="0"/>
              <a:t>Pre-AIA 35 U.S.C. §103</a:t>
            </a:r>
            <a:endParaRPr lang="en-US" dirty="0"/>
          </a:p>
        </p:txBody>
      </p:sp>
      <p:sp>
        <p:nvSpPr>
          <p:cNvPr id="237" name="Shape 237"/>
          <p:cNvSpPr txBox="1">
            <a:spLocks noGrp="1"/>
          </p:cNvSpPr>
          <p:nvPr>
            <p:ph type="body" idx="1"/>
          </p:nvPr>
        </p:nvSpPr>
        <p:spPr>
          <a:xfrm>
            <a:off x="52275" y="1636050"/>
            <a:ext cx="6881925" cy="3145500"/>
          </a:xfrm>
          <a:prstGeom prst="rect">
            <a:avLst/>
          </a:prstGeom>
        </p:spPr>
        <p:txBody>
          <a:bodyPr spcFirstLastPara="1" wrap="square" lIns="91425" tIns="91425" rIns="91425" bIns="91425" anchor="ctr" anchorCtr="0">
            <a:noAutofit/>
          </a:bodyPr>
          <a:lstStyle/>
          <a:p>
            <a:pPr lvl="0">
              <a:spcBef>
                <a:spcPts val="0"/>
              </a:spcBef>
            </a:pPr>
            <a:r>
              <a:rPr lang="en-US" sz="1800" dirty="0" smtClean="0"/>
              <a:t>“The specification shall contain a written description of the invention, and of the manner and process of making and using it, in such full, clear, concise, and exact terms as to enable any person skilled in the art to which it pertains, or with which it is most nearly connected, to make and use the same, and shall set forth the best mode contemplated by the inventor or joint inventor of carrying out the invention</a:t>
            </a:r>
            <a:r>
              <a:rPr lang="en-US" sz="2200" dirty="0" smtClean="0"/>
              <a:t>.”</a:t>
            </a:r>
          </a:p>
          <a:p>
            <a:pPr lvl="0">
              <a:spcBef>
                <a:spcPts val="0"/>
              </a:spcBef>
              <a:buNone/>
            </a:pPr>
            <a:endParaRP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34</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6553200" y="1352550"/>
            <a:ext cx="2514600" cy="2895600"/>
          </a:xfrm>
          <a:prstGeom prst="rect">
            <a:avLst/>
          </a:prstGeom>
          <a:noFill/>
          <a:ln>
            <a:noFill/>
          </a:ln>
        </p:spPr>
        <p:txBody>
          <a:bodyPr spcFirstLastPara="1" wrap="square" lIns="91425" tIns="91425" rIns="91425" bIns="91425" anchor="ctr" anchorCtr="0">
            <a:noAutofit/>
          </a:bodyPr>
          <a:lstStyle/>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Defines the requirements for the specification</a:t>
            </a:r>
          </a:p>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The sufficiency of the specification must be determined in the context of the claims </a:t>
            </a:r>
          </a:p>
          <a:p>
            <a:pPr marL="45720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The claimed subject matter must be described in the specification</a:t>
            </a:r>
          </a:p>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The written description consists of the specification and the claims as originally filed </a:t>
            </a:r>
            <a:endParaRPr lang="en-US" sz="1300" dirty="0" smtClean="0">
              <a:solidFill>
                <a:srgbClr val="263248"/>
              </a:solidFill>
              <a:latin typeface="Roboto Condensed Light"/>
              <a:ea typeface="Roboto Condensed Light"/>
              <a:cs typeface="Roboto Condensed Light"/>
              <a:sym typeface="Roboto Condensed Ligh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smtClean="0"/>
              <a:t>35 U.S.C. §103 : An invention must be non‐obvious </a:t>
            </a:r>
            <a:endParaRP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35</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76200" y="2190750"/>
            <a:ext cx="6781800" cy="1143000"/>
          </a:xfrm>
          <a:prstGeom prst="rect">
            <a:avLst/>
          </a:prstGeom>
          <a:noFill/>
          <a:ln>
            <a:noFill/>
          </a:ln>
        </p:spPr>
        <p:txBody>
          <a:bodyPr spcFirstLastPara="1" wrap="square" lIns="91425" tIns="91425" rIns="91425" bIns="91425" anchor="ctr" anchorCtr="0">
            <a:normAutofit/>
          </a:bodyPr>
          <a:lstStyle/>
          <a:p>
            <a:pPr marL="457200" marR="0" lvl="0" indent="-381000" algn="l" defTabSz="914400" rtl="0" eaLnBrk="1" fontAlgn="auto" latinLnBrk="0" hangingPunct="1">
              <a:lnSpc>
                <a:spcPct val="100000"/>
              </a:lnSpc>
              <a:spcBef>
                <a:spcPts val="0"/>
              </a:spcBef>
              <a:spcAft>
                <a:spcPts val="0"/>
              </a:spcAft>
              <a:buClr>
                <a:srgbClr val="C7D3E6"/>
              </a:buClr>
              <a:buSzPts val="2400"/>
              <a:buFont typeface="Roboto Condensed Light"/>
              <a:buNone/>
              <a:tabLst/>
              <a:defRPr/>
            </a:pPr>
            <a:endParaRPr kumimoji="0" lang="en-US" sz="14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endParaRPr>
          </a:p>
        </p:txBody>
      </p:sp>
      <p:sp>
        <p:nvSpPr>
          <p:cNvPr id="13" name="Shape 237"/>
          <p:cNvSpPr txBox="1">
            <a:spLocks noGrp="1"/>
          </p:cNvSpPr>
          <p:nvPr>
            <p:ph type="body" idx="1"/>
          </p:nvPr>
        </p:nvSpPr>
        <p:spPr>
          <a:xfrm>
            <a:off x="76200" y="1407450"/>
            <a:ext cx="6881925" cy="3145500"/>
          </a:xfrm>
          <a:prstGeom prst="rect">
            <a:avLst/>
          </a:prstGeom>
        </p:spPr>
        <p:txBody>
          <a:bodyPr spcFirstLastPara="1" wrap="square" lIns="91425" tIns="91425" rIns="91425" bIns="91425" anchor="ctr" anchorCtr="0">
            <a:noAutofit/>
          </a:bodyPr>
          <a:lstStyle/>
          <a:p>
            <a:pPr>
              <a:spcBef>
                <a:spcPts val="0"/>
              </a:spcBef>
            </a:pPr>
            <a:r>
              <a:rPr lang="en-US" sz="1800" b="1" dirty="0" smtClean="0"/>
              <a:t>Key Points in § 112 : </a:t>
            </a:r>
          </a:p>
          <a:p>
            <a:pPr lvl="0" algn="just">
              <a:spcBef>
                <a:spcPts val="0"/>
              </a:spcBef>
            </a:pPr>
            <a:r>
              <a:rPr lang="en-US" sz="1300" dirty="0" smtClean="0"/>
              <a:t>The specification shall conclude with one or more claims particularly pointing out and distinctly claiming the subject matter which the applicant regards as his invention.</a:t>
            </a:r>
          </a:p>
          <a:p>
            <a:pPr lvl="0" algn="just">
              <a:spcBef>
                <a:spcPts val="0"/>
              </a:spcBef>
            </a:pPr>
            <a:r>
              <a:rPr lang="en-US" sz="1300" dirty="0" smtClean="0"/>
              <a:t>A claim may be written in independent or, if the nature of the case admits, in dependent or multiple dependent form.</a:t>
            </a:r>
          </a:p>
          <a:p>
            <a:pPr lvl="0" algn="just">
              <a:spcBef>
                <a:spcPts val="0"/>
              </a:spcBef>
            </a:pPr>
            <a:r>
              <a:rPr lang="en-US" sz="1300" dirty="0" smtClean="0"/>
              <a:t>Subject to the following paragraph, a claim in dependent form shall contain a reference to a claim previously set forth and then specify a further limitation of the subject matter claimed. </a:t>
            </a:r>
          </a:p>
          <a:p>
            <a:pPr algn="just">
              <a:spcBef>
                <a:spcPts val="0"/>
              </a:spcBef>
            </a:pPr>
            <a:r>
              <a:rPr lang="en-US" sz="1300" dirty="0" smtClean="0"/>
              <a:t>A claim in multiple dependent form shall contain a reference, in the alternative only, to more than one claim previously set forth and then specify a further limitation of the subject matter claimed. </a:t>
            </a:r>
          </a:p>
          <a:p>
            <a:pPr algn="just">
              <a:spcBef>
                <a:spcPts val="0"/>
              </a:spcBef>
            </a:pPr>
            <a:r>
              <a:rPr lang="en-US" sz="1300" dirty="0" smtClean="0"/>
              <a:t>An element in a claim for a combination may be expressed as a means or step for performing a specified function without the recital of structure, material, or acts in support thereof, and such claim shall be construed to cover the corresponding structure, material, or acts described in the specification and equivalents thereof.</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AIA (America Invents Act)</a:t>
            </a:r>
            <a:endParaRPr/>
          </a:p>
        </p:txBody>
      </p:sp>
      <p:sp>
        <p:nvSpPr>
          <p:cNvPr id="222" name="Shape 222"/>
          <p:cNvSpPr txBox="1">
            <a:spLocks noGrp="1"/>
          </p:cNvSpPr>
          <p:nvPr>
            <p:ph type="subTitle" idx="1"/>
          </p:nvPr>
        </p:nvSpPr>
        <p:spPr>
          <a:xfrm>
            <a:off x="381000" y="3943350"/>
            <a:ext cx="4094400" cy="784800"/>
          </a:xfrm>
          <a:prstGeom prst="rect">
            <a:avLst/>
          </a:prstGeom>
        </p:spPr>
        <p:txBody>
          <a:bodyPr spcFirstLastPara="1" wrap="square" lIns="91425" tIns="91425" rIns="91425" bIns="91425" anchor="t" anchorCtr="0">
            <a:noAutofit/>
          </a:bodyPr>
          <a:lstStyle/>
          <a:p>
            <a:pPr marL="0" indent="0">
              <a:spcAft>
                <a:spcPts val="1000"/>
              </a:spcAft>
            </a:pPr>
            <a:r>
              <a:rPr lang="en-US" dirty="0" smtClean="0"/>
              <a:t>March 16, 2013</a:t>
            </a:r>
            <a:endParaRPr/>
          </a:p>
        </p:txBody>
      </p:sp>
      <p:sp>
        <p:nvSpPr>
          <p:cNvPr id="223" name="Shape 2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36</a:t>
            </a:fld>
            <a:endParaRPr/>
          </a:p>
        </p:txBody>
      </p:sp>
      <p:sp>
        <p:nvSpPr>
          <p:cNvPr id="224" name="Shape 22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endParaRPr sz="3000" b="1">
              <a:solidFill>
                <a:srgbClr val="3F5378"/>
              </a:solidFill>
              <a:latin typeface="Roboto Condensed"/>
              <a:ea typeface="Roboto Condensed"/>
              <a:cs typeface="Roboto Condensed"/>
              <a:sym typeface="Roboto Condensed"/>
            </a:endParaRPr>
          </a:p>
        </p:txBody>
      </p:sp>
      <p:sp>
        <p:nvSpPr>
          <p:cNvPr id="6" name="TextBox 5"/>
          <p:cNvSpPr txBox="1"/>
          <p:nvPr/>
        </p:nvSpPr>
        <p:spPr>
          <a:xfrm>
            <a:off x="152400" y="209550"/>
            <a:ext cx="5638800" cy="2123658"/>
          </a:xfrm>
          <a:prstGeom prst="rect">
            <a:avLst/>
          </a:prstGeom>
          <a:noFill/>
        </p:spPr>
        <p:txBody>
          <a:bodyPr wrap="square" rtlCol="0">
            <a:spAutoFit/>
          </a:bodyPr>
          <a:lstStyle/>
          <a:p>
            <a:pPr>
              <a:buClr>
                <a:srgbClr val="FFFFFF"/>
              </a:buClr>
              <a:buSzPts val="3000"/>
            </a:pPr>
            <a:r>
              <a:rPr lang="en-US" sz="6600" b="1" dirty="0" smtClean="0">
                <a:solidFill>
                  <a:srgbClr val="FFFFFF"/>
                </a:solidFill>
                <a:latin typeface="Roboto Condensed"/>
                <a:ea typeface="Roboto Condensed"/>
                <a:cs typeface="Roboto Condensed"/>
                <a:sym typeface="Roboto Condensed"/>
              </a:rPr>
              <a:t>US Patent Laws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814275" y="1537988"/>
            <a:ext cx="3378300" cy="3472162"/>
          </a:xfrm>
          <a:prstGeom prst="rect">
            <a:avLst/>
          </a:prstGeom>
        </p:spPr>
        <p:txBody>
          <a:bodyPr spcFirstLastPara="1" wrap="square" lIns="91425" tIns="91425" rIns="91425" bIns="91425" anchor="t" anchorCtr="0">
            <a:noAutofit/>
          </a:bodyPr>
          <a:lstStyle/>
          <a:p>
            <a:pPr marL="0" indent="0">
              <a:buNone/>
            </a:pPr>
            <a:r>
              <a:rPr lang="en-US" b="1" dirty="0" smtClean="0"/>
              <a:t>THE AMERICA INVENTS ACT</a:t>
            </a:r>
            <a:endParaRPr b="1"/>
          </a:p>
          <a:p>
            <a:pPr marL="0" lvl="0" indent="0" algn="just">
              <a:spcBef>
                <a:spcPts val="1000"/>
              </a:spcBef>
              <a:spcAft>
                <a:spcPts val="1000"/>
              </a:spcAft>
              <a:buNone/>
            </a:pPr>
            <a:r>
              <a:rPr lang="en-US" sz="1600" dirty="0" smtClean="0"/>
              <a:t>The America Invents Act transitions the United States to a first-inventor-to-file system. This will simplify the application system and bring it in line with the nation’s trading partners. It will reduce costs and improve the competitiveness of American inventors seeking protection in the global marketplace.</a:t>
            </a:r>
            <a:endParaRPr sz="1600"/>
          </a:p>
        </p:txBody>
      </p:sp>
      <p:sp>
        <p:nvSpPr>
          <p:cNvPr id="268" name="Shape 26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YOU CAN ALSO SPLIT YOUR CONTENT</a:t>
            </a:r>
            <a:endParaRPr/>
          </a:p>
        </p:txBody>
      </p:sp>
      <p:sp>
        <p:nvSpPr>
          <p:cNvPr id="270" name="Shape 27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37</a:t>
            </a:fld>
            <a:endParaRPr/>
          </a:p>
        </p:txBody>
      </p:sp>
      <p:grpSp>
        <p:nvGrpSpPr>
          <p:cNvPr id="271" name="Shape 271"/>
          <p:cNvGrpSpPr/>
          <p:nvPr/>
        </p:nvGrpSpPr>
        <p:grpSpPr>
          <a:xfrm>
            <a:off x="312466" y="587260"/>
            <a:ext cx="309022" cy="376837"/>
            <a:chOff x="596350" y="929175"/>
            <a:chExt cx="407950" cy="497475"/>
          </a:xfrm>
        </p:grpSpPr>
        <p:sp>
          <p:nvSpPr>
            <p:cNvPr id="272"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41985" name="Picture 1"/>
          <p:cNvPicPr>
            <a:picLocks noChangeAspect="1" noChangeArrowheads="1"/>
          </p:cNvPicPr>
          <p:nvPr/>
        </p:nvPicPr>
        <p:blipFill>
          <a:blip r:embed="rId3"/>
          <a:srcRect/>
          <a:stretch>
            <a:fillRect/>
          </a:stretch>
        </p:blipFill>
        <p:spPr bwMode="auto">
          <a:xfrm>
            <a:off x="4414340" y="1688870"/>
            <a:ext cx="4343400" cy="27493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dirty="0" smtClean="0"/>
              <a:t>WHAT IS HAPPENING WITH AIA?</a:t>
            </a:r>
            <a:endParaRPr/>
          </a:p>
        </p:txBody>
      </p:sp>
      <p:sp>
        <p:nvSpPr>
          <p:cNvPr id="301" name="Shape 301"/>
          <p:cNvSpPr txBox="1">
            <a:spLocks noGrp="1"/>
          </p:cNvSpPr>
          <p:nvPr>
            <p:ph type="body" idx="1"/>
          </p:nvPr>
        </p:nvSpPr>
        <p:spPr>
          <a:xfrm>
            <a:off x="228600" y="1885950"/>
            <a:ext cx="7696200" cy="3145500"/>
          </a:xfrm>
          <a:prstGeom prst="rect">
            <a:avLst/>
          </a:prstGeom>
        </p:spPr>
        <p:txBody>
          <a:bodyPr spcFirstLastPara="1" wrap="square" lIns="91425" tIns="91425" rIns="91425" bIns="91425" anchor="ctr" anchorCtr="0">
            <a:noAutofit/>
          </a:bodyPr>
          <a:lstStyle/>
          <a:p>
            <a:pPr lvl="0"/>
            <a:r>
              <a:rPr lang="en-US" dirty="0" smtClean="0"/>
              <a:t>Conversion of the U.S. patent system</a:t>
            </a:r>
          </a:p>
          <a:p>
            <a:r>
              <a:rPr lang="en-US" sz="1800" dirty="0" smtClean="0"/>
              <a:t>from a “first-to-invent” to “first inventor to file”</a:t>
            </a:r>
          </a:p>
          <a:p>
            <a:r>
              <a:rPr lang="en-US" sz="1800" dirty="0" smtClean="0"/>
              <a:t>The new system is outlined in Title 35 of the United States Code section 102 (35 USC 102)</a:t>
            </a:r>
          </a:p>
          <a:p>
            <a:r>
              <a:rPr lang="en-US" sz="1800" dirty="0" smtClean="0"/>
              <a:t>spells out what is prior art to an invention in new 35 USC 102(a)</a:t>
            </a:r>
          </a:p>
          <a:p>
            <a:r>
              <a:rPr lang="en-US" sz="1800" dirty="0" smtClean="0"/>
              <a:t>provides exceptions to new 35 USC 102(a) in new 35 USC 102(b)</a:t>
            </a:r>
          </a:p>
          <a:p>
            <a:pPr lvl="0"/>
            <a:r>
              <a:rPr lang="en-US" sz="1800" dirty="0" smtClean="0"/>
              <a:t>Effective date :March 16, 2013</a:t>
            </a:r>
          </a:p>
          <a:p>
            <a:r>
              <a:rPr lang="en-US" sz="1800" dirty="0" smtClean="0"/>
              <a:t>AIA simplifies the process of evaluating patent applications</a:t>
            </a:r>
          </a:p>
          <a:p>
            <a:endParaRPr lang="en-US" sz="1800" dirty="0" smtClean="0"/>
          </a:p>
          <a:p>
            <a:endParaRPr lang="en-US" sz="1800" dirty="0" smtClean="0"/>
          </a:p>
          <a:p>
            <a:pPr lvl="0"/>
            <a:endParaRPr lang="en-US" dirty="0" smtClean="0"/>
          </a:p>
        </p:txBody>
      </p:sp>
      <p:sp>
        <p:nvSpPr>
          <p:cNvPr id="303" name="Shape 30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38</a:t>
            </a:fld>
            <a:endParaRPr/>
          </a:p>
        </p:txBody>
      </p:sp>
      <p:grpSp>
        <p:nvGrpSpPr>
          <p:cNvPr id="304" name="Shape 304"/>
          <p:cNvGrpSpPr/>
          <p:nvPr/>
        </p:nvGrpSpPr>
        <p:grpSpPr>
          <a:xfrm>
            <a:off x="299071" y="635918"/>
            <a:ext cx="335800" cy="279517"/>
            <a:chOff x="1247825" y="322750"/>
            <a:chExt cx="443300" cy="369000"/>
          </a:xfrm>
        </p:grpSpPr>
        <p:sp>
          <p:nvSpPr>
            <p:cNvPr id="305" name="Shape 305"/>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1398225" y="386675"/>
              <a:ext cx="142500" cy="25"/>
            </a:xfrm>
            <a:custGeom>
              <a:avLst/>
              <a:gdLst/>
              <a:ahLst/>
              <a:cxnLst/>
              <a:rect l="0" t="0" r="0" b="0"/>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Shape 308"/>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Shape 376"/>
          <p:cNvGrpSpPr/>
          <p:nvPr/>
        </p:nvGrpSpPr>
        <p:grpSpPr>
          <a:xfrm>
            <a:off x="552885" y="1385750"/>
            <a:ext cx="8044527" cy="2067200"/>
            <a:chOff x="185742" y="1287960"/>
            <a:chExt cx="8044527" cy="2067200"/>
          </a:xfrm>
        </p:grpSpPr>
        <p:sp>
          <p:nvSpPr>
            <p:cNvPr id="377" name="Shape 377"/>
            <p:cNvSpPr/>
            <p:nvPr/>
          </p:nvSpPr>
          <p:spPr>
            <a:xfrm>
              <a:off x="6978450" y="12879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78" name="Shape 378"/>
            <p:cNvSpPr/>
            <p:nvPr/>
          </p:nvSpPr>
          <p:spPr>
            <a:xfrm rot="10800000" flipH="1">
              <a:off x="1423250" y="1697050"/>
              <a:ext cx="55665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79" name="Shape 379"/>
            <p:cNvSpPr/>
            <p:nvPr/>
          </p:nvSpPr>
          <p:spPr>
            <a:xfrm rot="10800000" flipH="1">
              <a:off x="698647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80" name="Shape 380"/>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81" name="Shape 381"/>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sp>
        <p:nvSpPr>
          <p:cNvPr id="382" name="Shape 382"/>
          <p:cNvSpPr txBox="1">
            <a:spLocks noGrp="1"/>
          </p:cNvSpPr>
          <p:nvPr>
            <p:ph type="ctrTitle" idx="4294967295"/>
          </p:nvPr>
        </p:nvSpPr>
        <p:spPr>
          <a:xfrm>
            <a:off x="558475" y="1808800"/>
            <a:ext cx="8039100" cy="12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smtClean="0">
                <a:solidFill>
                  <a:srgbClr val="3F5378"/>
                </a:solidFill>
              </a:rPr>
              <a:t>AIA</a:t>
            </a:r>
            <a:endParaRPr sz="7200">
              <a:solidFill>
                <a:srgbClr val="3F5378"/>
              </a:solidFill>
            </a:endParaRPr>
          </a:p>
        </p:txBody>
      </p:sp>
      <p:sp>
        <p:nvSpPr>
          <p:cNvPr id="383" name="Shape 383"/>
          <p:cNvSpPr txBox="1">
            <a:spLocks noGrp="1"/>
          </p:cNvSpPr>
          <p:nvPr>
            <p:ph type="subTitle" idx="4294967295"/>
          </p:nvPr>
        </p:nvSpPr>
        <p:spPr>
          <a:xfrm>
            <a:off x="1555500" y="3034300"/>
            <a:ext cx="6050700" cy="4974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dirty="0" smtClean="0">
                <a:solidFill>
                  <a:srgbClr val="FF9800"/>
                </a:solidFill>
              </a:rPr>
              <a:t>Key Changes in Patent Laws</a:t>
            </a:r>
            <a:endParaRPr>
              <a:solidFill>
                <a:srgbClr val="FF9800"/>
              </a:solidFill>
            </a:endParaRPr>
          </a:p>
        </p:txBody>
      </p:sp>
      <p:sp>
        <p:nvSpPr>
          <p:cNvPr id="384" name="Shape 38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39</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lvl="0" algn="ctr"/>
            <a:r>
              <a:rPr lang="en-US" sz="6000" dirty="0" smtClean="0">
                <a:solidFill>
                  <a:srgbClr val="FF9800"/>
                </a:solidFill>
              </a:rPr>
              <a:t>35 USC § 101</a:t>
            </a:r>
            <a:endParaRPr sz="6000">
              <a:solidFill>
                <a:srgbClr val="FF9800"/>
              </a:solidFill>
            </a:endParaRPr>
          </a:p>
        </p:txBody>
      </p:sp>
      <p:sp>
        <p:nvSpPr>
          <p:cNvPr id="214" name="Shape 214"/>
          <p:cNvSpPr txBox="1">
            <a:spLocks noGrp="1"/>
          </p:cNvSpPr>
          <p:nvPr>
            <p:ph type="subTitle" idx="4294967295"/>
          </p:nvPr>
        </p:nvSpPr>
        <p:spPr>
          <a:xfrm>
            <a:off x="1275150" y="3058350"/>
            <a:ext cx="6593700" cy="1342200"/>
          </a:xfrm>
          <a:prstGeom prst="rect">
            <a:avLst/>
          </a:prstGeom>
        </p:spPr>
        <p:txBody>
          <a:bodyPr spcFirstLastPara="1" wrap="square" lIns="91425" tIns="91425" rIns="91425" bIns="91425" anchor="ctr" anchorCtr="0">
            <a:noAutofit/>
          </a:bodyPr>
          <a:lstStyle/>
          <a:p>
            <a:pPr marL="0" lvl="0" indent="0" algn="ctr">
              <a:spcBef>
                <a:spcPts val="0"/>
              </a:spcBef>
              <a:buNone/>
            </a:pPr>
            <a:r>
              <a:rPr lang="en-US" sz="2000" b="1" dirty="0" smtClean="0"/>
              <a:t>Statutory Requirements and Four Categories of Invention</a:t>
            </a:r>
          </a:p>
        </p:txBody>
      </p:sp>
      <p:sp>
        <p:nvSpPr>
          <p:cNvPr id="216" name="Shape 2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a:t>
            </a:fld>
            <a:endParaRPr/>
          </a:p>
        </p:txBody>
      </p:sp>
      <p:pic>
        <p:nvPicPr>
          <p:cNvPr id="52225" name="Picture 1"/>
          <p:cNvPicPr>
            <a:picLocks noChangeAspect="1" noChangeArrowheads="1"/>
          </p:cNvPicPr>
          <p:nvPr/>
        </p:nvPicPr>
        <p:blipFill>
          <a:blip r:embed="rId3"/>
          <a:srcRect/>
          <a:stretch>
            <a:fillRect/>
          </a:stretch>
        </p:blipFill>
        <p:spPr bwMode="auto">
          <a:xfrm>
            <a:off x="3352799" y="666750"/>
            <a:ext cx="2510937" cy="1752600"/>
          </a:xfrm>
          <a:prstGeom prst="rect">
            <a:avLst/>
          </a:prstGeom>
          <a:noFill/>
          <a:ln w="38100">
            <a:solidFill>
              <a:srgbClr val="002060"/>
            </a:solid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grpSp>
        <p:nvGrpSpPr>
          <p:cNvPr id="389" name="Shape 389"/>
          <p:cNvGrpSpPr/>
          <p:nvPr/>
        </p:nvGrpSpPr>
        <p:grpSpPr>
          <a:xfrm>
            <a:off x="2053393" y="2059371"/>
            <a:ext cx="5043757" cy="907708"/>
            <a:chOff x="-1535283" y="1287960"/>
            <a:chExt cx="11486579" cy="2067200"/>
          </a:xfrm>
        </p:grpSpPr>
        <p:sp>
          <p:nvSpPr>
            <p:cNvPr id="390" name="Shape 390"/>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1" name="Shape 391"/>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2" name="Shape 392"/>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3" name="Shape 393"/>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4" name="Shape 394"/>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395" name="Shape 395"/>
          <p:cNvGrpSpPr/>
          <p:nvPr/>
        </p:nvGrpSpPr>
        <p:grpSpPr>
          <a:xfrm>
            <a:off x="2053393" y="3507171"/>
            <a:ext cx="5043757" cy="907708"/>
            <a:chOff x="-1535283" y="1287960"/>
            <a:chExt cx="11486579" cy="2067200"/>
          </a:xfrm>
        </p:grpSpPr>
        <p:sp>
          <p:nvSpPr>
            <p:cNvPr id="396" name="Shape 396"/>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7" name="Shape 397"/>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8" name="Shape 398"/>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99" name="Shape 399"/>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400" name="Shape 400"/>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401" name="Shape 401"/>
          <p:cNvGrpSpPr/>
          <p:nvPr/>
        </p:nvGrpSpPr>
        <p:grpSpPr>
          <a:xfrm>
            <a:off x="2053393" y="611571"/>
            <a:ext cx="5043757" cy="907708"/>
            <a:chOff x="-1535283" y="1287960"/>
            <a:chExt cx="11486579" cy="2067200"/>
          </a:xfrm>
        </p:grpSpPr>
        <p:sp>
          <p:nvSpPr>
            <p:cNvPr id="402" name="Shape 402"/>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403" name="Shape 403"/>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404" name="Shape 404"/>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405" name="Shape 405"/>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406" name="Shape 406"/>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sp>
        <p:nvSpPr>
          <p:cNvPr id="407" name="Shape 407"/>
          <p:cNvSpPr txBox="1">
            <a:spLocks noGrp="1"/>
          </p:cNvSpPr>
          <p:nvPr>
            <p:ph type="ctrTitle" idx="4294967295"/>
          </p:nvPr>
        </p:nvSpPr>
        <p:spPr>
          <a:xfrm>
            <a:off x="2613475" y="8004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t>Prior Art</a:t>
            </a:r>
            <a:endParaRPr sz="3000"/>
          </a:p>
        </p:txBody>
      </p:sp>
      <p:sp>
        <p:nvSpPr>
          <p:cNvPr id="409" name="Shape 409"/>
          <p:cNvSpPr txBox="1">
            <a:spLocks noGrp="1"/>
          </p:cNvSpPr>
          <p:nvPr>
            <p:ph type="ctrTitle" idx="4294967295"/>
          </p:nvPr>
        </p:nvSpPr>
        <p:spPr>
          <a:xfrm>
            <a:off x="2613475" y="36936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t>Foreign Priority</a:t>
            </a:r>
            <a:endParaRPr sz="3000"/>
          </a:p>
        </p:txBody>
      </p:sp>
      <p:sp>
        <p:nvSpPr>
          <p:cNvPr id="411" name="Shape 411"/>
          <p:cNvSpPr txBox="1">
            <a:spLocks noGrp="1"/>
          </p:cNvSpPr>
          <p:nvPr>
            <p:ph type="ctrTitle" idx="4294967295"/>
          </p:nvPr>
        </p:nvSpPr>
        <p:spPr>
          <a:xfrm>
            <a:off x="2613475" y="2242059"/>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t>Effective Filing Date</a:t>
            </a:r>
            <a:endParaRPr sz="3000"/>
          </a:p>
        </p:txBody>
      </p:sp>
      <p:sp>
        <p:nvSpPr>
          <p:cNvPr id="413" name="Shape 4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40</a:t>
            </a:fld>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smtClean="0"/>
              <a:t>Prior Art</a:t>
            </a:r>
            <a:endParaRP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41</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76200" y="2190750"/>
            <a:ext cx="6781800" cy="1143000"/>
          </a:xfrm>
          <a:prstGeom prst="rect">
            <a:avLst/>
          </a:prstGeom>
          <a:noFill/>
          <a:ln>
            <a:noFill/>
          </a:ln>
        </p:spPr>
        <p:txBody>
          <a:bodyPr spcFirstLastPara="1" wrap="square" lIns="91425" tIns="91425" rIns="91425" bIns="91425" anchor="ctr" anchorCtr="0">
            <a:normAutofit/>
          </a:bodyPr>
          <a:lstStyle/>
          <a:p>
            <a:pPr marL="457200" marR="0" lvl="0" indent="-381000" algn="l" defTabSz="914400" rtl="0" eaLnBrk="1" fontAlgn="auto" latinLnBrk="0" hangingPunct="1">
              <a:lnSpc>
                <a:spcPct val="100000"/>
              </a:lnSpc>
              <a:spcBef>
                <a:spcPts val="0"/>
              </a:spcBef>
              <a:spcAft>
                <a:spcPts val="0"/>
              </a:spcAft>
              <a:buClr>
                <a:srgbClr val="C7D3E6"/>
              </a:buClr>
              <a:buSzPts val="2400"/>
              <a:buFont typeface="Roboto Condensed Light"/>
              <a:buNone/>
              <a:tabLst/>
              <a:defRPr/>
            </a:pPr>
            <a:endParaRPr kumimoji="0" lang="en-US" sz="14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endParaRPr>
          </a:p>
        </p:txBody>
      </p:sp>
      <p:pic>
        <p:nvPicPr>
          <p:cNvPr id="11" name="videoplayback.mp4">
            <a:hlinkClick r:id="" action="ppaction://media"/>
          </p:cNvPr>
          <p:cNvPicPr>
            <a:picLocks noRot="1" noChangeAspect="1"/>
          </p:cNvPicPr>
          <p:nvPr>
            <a:videoFile r:link="rId1"/>
          </p:nvPr>
        </p:nvPicPr>
        <p:blipFill>
          <a:blip r:embed="rId4"/>
          <a:stretch>
            <a:fillRect/>
          </a:stretch>
        </p:blipFill>
        <p:spPr>
          <a:xfrm>
            <a:off x="1676400" y="1428750"/>
            <a:ext cx="4673600" cy="35052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1"/>
                                        </p:tgtEl>
                                      </p:cBhvr>
                                    </p:cmd>
                                  </p:childTnLst>
                                </p:cTn>
                              </p:par>
                            </p:childTnLst>
                          </p:cTn>
                        </p:par>
                      </p:childTnLst>
                    </p:cTn>
                  </p:par>
                </p:childTnLst>
              </p:cTn>
              <p:nextCondLst>
                <p:cond evt="onClick" delay="0">
                  <p:tgtEl>
                    <p:spTgt spid="11"/>
                  </p:tgtEl>
                </p:cond>
              </p:nextCondLst>
            </p:seq>
            <p:video>
              <p:cMediaNode>
                <p:cTn id="7" fill="hold" display="0">
                  <p:stCondLst>
                    <p:cond delay="indefinite"/>
                  </p:stCondLst>
                  <p:endCondLst>
                    <p:cond evt="onNext" delay="0">
                      <p:tgtEl>
                        <p:sldTgt/>
                      </p:tgtEl>
                    </p:cond>
                    <p:cond evt="onPrev" delay="0">
                      <p:tgtEl>
                        <p:sldTgt/>
                      </p:tgtEl>
                    </p:cond>
                  </p:endCondLst>
                </p:cTn>
                <p:tgtEl>
                  <p:spTgt spid="11"/>
                </p:tgtEl>
              </p:cMediaNode>
            </p:vide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smtClean="0"/>
              <a:t>Exceptions</a:t>
            </a:r>
            <a:endParaRP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42</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76200" y="2190750"/>
            <a:ext cx="6781800" cy="1143000"/>
          </a:xfrm>
          <a:prstGeom prst="rect">
            <a:avLst/>
          </a:prstGeom>
          <a:noFill/>
          <a:ln>
            <a:noFill/>
          </a:ln>
        </p:spPr>
        <p:txBody>
          <a:bodyPr spcFirstLastPara="1" wrap="square" lIns="91425" tIns="91425" rIns="91425" bIns="91425" anchor="ctr" anchorCtr="0">
            <a:normAutofit/>
          </a:bodyPr>
          <a:lstStyle/>
          <a:p>
            <a:pPr marL="457200" marR="0" lvl="0" indent="-381000" algn="l" defTabSz="914400" rtl="0" eaLnBrk="1" fontAlgn="auto" latinLnBrk="0" hangingPunct="1">
              <a:lnSpc>
                <a:spcPct val="100000"/>
              </a:lnSpc>
              <a:spcBef>
                <a:spcPts val="0"/>
              </a:spcBef>
              <a:spcAft>
                <a:spcPts val="0"/>
              </a:spcAft>
              <a:buClr>
                <a:srgbClr val="C7D3E6"/>
              </a:buClr>
              <a:buSzPts val="2400"/>
              <a:buFont typeface="Roboto Condensed Light"/>
              <a:buNone/>
              <a:tabLst/>
              <a:defRPr/>
            </a:pPr>
            <a:endParaRPr kumimoji="0" lang="en-US" sz="14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endParaRPr>
          </a:p>
        </p:txBody>
      </p:sp>
      <p:pic>
        <p:nvPicPr>
          <p:cNvPr id="12" name="videoplayback (1).mp4">
            <a:hlinkClick r:id="" action="ppaction://media"/>
          </p:cNvPr>
          <p:cNvPicPr>
            <a:picLocks noRot="1" noChangeAspect="1"/>
          </p:cNvPicPr>
          <p:nvPr>
            <a:videoFile r:link="rId1"/>
          </p:nvPr>
        </p:nvPicPr>
        <p:blipFill>
          <a:blip r:embed="rId4"/>
          <a:stretch>
            <a:fillRect/>
          </a:stretch>
        </p:blipFill>
        <p:spPr>
          <a:xfrm>
            <a:off x="1879600" y="1428750"/>
            <a:ext cx="4521200" cy="33909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2"/>
                                        </p:tgtEl>
                                      </p:cBhvr>
                                    </p:cmd>
                                  </p:childTnLst>
                                </p:cTn>
                              </p:par>
                            </p:childTnLst>
                          </p:cTn>
                        </p:par>
                      </p:childTnLst>
                    </p:cTn>
                  </p:par>
                </p:childTnLst>
              </p:cTn>
              <p:nextCondLst>
                <p:cond evt="onClick" delay="0">
                  <p:tgtEl>
                    <p:spTgt spid="12"/>
                  </p:tgtEl>
                </p:cond>
              </p:nextCondLst>
            </p:seq>
            <p:video>
              <p:cMediaNode>
                <p:cTn id="7" fill="hold" display="0">
                  <p:stCondLst>
                    <p:cond delay="indefinite"/>
                  </p:stCondLst>
                  <p:endCondLst>
                    <p:cond evt="onNext" delay="0">
                      <p:tgtEl>
                        <p:sldTgt/>
                      </p:tgtEl>
                    </p:cond>
                    <p:cond evt="onPrev" delay="0">
                      <p:tgtEl>
                        <p:sldTgt/>
                      </p:tgtEl>
                    </p:cond>
                  </p:endCondLst>
                </p:cTn>
                <p:tgtEl>
                  <p:spTgt spid="12"/>
                </p:tgtEl>
              </p:cMediaNode>
            </p:video>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smtClean="0"/>
              <a:t>PCT Applications</a:t>
            </a:r>
            <a:endParaRP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43</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76200" y="2190750"/>
            <a:ext cx="6781800" cy="1143000"/>
          </a:xfrm>
          <a:prstGeom prst="rect">
            <a:avLst/>
          </a:prstGeom>
          <a:noFill/>
          <a:ln>
            <a:noFill/>
          </a:ln>
        </p:spPr>
        <p:txBody>
          <a:bodyPr spcFirstLastPara="1" wrap="square" lIns="91425" tIns="91425" rIns="91425" bIns="91425" anchor="ctr" anchorCtr="0">
            <a:normAutofit/>
          </a:bodyPr>
          <a:lstStyle/>
          <a:p>
            <a:pPr marL="457200" marR="0" lvl="0" indent="-381000" algn="l" defTabSz="914400" rtl="0" eaLnBrk="1" fontAlgn="auto" latinLnBrk="0" hangingPunct="1">
              <a:lnSpc>
                <a:spcPct val="100000"/>
              </a:lnSpc>
              <a:spcBef>
                <a:spcPts val="0"/>
              </a:spcBef>
              <a:spcAft>
                <a:spcPts val="0"/>
              </a:spcAft>
              <a:buClr>
                <a:srgbClr val="C7D3E6"/>
              </a:buClr>
              <a:buSzPts val="2400"/>
              <a:buFont typeface="Roboto Condensed Light"/>
              <a:buNone/>
              <a:tabLst/>
              <a:defRPr/>
            </a:pPr>
            <a:endParaRPr kumimoji="0" lang="en-US" sz="14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endParaRPr>
          </a:p>
        </p:txBody>
      </p:sp>
      <p:pic>
        <p:nvPicPr>
          <p:cNvPr id="11" name="videoplayback (2).mp4">
            <a:hlinkClick r:id="" action="ppaction://media"/>
          </p:cNvPr>
          <p:cNvPicPr>
            <a:picLocks noRot="1" noChangeAspect="1"/>
          </p:cNvPicPr>
          <p:nvPr>
            <a:videoFile r:link="rId1"/>
          </p:nvPr>
        </p:nvPicPr>
        <p:blipFill>
          <a:blip r:embed="rId4"/>
          <a:stretch>
            <a:fillRect/>
          </a:stretch>
        </p:blipFill>
        <p:spPr>
          <a:xfrm>
            <a:off x="1752600" y="1504950"/>
            <a:ext cx="4495800" cy="337185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1"/>
                                        </p:tgtEl>
                                      </p:cBhvr>
                                    </p:cmd>
                                  </p:childTnLst>
                                </p:cTn>
                              </p:par>
                            </p:childTnLst>
                          </p:cTn>
                        </p:par>
                      </p:childTnLst>
                    </p:cTn>
                  </p:par>
                </p:childTnLst>
              </p:cTn>
              <p:nextCondLst>
                <p:cond evt="onClick" delay="0">
                  <p:tgtEl>
                    <p:spTgt spid="11"/>
                  </p:tgtEl>
                </p:cond>
              </p:nextCondLst>
            </p:seq>
            <p:video>
              <p:cMediaNode>
                <p:cTn id="7" fill="hold" display="0">
                  <p:stCondLst>
                    <p:cond delay="indefinite"/>
                  </p:stCondLst>
                  <p:endCondLst>
                    <p:cond evt="onNext" delay="0">
                      <p:tgtEl>
                        <p:sldTgt/>
                      </p:tgtEl>
                    </p:cond>
                    <p:cond evt="onPrev" delay="0">
                      <p:tgtEl>
                        <p:sldTgt/>
                      </p:tgtEl>
                    </p:cond>
                  </p:endCondLst>
                </p:cTn>
                <p:tgtEl>
                  <p:spTgt spid="11"/>
                </p:tgtEl>
              </p:cMediaNode>
            </p:video>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814274" y="361950"/>
            <a:ext cx="5357925" cy="766200"/>
          </a:xfrm>
          <a:prstGeom prst="rect">
            <a:avLst/>
          </a:prstGeom>
        </p:spPr>
        <p:txBody>
          <a:bodyPr spcFirstLastPara="1" wrap="square" lIns="91425" tIns="91425" rIns="91425" bIns="91425" anchor="ctr" anchorCtr="0">
            <a:noAutofit/>
          </a:bodyPr>
          <a:lstStyle/>
          <a:p>
            <a:r>
              <a:rPr lang="en-US" dirty="0" smtClean="0"/>
              <a:t>COMPARISON OF SELECTED SECTIONS OF PRE-AIA AND AIA U.S. PATENT LAW</a:t>
            </a:r>
            <a:endParaRPr/>
          </a:p>
        </p:txBody>
      </p:sp>
      <p:graphicFrame>
        <p:nvGraphicFramePr>
          <p:cNvPr id="342" name="Shape 342"/>
          <p:cNvGraphicFramePr/>
          <p:nvPr/>
        </p:nvGraphicFramePr>
        <p:xfrm>
          <a:off x="304800" y="1444030"/>
          <a:ext cx="8458200" cy="3108920"/>
        </p:xfrm>
        <a:graphic>
          <a:graphicData uri="http://schemas.openxmlformats.org/drawingml/2006/table">
            <a:tbl>
              <a:tblPr>
                <a:noFill/>
                <a:tableStyleId>{662657E6-A816-43C2-A203-5652DF71FD6D}</a:tableStyleId>
              </a:tblPr>
              <a:tblGrid>
                <a:gridCol w="4229100"/>
                <a:gridCol w="4229100"/>
              </a:tblGrid>
              <a:tr h="2895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rgbClr val="3F5378"/>
                          </a:solidFill>
                          <a:latin typeface="Roboto Condensed"/>
                          <a:ea typeface="Roboto Condensed"/>
                          <a:cs typeface="Roboto Condensed"/>
                          <a:sym typeface="Roboto Condensed"/>
                        </a:rPr>
                        <a:t>PRE-AIA </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a:spcBef>
                          <a:spcPts val="0"/>
                        </a:spcBef>
                        <a:spcAft>
                          <a:spcPts val="0"/>
                        </a:spcAft>
                        <a:buNone/>
                      </a:pPr>
                      <a:r>
                        <a:rPr lang="en-US" dirty="0" smtClean="0">
                          <a:solidFill>
                            <a:srgbClr val="3F5378"/>
                          </a:solidFill>
                          <a:latin typeface="Roboto Condensed"/>
                          <a:ea typeface="Roboto Condensed"/>
                          <a:cs typeface="Roboto Condensed"/>
                          <a:sym typeface="Roboto Condensed"/>
                        </a:rPr>
                        <a:t>AIA</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24381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solidFill>
                            <a:srgbClr val="3F5378"/>
                          </a:solidFill>
                          <a:latin typeface="Roboto Condensed"/>
                          <a:ea typeface="Roboto Condensed"/>
                          <a:cs typeface="Roboto Condensed"/>
                          <a:sym typeface="Roboto Condensed"/>
                        </a:rPr>
                        <a:t>35 U.S.C. §§102-103 </a:t>
                      </a:r>
                      <a:endParaRPr sz="100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7D3E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smtClean="0">
                          <a:solidFill>
                            <a:srgbClr val="263248"/>
                          </a:solidFill>
                          <a:latin typeface="Roboto Condensed"/>
                          <a:ea typeface="Roboto Condensed"/>
                          <a:cs typeface="Roboto Condensed"/>
                          <a:sym typeface="Roboto Condensed"/>
                        </a:rPr>
                        <a:t>Sec. 3, 125 Stat. at 285-87</a:t>
                      </a:r>
                      <a:endParaRPr sz="1200" b="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381000">
                <a:tc>
                  <a:txBody>
                    <a:bodyPr/>
                    <a:lstStyle/>
                    <a:p>
                      <a:pPr marL="0" lvl="0" indent="0" algn="just">
                        <a:spcBef>
                          <a:spcPts val="0"/>
                        </a:spcBef>
                        <a:spcAft>
                          <a:spcPts val="0"/>
                        </a:spcAft>
                        <a:buNone/>
                      </a:pPr>
                      <a:r>
                        <a:rPr lang="en-US" sz="1000" b="1" dirty="0" smtClean="0">
                          <a:solidFill>
                            <a:srgbClr val="3F5378"/>
                          </a:solidFill>
                          <a:latin typeface="Roboto Condensed"/>
                          <a:ea typeface="Roboto Condensed"/>
                          <a:cs typeface="Roboto Condensed"/>
                          <a:sym typeface="Roboto Condensed"/>
                        </a:rPr>
                        <a:t>FIRST TO INVENT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solidFill>
                            <a:srgbClr val="3F5378"/>
                          </a:solidFill>
                          <a:latin typeface="Roboto Condensed"/>
                          <a:ea typeface="Roboto Condensed"/>
                          <a:cs typeface="Roboto Condensed"/>
                          <a:sym typeface="Roboto Condensed"/>
                        </a:rPr>
                        <a:t>§§102(g), 135, and 291 provide for proceedings to determine the earlier inventor.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solidFill>
                            <a:srgbClr val="3F5378"/>
                          </a:solidFill>
                          <a:latin typeface="Roboto Condensed"/>
                          <a:ea typeface="Roboto Condensed"/>
                          <a:cs typeface="Roboto Condensed"/>
                          <a:sym typeface="Roboto Condensed"/>
                        </a:rPr>
                        <a:t>§103 precludes patenting of an invention if it would have been obvious “at the time the invention was made . . . .” </a:t>
                      </a:r>
                      <a:endParaRPr sz="100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b="1" i="0" u="none" strike="noStrike" cap="none" dirty="0" smtClean="0">
                          <a:solidFill>
                            <a:srgbClr val="263248"/>
                          </a:solidFill>
                          <a:latin typeface="Roboto Condensed"/>
                          <a:ea typeface="Roboto Condensed"/>
                          <a:cs typeface="Roboto Condensed"/>
                          <a:sym typeface="Roboto Condensed"/>
                        </a:rPr>
                        <a:t>FIRST INVENTOR TO FILE</a:t>
                      </a: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rgbClr val="263248"/>
                          </a:solidFill>
                          <a:latin typeface="Roboto Condensed"/>
                          <a:ea typeface="Roboto Condensed"/>
                          <a:cs typeface="Roboto Condensed"/>
                          <a:sym typeface="Roboto Condensed"/>
                        </a:rPr>
                        <a:t>§102(a)(2) precludes a patent if the claimed invention was described in a patent or patent application naming another inventor and “effectively filed before the effective filing date of the claimed invention.” </a:t>
                      </a: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rgbClr val="263248"/>
                          </a:solidFill>
                          <a:latin typeface="Roboto Condensed"/>
                          <a:ea typeface="Roboto Condensed"/>
                          <a:cs typeface="Roboto Condensed"/>
                          <a:sym typeface="Roboto Condensed"/>
                        </a:rPr>
                        <a:t>§103 states that a patent may not be obtained if the claimed invention would have been obvious “before the effective filing of the claimed invention.”</a:t>
                      </a: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472450">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smtClean="0">
                          <a:solidFill>
                            <a:srgbClr val="3F5378"/>
                          </a:solidFill>
                          <a:latin typeface="Roboto Condensed"/>
                          <a:ea typeface="Roboto Condensed"/>
                          <a:cs typeface="Roboto Condensed"/>
                          <a:sym typeface="Roboto Condensed"/>
                        </a:rPr>
                        <a:t>PRIOR ART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b="0" dirty="0" smtClean="0">
                          <a:solidFill>
                            <a:srgbClr val="3F5378"/>
                          </a:solidFill>
                          <a:latin typeface="Roboto Condensed"/>
                          <a:ea typeface="Roboto Condensed"/>
                          <a:cs typeface="Roboto Condensed"/>
                          <a:sym typeface="Roboto Condensed"/>
                        </a:rPr>
                        <a:t>§102(a) precludes a patent if, before invention by the applicant, the invention was known or used in the U.S. or patented or described in a printed publication anywhere. §102(b) precludes a patent if, more than 12 months before U.S. filing, the invention was patented or described in a printed publication anywhere or in public use or on sale in the U.S. “On sale” is defined in case law.</a:t>
                      </a:r>
                      <a:endParaRPr sz="1000" b="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smtClean="0">
                          <a:solidFill>
                            <a:srgbClr val="263248"/>
                          </a:solidFill>
                          <a:latin typeface="Roboto Condensed"/>
                          <a:ea typeface="Roboto Condensed"/>
                          <a:cs typeface="Roboto Condensed"/>
                          <a:sym typeface="Roboto Condensed"/>
                        </a:rPr>
                        <a:t>PRIOR ART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smtClean="0">
                          <a:solidFill>
                            <a:srgbClr val="263248"/>
                          </a:solidFill>
                          <a:latin typeface="Roboto Condensed"/>
                          <a:ea typeface="Roboto Condensed"/>
                          <a:cs typeface="Roboto Condensed"/>
                          <a:sym typeface="Roboto Condensed"/>
                        </a:rPr>
                        <a:t>§102(a)(1) precludes a patent if the invention was patented, described in a printed publication or “in public use, on sale or otherwise available to the public” anywhere before the inventor’s effective filing date. “On sale” means publically on sale.</a:t>
                      </a:r>
                      <a:endParaRPr sz="1400" b="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bl>
          </a:graphicData>
        </a:graphic>
      </p:graphicFrame>
      <p:sp>
        <p:nvSpPr>
          <p:cNvPr id="343" name="Shape 3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44</a:t>
            </a:fld>
            <a:endParaRPr/>
          </a:p>
        </p:txBody>
      </p:sp>
      <p:grpSp>
        <p:nvGrpSpPr>
          <p:cNvPr id="2" name="Shape 344"/>
          <p:cNvGrpSpPr/>
          <p:nvPr/>
        </p:nvGrpSpPr>
        <p:grpSpPr>
          <a:xfrm>
            <a:off x="307844" y="634299"/>
            <a:ext cx="318264" cy="282756"/>
            <a:chOff x="5292575" y="3681900"/>
            <a:chExt cx="420150" cy="373275"/>
          </a:xfrm>
        </p:grpSpPr>
        <p:sp>
          <p:nvSpPr>
            <p:cNvPr id="345" name="Shape 345"/>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Shape 346"/>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Shape 348"/>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Shape 349"/>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814274" y="361950"/>
            <a:ext cx="5357925" cy="766200"/>
          </a:xfrm>
          <a:prstGeom prst="rect">
            <a:avLst/>
          </a:prstGeom>
        </p:spPr>
        <p:txBody>
          <a:bodyPr spcFirstLastPara="1" wrap="square" lIns="91425" tIns="91425" rIns="91425" bIns="91425" anchor="ctr" anchorCtr="0">
            <a:noAutofit/>
          </a:bodyPr>
          <a:lstStyle/>
          <a:p>
            <a:r>
              <a:rPr lang="en-US" dirty="0" smtClean="0"/>
              <a:t>COMPARISON OF SELECTED SECTIONS OF PRE-AIA AND AIA U.S. PATENT LAW</a:t>
            </a:r>
            <a:endParaRPr/>
          </a:p>
        </p:txBody>
      </p:sp>
      <p:graphicFrame>
        <p:nvGraphicFramePr>
          <p:cNvPr id="342" name="Shape 342"/>
          <p:cNvGraphicFramePr/>
          <p:nvPr/>
        </p:nvGraphicFramePr>
        <p:xfrm>
          <a:off x="304800" y="1444030"/>
          <a:ext cx="8412480" cy="3177500"/>
        </p:xfrm>
        <a:graphic>
          <a:graphicData uri="http://schemas.openxmlformats.org/drawingml/2006/table">
            <a:tbl>
              <a:tblPr>
                <a:noFill/>
                <a:tableStyleId>{662657E6-A816-43C2-A203-5652DF71FD6D}</a:tableStyleId>
              </a:tblPr>
              <a:tblGrid>
                <a:gridCol w="4206240"/>
                <a:gridCol w="4206240"/>
              </a:tblGrid>
              <a:tr h="34294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rgbClr val="3F5378"/>
                          </a:solidFill>
                          <a:latin typeface="Roboto Condensed"/>
                          <a:ea typeface="Roboto Condensed"/>
                          <a:cs typeface="Roboto Condensed"/>
                          <a:sym typeface="Roboto Condensed"/>
                        </a:rPr>
                        <a:t>PRE-AIA </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a:spcBef>
                          <a:spcPts val="0"/>
                        </a:spcBef>
                        <a:spcAft>
                          <a:spcPts val="0"/>
                        </a:spcAft>
                        <a:buNone/>
                      </a:pPr>
                      <a:r>
                        <a:rPr lang="en-US" dirty="0" smtClean="0">
                          <a:solidFill>
                            <a:srgbClr val="3F5378"/>
                          </a:solidFill>
                          <a:latin typeface="Roboto Condensed"/>
                          <a:ea typeface="Roboto Condensed"/>
                          <a:cs typeface="Roboto Condensed"/>
                          <a:sym typeface="Roboto Condensed"/>
                        </a:rPr>
                        <a:t>AIA</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3131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smtClean="0">
                          <a:solidFill>
                            <a:srgbClr val="3F5378"/>
                          </a:solidFill>
                          <a:latin typeface="Roboto Condensed"/>
                          <a:ea typeface="Roboto Condensed"/>
                          <a:cs typeface="Roboto Condensed"/>
                          <a:sym typeface="Roboto Condensed"/>
                        </a:rPr>
                        <a:t>35 U.S.C. §§102-103 </a:t>
                      </a:r>
                      <a:endParaRPr sz="100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7D3E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smtClean="0">
                          <a:solidFill>
                            <a:srgbClr val="263248"/>
                          </a:solidFill>
                          <a:latin typeface="Roboto Condensed"/>
                          <a:ea typeface="Roboto Condensed"/>
                          <a:cs typeface="Roboto Condensed"/>
                          <a:sym typeface="Roboto Condensed"/>
                        </a:rPr>
                        <a:t>Sec. 3, 125 Stat. at 285-87</a:t>
                      </a:r>
                      <a:endParaRPr sz="1200" b="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lgn="ctr">
                      <a:solidFill>
                        <a:srgbClr val="C7D3E6"/>
                      </a:solidFill>
                      <a:prstDash val="solid"/>
                      <a:round/>
                      <a:headEnd type="none" w="sm" len="sm"/>
                      <a:tailEnd type="none" w="sm" len="sm"/>
                    </a:lnB>
                  </a:tcPr>
                </a:tc>
              </a:tr>
              <a:tr h="879755">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smtClean="0">
                          <a:solidFill>
                            <a:srgbClr val="3F5378"/>
                          </a:solidFill>
                          <a:latin typeface="Roboto Condensed"/>
                          <a:ea typeface="Roboto Condensed"/>
                          <a:cs typeface="Roboto Condensed"/>
                          <a:sym typeface="Roboto Condensed"/>
                        </a:rPr>
                        <a:t>PRIOR ART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rgbClr val="3F5378"/>
                          </a:solidFill>
                          <a:latin typeface="Roboto Condensed"/>
                          <a:ea typeface="Roboto Condensed"/>
                          <a:cs typeface="Roboto Condensed"/>
                          <a:sym typeface="Roboto Condensed"/>
                        </a:rPr>
                        <a:t>§102(e) precludes a patent if the invention was described in a patent or published patent application filed by another before the applicant’s filing date in the U.S.</a:t>
                      </a:r>
                      <a:endParaRPr lang="en-US" sz="1000" b="0" i="0" u="none" strike="noStrike" cap="none" dirty="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smtClean="0">
                          <a:solidFill>
                            <a:srgbClr val="3F5378"/>
                          </a:solidFill>
                          <a:latin typeface="Roboto Condensed"/>
                          <a:ea typeface="Roboto Condensed"/>
                          <a:cs typeface="Roboto Condensed"/>
                          <a:sym typeface="Roboto Condensed"/>
                        </a:rPr>
                        <a:t>PRIOR ART </a:t>
                      </a:r>
                    </a:p>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rgbClr val="263248"/>
                          </a:solidFill>
                          <a:latin typeface="Roboto Condensed"/>
                          <a:ea typeface="Roboto Condensed"/>
                          <a:cs typeface="Roboto Condensed"/>
                          <a:sym typeface="Roboto Condensed"/>
                        </a:rPr>
                        <a:t>§102(a)(2) precludes a patent if the invention was described in a U.S. patent or published U.S. patent application effectively filed by another before the applicant’s effective filing date. Prior art date can be a foreign filing date; In re </a:t>
                      </a:r>
                      <a:r>
                        <a:rPr lang="en-US" sz="1000" b="0" i="0" u="none" strike="noStrike" cap="none" dirty="0" err="1" smtClean="0">
                          <a:solidFill>
                            <a:srgbClr val="263248"/>
                          </a:solidFill>
                          <a:latin typeface="Roboto Condensed"/>
                          <a:ea typeface="Roboto Condensed"/>
                          <a:cs typeface="Roboto Condensed"/>
                          <a:sym typeface="Roboto Condensed"/>
                        </a:rPr>
                        <a:t>Hilmer</a:t>
                      </a:r>
                      <a:r>
                        <a:rPr lang="en-US" sz="1000" b="0" i="0" u="none" strike="noStrike" cap="none" dirty="0" smtClean="0">
                          <a:solidFill>
                            <a:srgbClr val="263248"/>
                          </a:solidFill>
                          <a:latin typeface="Roboto Condensed"/>
                          <a:ea typeface="Roboto Condensed"/>
                          <a:cs typeface="Roboto Condensed"/>
                          <a:sym typeface="Roboto Condensed"/>
                        </a:rPr>
                        <a:t> is overruled.</a:t>
                      </a: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r h="1573129">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smtClean="0">
                          <a:solidFill>
                            <a:srgbClr val="3F5378"/>
                          </a:solidFill>
                          <a:latin typeface="Roboto Condensed"/>
                          <a:ea typeface="Roboto Condensed"/>
                          <a:cs typeface="Roboto Condensed"/>
                          <a:sym typeface="Roboto Condensed"/>
                        </a:rPr>
                        <a:t>GRACE PERIOD</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00" b="0" dirty="0" smtClean="0">
                          <a:solidFill>
                            <a:srgbClr val="3F5378"/>
                          </a:solidFill>
                          <a:latin typeface="Roboto Condensed"/>
                          <a:ea typeface="Roboto Condensed"/>
                          <a:cs typeface="Roboto Condensed"/>
                          <a:sym typeface="Roboto Condensed"/>
                        </a:rPr>
                        <a:t>§102(b) provides that an invention is not prior art if it was patented or described in printed publication anywhere, or in public use or on sale in the U.S., one year or less before the U.S. filing date. “On sale” is defined in case law</a:t>
                      </a:r>
                      <a:endParaRPr sz="1000" b="0">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smtClean="0">
                          <a:solidFill>
                            <a:srgbClr val="263248"/>
                          </a:solidFill>
                          <a:latin typeface="Roboto Condensed"/>
                          <a:ea typeface="Roboto Condensed"/>
                          <a:cs typeface="Roboto Condensed"/>
                          <a:sym typeface="Roboto Condensed"/>
                        </a:rPr>
                        <a:t>GRACE PERIOD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050" b="0" dirty="0" smtClean="0">
                          <a:solidFill>
                            <a:srgbClr val="263248"/>
                          </a:solidFill>
                          <a:latin typeface="Roboto Condensed"/>
                          <a:ea typeface="Roboto Condensed"/>
                          <a:cs typeface="Roboto Condensed"/>
                          <a:sym typeface="Roboto Condensed"/>
                        </a:rPr>
                        <a:t>§102(b)(1) provides that a disclosure is not prior art if the disclosure was made one year or less before the effective filing date of the claimed invention and: (A) the disclosure was made by the inventor or someone who obtained the subject matter from the inventor, or (B) before the disclosure, the subject matter was publicly disclosed (e.g., published) by the inventor or someone who obtained the subject matter from the inventor</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sz="1100" b="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lgn="ctr">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r>
            </a:tbl>
          </a:graphicData>
        </a:graphic>
      </p:graphicFrame>
      <p:sp>
        <p:nvSpPr>
          <p:cNvPr id="343" name="Shape 3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45</a:t>
            </a:fld>
            <a:endParaRPr/>
          </a:p>
        </p:txBody>
      </p:sp>
      <p:grpSp>
        <p:nvGrpSpPr>
          <p:cNvPr id="2" name="Shape 344"/>
          <p:cNvGrpSpPr/>
          <p:nvPr/>
        </p:nvGrpSpPr>
        <p:grpSpPr>
          <a:xfrm>
            <a:off x="307844" y="634299"/>
            <a:ext cx="318264" cy="282756"/>
            <a:chOff x="5292575" y="3681900"/>
            <a:chExt cx="420150" cy="373275"/>
          </a:xfrm>
        </p:grpSpPr>
        <p:sp>
          <p:nvSpPr>
            <p:cNvPr id="345" name="Shape 345"/>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Shape 346"/>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Shape 348"/>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Shape 349"/>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 name="Shape 237"/>
          <p:cNvSpPr txBox="1">
            <a:spLocks/>
          </p:cNvSpPr>
          <p:nvPr/>
        </p:nvSpPr>
        <p:spPr>
          <a:xfrm>
            <a:off x="228600" y="4781550"/>
            <a:ext cx="5943599" cy="304800"/>
          </a:xfrm>
          <a:prstGeom prst="rect">
            <a:avLst/>
          </a:prstGeom>
        </p:spPr>
        <p:txBody>
          <a:bodyPr spcFirstLastPara="1" wrap="square" lIns="91425" tIns="91425" rIns="91425" bIns="91425" anchor="ctr" anchorCtr="0">
            <a:noAutofit/>
          </a:bodyPr>
          <a:lstStyle/>
          <a:p>
            <a:pPr lvl="0" algn="just"/>
            <a:r>
              <a:rPr lang="en-US" sz="1000" b="1" dirty="0" smtClean="0">
                <a:latin typeface="Roboto Condensed"/>
              </a:rPr>
              <a:t>EFFECTIVE:</a:t>
            </a:r>
            <a:r>
              <a:rPr lang="en-US" sz="1000" dirty="0" smtClean="0">
                <a:latin typeface="Roboto Condensed"/>
              </a:rPr>
              <a:t> March 16, 2013. Applies to patent applications and patents containing, or that at any time contained, a claim with an effective filing date on or after March 16, 2013.</a:t>
            </a:r>
            <a:endParaRPr kumimoji="0" lang="en-US" sz="2200" b="0" i="0" u="none" strike="noStrike" kern="0" cap="none" spc="0" normalizeH="0" baseline="0" noProof="0" dirty="0" smtClean="0">
              <a:ln>
                <a:noFill/>
              </a:ln>
              <a:solidFill>
                <a:srgbClr val="000000"/>
              </a:solidFill>
              <a:effectLst/>
              <a:uLnTx/>
              <a:uFillTx/>
              <a:latin typeface="Roboto Condensed"/>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Roboto Condensed"/>
              <a:sym typeface="Aria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LET’S </a:t>
            </a:r>
            <a:r>
              <a:rPr lang="en" dirty="0" smtClean="0"/>
              <a:t>REVIEW AIA</a:t>
            </a:r>
            <a:endParaRPr/>
          </a:p>
        </p:txBody>
      </p:sp>
      <p:sp>
        <p:nvSpPr>
          <p:cNvPr id="443" name="Shape 443"/>
          <p:cNvSpPr txBox="1">
            <a:spLocks noGrp="1"/>
          </p:cNvSpPr>
          <p:nvPr>
            <p:ph type="body" idx="1"/>
          </p:nvPr>
        </p:nvSpPr>
        <p:spPr>
          <a:xfrm>
            <a:off x="870450" y="1468875"/>
            <a:ext cx="2247900" cy="15156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smtClean="0"/>
              <a:t>Effective Filing Date</a:t>
            </a:r>
            <a:endParaRPr b="1"/>
          </a:p>
          <a:p>
            <a:pPr marL="0" lvl="0" indent="0" algn="just" rtl="0">
              <a:spcBef>
                <a:spcPts val="1000"/>
              </a:spcBef>
              <a:spcAft>
                <a:spcPts val="1000"/>
              </a:spcAft>
              <a:buNone/>
            </a:pPr>
            <a:r>
              <a:rPr lang="en" sz="1200" dirty="0" smtClean="0"/>
              <a:t>The Priority Date of the patent application is the Effective Filing Date.</a:t>
            </a:r>
            <a:endParaRPr sz="1200"/>
          </a:p>
        </p:txBody>
      </p:sp>
      <p:sp>
        <p:nvSpPr>
          <p:cNvPr id="445" name="Shape 445"/>
          <p:cNvSpPr txBox="1">
            <a:spLocks noGrp="1"/>
          </p:cNvSpPr>
          <p:nvPr>
            <p:ph type="body" idx="3"/>
          </p:nvPr>
        </p:nvSpPr>
        <p:spPr>
          <a:xfrm>
            <a:off x="5753100" y="1428750"/>
            <a:ext cx="2247900" cy="15156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smtClean="0"/>
              <a:t>First-Inventor-to-File</a:t>
            </a:r>
            <a:endParaRPr b="1"/>
          </a:p>
          <a:p>
            <a:pPr marL="0" lvl="0" indent="0" algn="just" rtl="0">
              <a:spcBef>
                <a:spcPts val="1000"/>
              </a:spcBef>
              <a:spcAft>
                <a:spcPts val="0"/>
              </a:spcAft>
              <a:buNone/>
            </a:pPr>
            <a:r>
              <a:rPr lang="en-US" sz="1200" dirty="0" smtClean="0"/>
              <a:t>The US Patent System has been changed from a first-to-invent to a first-inventor-to-file system.</a:t>
            </a:r>
            <a:endParaRPr sz="1200"/>
          </a:p>
          <a:p>
            <a:pPr marL="0" lvl="0" indent="0" rtl="0">
              <a:spcBef>
                <a:spcPts val="1000"/>
              </a:spcBef>
              <a:spcAft>
                <a:spcPts val="1000"/>
              </a:spcAft>
              <a:buNone/>
            </a:pPr>
            <a:endParaRPr sz="1200"/>
          </a:p>
        </p:txBody>
      </p:sp>
      <p:sp>
        <p:nvSpPr>
          <p:cNvPr id="446" name="Shape 44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46</a:t>
            </a:fld>
            <a:endParaRPr/>
          </a:p>
        </p:txBody>
      </p:sp>
      <p:sp>
        <p:nvSpPr>
          <p:cNvPr id="447" name="Shape 447"/>
          <p:cNvSpPr txBox="1">
            <a:spLocks noGrp="1"/>
          </p:cNvSpPr>
          <p:nvPr>
            <p:ph type="body" idx="1"/>
          </p:nvPr>
        </p:nvSpPr>
        <p:spPr>
          <a:xfrm>
            <a:off x="870450" y="2992875"/>
            <a:ext cx="2247900" cy="15156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smtClean="0"/>
              <a:t>Grace Period</a:t>
            </a:r>
            <a:endParaRPr b="1"/>
          </a:p>
          <a:p>
            <a:pPr marL="0" lvl="0" indent="0" algn="just">
              <a:spcBef>
                <a:spcPts val="1000"/>
              </a:spcBef>
              <a:spcAft>
                <a:spcPts val="1000"/>
              </a:spcAft>
              <a:buNone/>
            </a:pPr>
            <a:r>
              <a:rPr lang="en-US" sz="1200" dirty="0" smtClean="0"/>
              <a:t>The one-year grace period in </a:t>
            </a:r>
            <a:r>
              <a:rPr lang="en-US" sz="1200" b="1" dirty="0" smtClean="0">
                <a:hlinkClick r:id="rId3"/>
              </a:rPr>
              <a:t>AIA 35 U.S.C. 102(b)(1)</a:t>
            </a:r>
            <a:r>
              <a:rPr lang="en-US" sz="1200" dirty="0" smtClean="0"/>
              <a:t> is measured from the filing date of the earliest U.S. or foreign patent application to which a proper benefit or priority</a:t>
            </a:r>
            <a:endParaRPr sz="1200"/>
          </a:p>
        </p:txBody>
      </p:sp>
      <p:sp>
        <p:nvSpPr>
          <p:cNvPr id="448" name="Shape 448"/>
          <p:cNvSpPr txBox="1">
            <a:spLocks noGrp="1"/>
          </p:cNvSpPr>
          <p:nvPr>
            <p:ph type="body" idx="2"/>
          </p:nvPr>
        </p:nvSpPr>
        <p:spPr>
          <a:xfrm>
            <a:off x="3238500" y="1428750"/>
            <a:ext cx="2247900" cy="35052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1200" dirty="0" smtClean="0"/>
              <a:t>claim to such invention has been asserted in the patent or application and the earlier application supports the claimed invention in the manner required by 35 U.S.C. 112(a). Under pre-AIA 35 U.S.C. 102(b), the one-year grace period is measured from the filing date of the earliest application filed in the United States (directly or through the PCT) and not from the dates of earlier filed foreign patent applications.</a:t>
            </a:r>
          </a:p>
        </p:txBody>
      </p:sp>
      <p:grpSp>
        <p:nvGrpSpPr>
          <p:cNvPr id="450" name="Shape 450"/>
          <p:cNvGrpSpPr/>
          <p:nvPr/>
        </p:nvGrpSpPr>
        <p:grpSpPr>
          <a:xfrm>
            <a:off x="305070" y="605926"/>
            <a:ext cx="323793" cy="339493"/>
            <a:chOff x="5961125" y="1623900"/>
            <a:chExt cx="427450" cy="448175"/>
          </a:xfrm>
        </p:grpSpPr>
        <p:sp>
          <p:nvSpPr>
            <p:cNvPr id="451" name="Shape 451"/>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Shape 452"/>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Shape 453"/>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Shape 454"/>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Shape 455"/>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Shape 456"/>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Shape 457"/>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LET’S </a:t>
            </a:r>
            <a:r>
              <a:rPr lang="en" dirty="0" smtClean="0"/>
              <a:t>REVIEW AIA</a:t>
            </a:r>
            <a:endParaRPr/>
          </a:p>
        </p:txBody>
      </p:sp>
      <p:sp>
        <p:nvSpPr>
          <p:cNvPr id="446" name="Shape 44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47</a:t>
            </a:fld>
            <a:endParaRPr/>
          </a:p>
        </p:txBody>
      </p:sp>
      <p:grpSp>
        <p:nvGrpSpPr>
          <p:cNvPr id="2" name="Shape 450"/>
          <p:cNvGrpSpPr/>
          <p:nvPr/>
        </p:nvGrpSpPr>
        <p:grpSpPr>
          <a:xfrm>
            <a:off x="305070" y="605926"/>
            <a:ext cx="323793" cy="339493"/>
            <a:chOff x="5961125" y="1623900"/>
            <a:chExt cx="427450" cy="448175"/>
          </a:xfrm>
        </p:grpSpPr>
        <p:sp>
          <p:nvSpPr>
            <p:cNvPr id="451" name="Shape 451"/>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Shape 452"/>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Shape 453"/>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Shape 454"/>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Shape 455"/>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Shape 456"/>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Shape 457"/>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Text Placeholder 15"/>
          <p:cNvSpPr>
            <a:spLocks noGrp="1"/>
          </p:cNvSpPr>
          <p:nvPr>
            <p:ph type="body" idx="1"/>
          </p:nvPr>
        </p:nvSpPr>
        <p:spPr>
          <a:xfrm>
            <a:off x="870450" y="1545076"/>
            <a:ext cx="7511550" cy="2709900"/>
          </a:xfrm>
        </p:spPr>
        <p:txBody>
          <a:bodyPr/>
          <a:lstStyle/>
          <a:p>
            <a:r>
              <a:rPr lang="en-US" dirty="0" smtClean="0"/>
              <a:t>The applicant must be the true inventor or assignee</a:t>
            </a:r>
          </a:p>
          <a:p>
            <a:r>
              <a:rPr lang="en-US" dirty="0" smtClean="0"/>
              <a:t>The “effective filing date” equals the earliest priority date</a:t>
            </a:r>
          </a:p>
          <a:p>
            <a:r>
              <a:rPr lang="en-US" dirty="0" smtClean="0"/>
              <a:t>Prior art is expanded to include disclosure available to the public anywhere</a:t>
            </a:r>
          </a:p>
          <a:p>
            <a:r>
              <a:rPr lang="en-US" dirty="0" smtClean="0"/>
              <a:t>“Effectively filed” includes foreign priority dates</a:t>
            </a:r>
          </a:p>
          <a:p>
            <a:r>
              <a:rPr lang="en-US" dirty="0" smtClean="0"/>
              <a:t>The priority date will be the effective date for both novelty-defeating and obviousness.</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smtClean="0"/>
              <a:t>MINI EXERCISE:</a:t>
            </a:r>
            <a:endParaRP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48</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76200" y="2190750"/>
            <a:ext cx="6781800" cy="1143000"/>
          </a:xfrm>
          <a:prstGeom prst="rect">
            <a:avLst/>
          </a:prstGeom>
          <a:noFill/>
          <a:ln>
            <a:noFill/>
          </a:ln>
        </p:spPr>
        <p:txBody>
          <a:bodyPr spcFirstLastPara="1" wrap="square" lIns="91425" tIns="91425" rIns="91425" bIns="91425" anchor="ctr" anchorCtr="0">
            <a:normAutofit/>
          </a:bodyPr>
          <a:lstStyle/>
          <a:p>
            <a:pPr marL="457200" marR="0" lvl="0" indent="-381000" algn="l" defTabSz="914400" rtl="0" eaLnBrk="1" fontAlgn="auto" latinLnBrk="0" hangingPunct="1">
              <a:lnSpc>
                <a:spcPct val="100000"/>
              </a:lnSpc>
              <a:spcBef>
                <a:spcPts val="0"/>
              </a:spcBef>
              <a:spcAft>
                <a:spcPts val="0"/>
              </a:spcAft>
              <a:buClr>
                <a:srgbClr val="C7D3E6"/>
              </a:buClr>
              <a:buSzPts val="2400"/>
              <a:buFont typeface="Roboto Condensed Light"/>
              <a:buNone/>
              <a:tabLst/>
              <a:defRPr/>
            </a:pPr>
            <a:endParaRPr kumimoji="0" lang="en-US" sz="1400" b="0" i="0" u="none" strike="noStrike" kern="0" cap="none" spc="0" normalizeH="0" baseline="0" noProof="0" dirty="0" smtClean="0">
              <a:ln>
                <a:noFill/>
              </a:ln>
              <a:solidFill>
                <a:srgbClr val="263248"/>
              </a:solidFill>
              <a:effectLst/>
              <a:uLnTx/>
              <a:uFillTx/>
              <a:latin typeface="Roboto Condensed Light"/>
              <a:ea typeface="Roboto Condensed Light"/>
              <a:cs typeface="Roboto Condensed Light"/>
              <a:sym typeface="Roboto Condensed Light"/>
            </a:endParaRPr>
          </a:p>
        </p:txBody>
      </p:sp>
      <p:sp>
        <p:nvSpPr>
          <p:cNvPr id="13" name="Shape 237"/>
          <p:cNvSpPr txBox="1">
            <a:spLocks/>
          </p:cNvSpPr>
          <p:nvPr/>
        </p:nvSpPr>
        <p:spPr>
          <a:xfrm>
            <a:off x="228600" y="1504950"/>
            <a:ext cx="7620000" cy="2895600"/>
          </a:xfrm>
          <a:prstGeom prst="rect">
            <a:avLst/>
          </a:prstGeom>
          <a:noFill/>
          <a:ln>
            <a:noFill/>
          </a:ln>
        </p:spPr>
        <p:txBody>
          <a:bodyPr spcFirstLastPara="1" wrap="square" lIns="91425" tIns="91425" rIns="91425" bIns="91425" anchor="ctr" anchorCtr="0">
            <a:noAutofit/>
          </a:bodyPr>
          <a:lstStyle/>
          <a:p>
            <a:pPr marL="45720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What does 35 U.S.C § 103 mainly concern? </a:t>
            </a:r>
          </a:p>
          <a:p>
            <a:pPr marL="457200" indent="-381000">
              <a:buClr>
                <a:srgbClr val="C7D3E6"/>
              </a:buClr>
              <a:buSzPts val="2400"/>
            </a:pPr>
            <a:endParaRPr lang="en-US" dirty="0" smtClean="0">
              <a:solidFill>
                <a:srgbClr val="263248"/>
              </a:solidFill>
              <a:latin typeface="Roboto Condensed Light"/>
              <a:ea typeface="Roboto Condensed Light"/>
              <a:cs typeface="Roboto Condensed Light"/>
              <a:sym typeface="Roboto Condensed Light"/>
            </a:endParaRPr>
          </a:p>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When was the America Invents Act made effective?</a:t>
            </a:r>
          </a:p>
          <a:p>
            <a:pPr marL="457200" lvl="0" indent="-381000">
              <a:buClr>
                <a:srgbClr val="C7D3E6"/>
              </a:buClr>
              <a:buSzPts val="2400"/>
            </a:pPr>
            <a:endParaRPr lang="en-US" dirty="0" smtClean="0">
              <a:solidFill>
                <a:srgbClr val="263248"/>
              </a:solidFill>
              <a:latin typeface="Roboto Condensed Light"/>
              <a:ea typeface="Roboto Condensed Light"/>
              <a:cs typeface="Roboto Condensed Light"/>
              <a:sym typeface="Roboto Condensed Light"/>
            </a:endParaRPr>
          </a:p>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What is meant by the term is effective filing date?</a:t>
            </a:r>
          </a:p>
          <a:p>
            <a:pPr marL="457200" lvl="0" indent="-381000">
              <a:buClr>
                <a:srgbClr val="C7D3E6"/>
              </a:buClr>
              <a:buSzPts val="2400"/>
            </a:pPr>
            <a:endParaRPr lang="en-US" dirty="0" smtClean="0">
              <a:solidFill>
                <a:srgbClr val="263248"/>
              </a:solidFill>
              <a:latin typeface="Roboto Condensed Light"/>
              <a:ea typeface="Roboto Condensed Light"/>
              <a:cs typeface="Roboto Condensed Light"/>
              <a:sym typeface="Roboto Condensed Light"/>
            </a:endParaRPr>
          </a:p>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What will be the effective filing date of a US application A filed in the US on date X and taking priority from a French Patent filed at an earlier date than X?</a:t>
            </a:r>
          </a:p>
          <a:p>
            <a:pPr marL="457200" lvl="0" indent="-381000">
              <a:buClr>
                <a:srgbClr val="C7D3E6"/>
              </a:buClr>
              <a:buSzPts val="2400"/>
            </a:pPr>
            <a:endParaRPr lang="en-US" sz="1300" dirty="0" smtClean="0">
              <a:solidFill>
                <a:srgbClr val="263248"/>
              </a:solidFill>
              <a:latin typeface="Roboto Condensed Light"/>
              <a:ea typeface="Roboto Condensed Light"/>
              <a:cs typeface="Roboto Condensed Light"/>
              <a:sym typeface="Roboto Condensed Ligh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49</a:t>
            </a:fld>
            <a:endParaRPr/>
          </a:p>
        </p:txBody>
      </p:sp>
      <p:sp>
        <p:nvSpPr>
          <p:cNvPr id="503" name="Shape 50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sp>
        <p:nvSpPr>
          <p:cNvPr id="504" name="Shape 50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r>
              <a:rPr lang="en" sz="2000" b="1" dirty="0" smtClean="0"/>
              <a:t>?</a:t>
            </a:r>
            <a:endParaRPr sz="2000" b="1"/>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dirty="0" smtClean="0"/>
              <a:t>Four Requirements Under 35 U.S.C. § 101</a:t>
            </a:r>
            <a:endParaRPr/>
          </a:p>
        </p:txBody>
      </p:sp>
      <p:sp>
        <p:nvSpPr>
          <p:cNvPr id="237" name="Shape 237"/>
          <p:cNvSpPr txBox="1">
            <a:spLocks noGrp="1"/>
          </p:cNvSpPr>
          <p:nvPr>
            <p:ph type="body" idx="1"/>
          </p:nvPr>
        </p:nvSpPr>
        <p:spPr>
          <a:xfrm>
            <a:off x="814274" y="1327350"/>
            <a:ext cx="6881925" cy="3145500"/>
          </a:xfrm>
          <a:prstGeom prst="rect">
            <a:avLst/>
          </a:prstGeom>
        </p:spPr>
        <p:txBody>
          <a:bodyPr spcFirstLastPara="1" wrap="square" lIns="91425" tIns="91425" rIns="91425" bIns="91425" anchor="ctr" anchorCtr="0">
            <a:noAutofit/>
          </a:bodyPr>
          <a:lstStyle/>
          <a:p>
            <a:pPr>
              <a:spcBef>
                <a:spcPts val="0"/>
              </a:spcBef>
            </a:pPr>
            <a:r>
              <a:rPr lang="en-US" dirty="0" smtClean="0"/>
              <a:t>35 U.S.C. § 101 - Inventions Patentable: </a:t>
            </a:r>
          </a:p>
          <a:p>
            <a:pPr lvl="0">
              <a:spcBef>
                <a:spcPts val="0"/>
              </a:spcBef>
            </a:pPr>
            <a:r>
              <a:rPr lang="en-US" b="1" dirty="0" smtClean="0"/>
              <a:t>Whoever invents or discovers </a:t>
            </a:r>
            <a:r>
              <a:rPr lang="en-US" dirty="0" smtClean="0"/>
              <a:t>any new and </a:t>
            </a:r>
            <a:r>
              <a:rPr lang="en-US" b="1" dirty="0" smtClean="0"/>
              <a:t>useful process, machine, manufacture, </a:t>
            </a:r>
            <a:r>
              <a:rPr lang="en-US" dirty="0" smtClean="0"/>
              <a:t>or </a:t>
            </a:r>
            <a:r>
              <a:rPr lang="en-US" b="1" dirty="0" smtClean="0"/>
              <a:t>composition of matter, </a:t>
            </a:r>
            <a:r>
              <a:rPr lang="en-US" dirty="0" smtClean="0"/>
              <a:t>or any new and useful improvement thereof, may obtain a patent </a:t>
            </a:r>
            <a:r>
              <a:rPr lang="en-US" dirty="0" err="1" smtClean="0"/>
              <a:t>therefor</a:t>
            </a:r>
            <a:r>
              <a:rPr lang="en-US" dirty="0" smtClean="0"/>
              <a:t>, subject to the conditions and requirements of this title. </a:t>
            </a:r>
            <a:endParaRP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5</a:t>
            </a:fld>
            <a:endParaRPr/>
          </a:p>
        </p:txBody>
      </p:sp>
      <p:grpSp>
        <p:nvGrpSpPr>
          <p:cNvPr id="239"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dirty="0" smtClean="0"/>
              <a:t>35 U.S.C. § 101: Requirements</a:t>
            </a:r>
            <a:endParaRPr/>
          </a:p>
        </p:txBody>
      </p:sp>
      <p:sp>
        <p:nvSpPr>
          <p:cNvPr id="237" name="Shape 237"/>
          <p:cNvSpPr txBox="1">
            <a:spLocks noGrp="1"/>
          </p:cNvSpPr>
          <p:nvPr>
            <p:ph type="body" idx="1"/>
          </p:nvPr>
        </p:nvSpPr>
        <p:spPr>
          <a:xfrm>
            <a:off x="152400" y="1352550"/>
            <a:ext cx="6881925" cy="3145500"/>
          </a:xfrm>
          <a:prstGeom prst="rect">
            <a:avLst/>
          </a:prstGeom>
        </p:spPr>
        <p:txBody>
          <a:bodyPr spcFirstLastPara="1" wrap="square" lIns="91425" tIns="91425" rIns="91425" bIns="91425" anchor="ctr" anchorCtr="0">
            <a:noAutofit/>
          </a:bodyPr>
          <a:lstStyle/>
          <a:p>
            <a:pPr>
              <a:spcBef>
                <a:spcPts val="0"/>
              </a:spcBef>
            </a:pPr>
            <a:r>
              <a:rPr lang="en-US" b="1" dirty="0" smtClean="0"/>
              <a:t>The Four Requirements in § 101 : </a:t>
            </a:r>
          </a:p>
          <a:p>
            <a:pPr lvl="0">
              <a:spcBef>
                <a:spcPts val="0"/>
              </a:spcBef>
            </a:pPr>
            <a:r>
              <a:rPr lang="en-US" sz="2000" dirty="0" smtClean="0"/>
              <a:t>“</a:t>
            </a:r>
            <a:r>
              <a:rPr lang="en-US" sz="2000" b="1" dirty="0" smtClean="0"/>
              <a:t>a</a:t>
            </a:r>
            <a:r>
              <a:rPr lang="en-US" sz="2000" dirty="0" smtClean="0"/>
              <a:t>” patent – means only one patent granted for each invention. </a:t>
            </a:r>
          </a:p>
          <a:p>
            <a:pPr lvl="0">
              <a:spcBef>
                <a:spcPts val="0"/>
              </a:spcBef>
            </a:pPr>
            <a:r>
              <a:rPr lang="en-US" sz="2000" dirty="0" smtClean="0"/>
              <a:t>“</a:t>
            </a:r>
            <a:r>
              <a:rPr lang="en-US" sz="2000" b="1" dirty="0" smtClean="0"/>
              <a:t>Useful</a:t>
            </a:r>
            <a:r>
              <a:rPr lang="en-US" sz="2000" dirty="0" smtClean="0"/>
              <a:t>” – the invention must have a specific, substantial, and credible utility. </a:t>
            </a:r>
          </a:p>
          <a:p>
            <a:pPr lvl="0">
              <a:spcBef>
                <a:spcPts val="0"/>
              </a:spcBef>
            </a:pPr>
            <a:r>
              <a:rPr lang="en-US" sz="2000" dirty="0" smtClean="0"/>
              <a:t>“</a:t>
            </a:r>
            <a:r>
              <a:rPr lang="en-US" sz="2000" b="1" dirty="0" smtClean="0"/>
              <a:t>Process, Machine, Manufacture, Composition of Matter</a:t>
            </a:r>
            <a:r>
              <a:rPr lang="en-US" sz="2000" dirty="0" smtClean="0"/>
              <a:t>” – “Subject matter eligibility” </a:t>
            </a:r>
          </a:p>
          <a:p>
            <a:pPr>
              <a:spcBef>
                <a:spcPts val="0"/>
              </a:spcBef>
            </a:pPr>
            <a:r>
              <a:rPr lang="en-US" sz="2000" dirty="0" smtClean="0"/>
              <a:t>“</a:t>
            </a:r>
            <a:r>
              <a:rPr lang="en-US" sz="2000" b="1" dirty="0" smtClean="0"/>
              <a:t>Whoever invents or discovers</a:t>
            </a:r>
            <a:r>
              <a:rPr lang="en-US" sz="2000" dirty="0" smtClean="0"/>
              <a:t>” – A patent may only be obtained by the person who engages in the act of inventing.</a:t>
            </a:r>
            <a:endParaRPr sz="2000"/>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6</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dirty="0" smtClean="0"/>
              <a:t>35 U.S.C. §101: Subject Matter Eligibility</a:t>
            </a:r>
            <a:endParaRPr/>
          </a:p>
        </p:txBody>
      </p:sp>
      <p:sp>
        <p:nvSpPr>
          <p:cNvPr id="237" name="Shape 237"/>
          <p:cNvSpPr txBox="1">
            <a:spLocks noGrp="1"/>
          </p:cNvSpPr>
          <p:nvPr>
            <p:ph type="body" idx="1"/>
          </p:nvPr>
        </p:nvSpPr>
        <p:spPr>
          <a:xfrm>
            <a:off x="76200" y="1174950"/>
            <a:ext cx="7696200" cy="3530400"/>
          </a:xfrm>
          <a:prstGeom prst="rect">
            <a:avLst/>
          </a:prstGeom>
        </p:spPr>
        <p:txBody>
          <a:bodyPr spcFirstLastPara="1" wrap="square" lIns="91425" tIns="91425" rIns="91425" bIns="91425" anchor="ctr" anchorCtr="0">
            <a:noAutofit/>
          </a:bodyPr>
          <a:lstStyle/>
          <a:p>
            <a:pPr>
              <a:spcBef>
                <a:spcPts val="0"/>
              </a:spcBef>
            </a:pPr>
            <a:r>
              <a:rPr lang="en-US" sz="2200" b="1" dirty="0" smtClean="0"/>
              <a:t>The Four statutory categories of invention: </a:t>
            </a:r>
          </a:p>
          <a:p>
            <a:pPr lvl="0">
              <a:spcBef>
                <a:spcPts val="0"/>
              </a:spcBef>
            </a:pPr>
            <a:r>
              <a:rPr lang="en-US" sz="1800" b="1" dirty="0" smtClean="0"/>
              <a:t>Process</a:t>
            </a:r>
            <a:r>
              <a:rPr lang="en-US" sz="1800" dirty="0" smtClean="0"/>
              <a:t> – “an act, or series of acts or steps” </a:t>
            </a:r>
          </a:p>
          <a:p>
            <a:pPr lvl="0">
              <a:spcBef>
                <a:spcPts val="0"/>
              </a:spcBef>
            </a:pPr>
            <a:r>
              <a:rPr lang="en-US" sz="1800" b="1" dirty="0" smtClean="0"/>
              <a:t>Machine</a:t>
            </a:r>
            <a:r>
              <a:rPr lang="en-US" sz="1800" dirty="0" smtClean="0"/>
              <a:t> – “a concrete thing, consisting of parts, or of certain devices and combination of devices” </a:t>
            </a:r>
          </a:p>
          <a:p>
            <a:pPr lvl="0">
              <a:spcBef>
                <a:spcPts val="0"/>
              </a:spcBef>
            </a:pPr>
            <a:r>
              <a:rPr lang="en-US" sz="1800" b="1" dirty="0" smtClean="0"/>
              <a:t>Manufacture</a:t>
            </a:r>
            <a:r>
              <a:rPr lang="en-US" sz="1800" dirty="0" smtClean="0"/>
              <a:t> – “an article produced from raw or prepared materials by giving these materials new forms, qualities, properties, or combinations, whether by </a:t>
            </a:r>
            <a:r>
              <a:rPr lang="en-US" sz="1800" dirty="0" err="1" smtClean="0"/>
              <a:t>handlabor</a:t>
            </a:r>
            <a:r>
              <a:rPr lang="en-US" sz="1800" dirty="0" smtClean="0"/>
              <a:t> or by machinery” </a:t>
            </a:r>
          </a:p>
          <a:p>
            <a:pPr>
              <a:spcBef>
                <a:spcPts val="0"/>
              </a:spcBef>
            </a:pPr>
            <a:r>
              <a:rPr lang="en-US" sz="1800" b="1" dirty="0" smtClean="0"/>
              <a:t>Composition of Matter </a:t>
            </a:r>
            <a:r>
              <a:rPr lang="en-US" sz="1800" dirty="0" smtClean="0"/>
              <a:t>– “all compositions of two or more substances and all composite articles, whether they be the results of chemical union, or of mechanical mixture, or whether they be gases, fluids, powders or solids, for example.”</a:t>
            </a:r>
            <a:endParaRPr sz="1800"/>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7</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lvl="0" algn="ctr"/>
            <a:r>
              <a:rPr lang="en-US" sz="6000" dirty="0" smtClean="0">
                <a:solidFill>
                  <a:srgbClr val="FF9800"/>
                </a:solidFill>
              </a:rPr>
              <a:t>35 USC § 102</a:t>
            </a:r>
            <a:endParaRPr sz="6000">
              <a:solidFill>
                <a:srgbClr val="FF9800"/>
              </a:solidFill>
            </a:endParaRPr>
          </a:p>
        </p:txBody>
      </p:sp>
      <p:sp>
        <p:nvSpPr>
          <p:cNvPr id="214" name="Shape 214"/>
          <p:cNvSpPr txBox="1">
            <a:spLocks noGrp="1"/>
          </p:cNvSpPr>
          <p:nvPr>
            <p:ph type="subTitle" idx="4294967295"/>
          </p:nvPr>
        </p:nvSpPr>
        <p:spPr>
          <a:xfrm>
            <a:off x="1219200" y="3028950"/>
            <a:ext cx="6593700" cy="1342200"/>
          </a:xfrm>
          <a:prstGeom prst="rect">
            <a:avLst/>
          </a:prstGeom>
        </p:spPr>
        <p:txBody>
          <a:bodyPr spcFirstLastPara="1" wrap="square" lIns="91425" tIns="91425" rIns="91425" bIns="91425" anchor="ctr" anchorCtr="0">
            <a:noAutofit/>
          </a:bodyPr>
          <a:lstStyle/>
          <a:p>
            <a:pPr marL="0" lvl="0" indent="0" algn="ctr">
              <a:spcBef>
                <a:spcPts val="0"/>
              </a:spcBef>
              <a:buNone/>
            </a:pPr>
            <a:r>
              <a:rPr lang="en-US" sz="2000" b="1" dirty="0" smtClean="0"/>
              <a:t>Conditions For Patentability; Novelty And Loss Of Right To Patent.</a:t>
            </a:r>
          </a:p>
        </p:txBody>
      </p:sp>
      <p:sp>
        <p:nvSpPr>
          <p:cNvPr id="216" name="Shape 2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8</a:t>
            </a:fld>
            <a:endParaRPr/>
          </a:p>
        </p:txBody>
      </p:sp>
      <p:pic>
        <p:nvPicPr>
          <p:cNvPr id="69634" name="Picture 2"/>
          <p:cNvPicPr>
            <a:picLocks noChangeAspect="1" noChangeArrowheads="1"/>
          </p:cNvPicPr>
          <p:nvPr/>
        </p:nvPicPr>
        <p:blipFill>
          <a:blip r:embed="rId3"/>
          <a:srcRect/>
          <a:stretch>
            <a:fillRect/>
          </a:stretch>
        </p:blipFill>
        <p:spPr bwMode="auto">
          <a:xfrm>
            <a:off x="2971800" y="597266"/>
            <a:ext cx="3276600" cy="1822084"/>
          </a:xfrm>
          <a:prstGeom prst="rect">
            <a:avLst/>
          </a:prstGeom>
          <a:noFill/>
          <a:ln w="38100">
            <a:solidFill>
              <a:srgbClr val="002060"/>
            </a:solid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fontAlgn="base"/>
            <a:r>
              <a:rPr lang="en-US" dirty="0" smtClean="0"/>
              <a:t>Pre-AIA 35 U.S.C. 102(a)</a:t>
            </a:r>
            <a:endParaRPr lang="en-US" dirty="0"/>
          </a:p>
        </p:txBody>
      </p:sp>
      <p:sp>
        <p:nvSpPr>
          <p:cNvPr id="237" name="Shape 237"/>
          <p:cNvSpPr txBox="1">
            <a:spLocks noGrp="1"/>
          </p:cNvSpPr>
          <p:nvPr>
            <p:ph type="body" idx="1"/>
          </p:nvPr>
        </p:nvSpPr>
        <p:spPr>
          <a:xfrm>
            <a:off x="52275" y="1636050"/>
            <a:ext cx="6881925" cy="3145500"/>
          </a:xfrm>
          <a:prstGeom prst="rect">
            <a:avLst/>
          </a:prstGeom>
        </p:spPr>
        <p:txBody>
          <a:bodyPr spcFirstLastPara="1" wrap="square" lIns="91425" tIns="91425" rIns="91425" bIns="91425" anchor="ctr" anchorCtr="0">
            <a:noAutofit/>
          </a:bodyPr>
          <a:lstStyle/>
          <a:p>
            <a:pPr lvl="0">
              <a:spcBef>
                <a:spcPts val="0"/>
              </a:spcBef>
            </a:pPr>
            <a:r>
              <a:rPr lang="en-US" dirty="0" smtClean="0"/>
              <a:t>A person shall be entitled to a patent unless –</a:t>
            </a:r>
          </a:p>
          <a:p>
            <a:pPr>
              <a:spcBef>
                <a:spcPts val="0"/>
              </a:spcBef>
              <a:buNone/>
            </a:pPr>
            <a:r>
              <a:rPr lang="en-US" dirty="0" smtClean="0"/>
              <a:t>	</a:t>
            </a:r>
            <a:r>
              <a:rPr lang="en-US" sz="2200" dirty="0" smtClean="0"/>
              <a:t>(a) the invention was known or used by others in this country, or patented or described in a printed publication in this or a foreign country, before the invention thereof by the applicant for a patent.</a:t>
            </a:r>
          </a:p>
          <a:p>
            <a:pPr lvl="0">
              <a:spcBef>
                <a:spcPts val="0"/>
              </a:spcBef>
              <a:buNone/>
            </a:pPr>
            <a:endParaRPr/>
          </a:p>
        </p:txBody>
      </p:sp>
      <p:sp>
        <p:nvSpPr>
          <p:cNvPr id="238" name="Shape 2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9</a:t>
            </a:fld>
            <a:endParaRPr/>
          </a:p>
        </p:txBody>
      </p:sp>
      <p:grpSp>
        <p:nvGrpSpPr>
          <p:cNvPr id="2"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 name="Shape 237"/>
          <p:cNvSpPr txBox="1">
            <a:spLocks/>
          </p:cNvSpPr>
          <p:nvPr/>
        </p:nvSpPr>
        <p:spPr>
          <a:xfrm>
            <a:off x="6705600" y="1352550"/>
            <a:ext cx="2514600" cy="2895600"/>
          </a:xfrm>
          <a:prstGeom prst="rect">
            <a:avLst/>
          </a:prstGeom>
          <a:noFill/>
          <a:ln>
            <a:noFill/>
          </a:ln>
        </p:spPr>
        <p:txBody>
          <a:bodyPr spcFirstLastPara="1" wrap="square" lIns="91425" tIns="91425" rIns="91425" bIns="91425" anchor="ctr" anchorCtr="0">
            <a:noAutofit/>
          </a:bodyPr>
          <a:lstStyle/>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Under 35 U.S.C. 102, prior art is used to establish Lack of Novelty, more commonly referred to as “anticipation”</a:t>
            </a:r>
          </a:p>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Known or used by “others” in the U.S.,</a:t>
            </a:r>
          </a:p>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Patented or described in a printed publication anywhere,</a:t>
            </a:r>
          </a:p>
          <a:p>
            <a:pPr marL="457200" lvl="0" indent="-381000">
              <a:buClr>
                <a:srgbClr val="C7D3E6"/>
              </a:buClr>
              <a:buSzPts val="2400"/>
              <a:buFont typeface="Roboto Condensed Light"/>
              <a:buChar char="▰"/>
            </a:pPr>
            <a:r>
              <a:rPr lang="en-US" dirty="0" smtClean="0">
                <a:solidFill>
                  <a:srgbClr val="263248"/>
                </a:solidFill>
                <a:latin typeface="Roboto Condensed Light"/>
                <a:ea typeface="Roboto Condensed Light"/>
                <a:cs typeface="Roboto Condensed Light"/>
                <a:sym typeface="Roboto Condensed Light"/>
              </a:rPr>
              <a:t>Before applicant’s date of invention</a:t>
            </a:r>
          </a:p>
          <a:p>
            <a:pPr marL="457200" lvl="0" indent="-381000">
              <a:buClr>
                <a:srgbClr val="C7D3E6"/>
              </a:buClr>
              <a:buSzPts val="2400"/>
            </a:pPr>
            <a:endParaRPr lang="en-US" sz="1300" dirty="0" smtClean="0">
              <a:solidFill>
                <a:srgbClr val="263248"/>
              </a:solidFill>
              <a:latin typeface="Roboto Condensed Light"/>
              <a:ea typeface="Roboto Condensed Light"/>
              <a:cs typeface="Roboto Condensed Light"/>
              <a:sym typeface="Roboto Condensed Ligh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1525</TotalTime>
  <Words>4475</Words>
  <PresentationFormat>On-screen Show (16:9)</PresentationFormat>
  <Paragraphs>408</Paragraphs>
  <Slides>49</Slides>
  <Notes>49</Notes>
  <HiddenSlides>0</HiddenSlides>
  <MMClips>4</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Salerio template</vt:lpstr>
      <vt:lpstr>EFS-Training Module-US Patent Laws</vt:lpstr>
      <vt:lpstr>US PATENT LAWS- Introduction</vt:lpstr>
      <vt:lpstr>US PATENT LAWS- US Law 35 U.S.C. §101, §102, § 103 &amp; § 112</vt:lpstr>
      <vt:lpstr>35 USC § 101</vt:lpstr>
      <vt:lpstr>Four Requirements Under 35 U.S.C. § 101</vt:lpstr>
      <vt:lpstr>35 U.S.C. § 101: Requirements</vt:lpstr>
      <vt:lpstr>35 U.S.C. §101: Subject Matter Eligibility</vt:lpstr>
      <vt:lpstr>35 USC § 102</vt:lpstr>
      <vt:lpstr>Pre-AIA 35 U.S.C. 102(a)</vt:lpstr>
      <vt:lpstr>35 U.S.C. §102 (a): “…known or used by others in this country…”</vt:lpstr>
      <vt:lpstr>35 U.S.C. §102 (a): “…known or used by others in this country…”</vt:lpstr>
      <vt:lpstr>35 U.S.C. 102(a) : In Conclusion</vt:lpstr>
      <vt:lpstr>Pre-AIA 35 U.S.C. 102(b)</vt:lpstr>
      <vt:lpstr>35 U.S.C. §102 (b): “…in public use or on sale in this country…”</vt:lpstr>
      <vt:lpstr>35 U.S.C. 102(b) : In Conclusion</vt:lpstr>
      <vt:lpstr>Pre-AIA 35 U.S.C. 102(c)</vt:lpstr>
      <vt:lpstr>35 U.S.C. §102 (c): “..he has abandoned the invention..”</vt:lpstr>
      <vt:lpstr>Pre-AIA 35 U.S.C. 102(d)</vt:lpstr>
      <vt:lpstr>35 U.S.C. §102 (d): “..more than twelve months before the filing..”</vt:lpstr>
      <vt:lpstr>Pre-AIA 35 U.S.C. 102(e)</vt:lpstr>
      <vt:lpstr>35 U.S.C. §102 (e): “..patent by another filed in the United States..”</vt:lpstr>
      <vt:lpstr>35 U.S.C. 102(e) : In Conclusion</vt:lpstr>
      <vt:lpstr>35 USC §102(e)(1): Relates to published U.S. patent applications</vt:lpstr>
      <vt:lpstr>35 U.S.C. §102(e)(2): Separately addresses the prior art status of U.S. patents</vt:lpstr>
      <vt:lpstr>35 U.S.C. §102(e): Relates to published PCT applications</vt:lpstr>
      <vt:lpstr>MINI EXERCISE:</vt:lpstr>
      <vt:lpstr>35 USC § 103</vt:lpstr>
      <vt:lpstr>Pre-AIA 35 U.S.C. §103</vt:lpstr>
      <vt:lpstr>35 U.S.C. §103 : An invention must be non‐obvious </vt:lpstr>
      <vt:lpstr>35 U.S.C. §102 (a): “…known or used by others in this country…”</vt:lpstr>
      <vt:lpstr>Slide 31</vt:lpstr>
      <vt:lpstr>Slide 32</vt:lpstr>
      <vt:lpstr>35 USC § 112</vt:lpstr>
      <vt:lpstr>Pre-AIA 35 U.S.C. §103</vt:lpstr>
      <vt:lpstr>35 U.S.C. §103 : An invention must be non‐obvious </vt:lpstr>
      <vt:lpstr>AIA (America Invents Act)</vt:lpstr>
      <vt:lpstr>YOU CAN ALSO SPLIT YOUR CONTENT</vt:lpstr>
      <vt:lpstr>WHAT IS HAPPENING WITH AIA?</vt:lpstr>
      <vt:lpstr>AIA</vt:lpstr>
      <vt:lpstr>Prior Art</vt:lpstr>
      <vt:lpstr>Prior Art</vt:lpstr>
      <vt:lpstr>Exceptions</vt:lpstr>
      <vt:lpstr>PCT Applications</vt:lpstr>
      <vt:lpstr>COMPARISON OF SELECTED SECTIONS OF PRE-AIA AND AIA U.S. PATENT LAW</vt:lpstr>
      <vt:lpstr>COMPARISON OF SELECTED SECTIONS OF PRE-AIA AND AIA U.S. PATENT LAW</vt:lpstr>
      <vt:lpstr>LET’S REVIEW AIA</vt:lpstr>
      <vt:lpstr>LET’S REVIEW AIA</vt:lpstr>
      <vt:lpstr>MINI EXERCISE:</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Tanaya Sen</dc:creator>
  <cp:lastModifiedBy>tanaya.sen</cp:lastModifiedBy>
  <cp:revision>132</cp:revision>
  <dcterms:modified xsi:type="dcterms:W3CDTF">2018-02-27T09:11:59Z</dcterms:modified>
</cp:coreProperties>
</file>