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261" r:id="rId2"/>
    <p:sldId id="317" r:id="rId3"/>
    <p:sldId id="349" r:id="rId4"/>
    <p:sldId id="379" r:id="rId5"/>
    <p:sldId id="320" r:id="rId6"/>
    <p:sldId id="351" r:id="rId7"/>
    <p:sldId id="372" r:id="rId8"/>
    <p:sldId id="373" r:id="rId9"/>
    <p:sldId id="378" r:id="rId10"/>
    <p:sldId id="334" r:id="rId11"/>
    <p:sldId id="363" r:id="rId12"/>
    <p:sldId id="364" r:id="rId13"/>
    <p:sldId id="365" r:id="rId14"/>
    <p:sldId id="366" r:id="rId15"/>
    <p:sldId id="367" r:id="rId16"/>
    <p:sldId id="368" r:id="rId17"/>
    <p:sldId id="374" r:id="rId18"/>
    <p:sldId id="375" r:id="rId19"/>
    <p:sldId id="376" r:id="rId20"/>
    <p:sldId id="369" r:id="rId21"/>
    <p:sldId id="370" r:id="rId22"/>
    <p:sldId id="371" r:id="rId23"/>
    <p:sldId id="380" r:id="rId24"/>
    <p:sldId id="381" r:id="rId25"/>
    <p:sldId id="382" r:id="rId26"/>
    <p:sldId id="383" r:id="rId27"/>
    <p:sldId id="384" r:id="rId28"/>
    <p:sldId id="385" r:id="rId29"/>
    <p:sldId id="386" r:id="rId30"/>
    <p:sldId id="3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D98"/>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p:cViewPr varScale="1">
        <p:scale>
          <a:sx n="68" d="100"/>
          <a:sy n="68" d="100"/>
        </p:scale>
        <p:origin x="1356" y="32"/>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5B840-C3A5-4EE0-A551-1507EE2708D2}" type="datetimeFigureOut">
              <a:rPr lang="en-US" smtClean="0"/>
              <a:pPr/>
              <a:t>8/22/2023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C73A8-5B0B-4AD1-B016-324E8C9EE810}" type="slidenum">
              <a:rPr lang="en-US" smtClean="0"/>
              <a:pPr/>
              <a:t>‹#›</a:t>
            </a:fld>
            <a:endParaRPr lang="en-US"/>
          </a:p>
        </p:txBody>
      </p:sp>
    </p:spTree>
    <p:extLst>
      <p:ext uri="{BB962C8B-B14F-4D97-AF65-F5344CB8AC3E}">
        <p14:creationId xmlns:p14="http://schemas.microsoft.com/office/powerpoint/2010/main" val="300087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5"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49A59DD7-92BA-4090-9860-96FBE352BE4F}"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5"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D11242B2-F134-4953-90D0-9E356544236D}"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5"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031207AF-F344-427F-ABB0-95B6279FFE43}"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5"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BC04505E-3967-4AA9-B0CE-FCE57DE13486}"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6"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277E4333-997F-4520-AE23-28C543D83628}"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8"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C5BAD0DE-F3EA-4F35-8142-6FDE8E95C7C4}"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4"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EF707C81-1372-45C6-BF6E-0E49699C5BA3}"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5"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858540F-D332-482B-B091-61287E831060}" type="datetimeFigureOut">
              <a:rPr lang="en-US"/>
              <a:pPr>
                <a:defRPr/>
              </a:pPr>
              <a:t>8/22/2023</a:t>
            </a:fld>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3"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0A19D9B0-562E-41E3-864F-BA7BEBA93DDB}"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6"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0C0C5433-46F4-4343-A06F-FDBDBEE71D44}"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a:xfrm>
            <a:off x="0" y="0"/>
            <a:ext cx="9144000"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000" dirty="0">
              <a:latin typeface="Arial" pitchFamily="34" charset="0"/>
              <a:cs typeface="Arial" pitchFamily="34" charset="0"/>
            </a:endParaRPr>
          </a:p>
        </p:txBody>
      </p:sp>
      <p:sp>
        <p:nvSpPr>
          <p:cNvPr id="6" name="Slide Number Placeholder 5"/>
          <p:cNvSpPr txBox="1">
            <a:spLocks/>
          </p:cNvSpPr>
          <p:nvPr userDrawn="1"/>
        </p:nvSpPr>
        <p:spPr>
          <a:xfrm>
            <a:off x="6884988" y="6477000"/>
            <a:ext cx="2133600" cy="365125"/>
          </a:xfrm>
          <a:prstGeom prst="rect">
            <a:avLst/>
          </a:prstGeom>
        </p:spPr>
        <p:txBody>
          <a:bodyPr/>
          <a:lstStyle/>
          <a:p>
            <a:pPr algn="r" fontAlgn="auto">
              <a:spcBef>
                <a:spcPts val="0"/>
              </a:spcBef>
              <a:spcAft>
                <a:spcPts val="0"/>
              </a:spcAft>
              <a:defRPr/>
            </a:pPr>
            <a:fld id="{D2679D4A-89DC-4E63-8D2C-873D85B70B6E}" type="slidenum">
              <a:rPr lang="en-US" sz="1200">
                <a:solidFill>
                  <a:schemeClr val="bg1"/>
                </a:solidFill>
                <a:latin typeface="+mn-lt"/>
                <a:cs typeface="+mn-cs"/>
              </a:rPr>
              <a:pPr algn="r" fontAlgn="auto">
                <a:spcBef>
                  <a:spcPts val="0"/>
                </a:spcBef>
                <a:spcAft>
                  <a:spcPts val="0"/>
                </a:spcAft>
                <a:defRPr/>
              </a:pPr>
              <a:t>‹#›</a:t>
            </a:fld>
            <a:endParaRPr lang="en-US" sz="1200" dirty="0">
              <a:solidFill>
                <a:schemeClr val="bg1"/>
              </a:solidFill>
              <a:latin typeface="+mn-lt"/>
              <a:cs typeface="+mn-cs"/>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0" cy="457200"/>
          </a:xfrm>
          <a:prstGeom prst="rect">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000" dirty="0">
                <a:latin typeface="Arial" pitchFamily="34" charset="0"/>
                <a:cs typeface="Arial" pitchFamily="34" charset="0"/>
              </a:rPr>
              <a:t>Effectual Services</a:t>
            </a:r>
            <a:endParaRPr lang="en-US" sz="2000" i="1"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effectualservices.com" TargetMode="External"/><Relationship Id="rId2" Type="http://schemas.openxmlformats.org/officeDocument/2006/relationships/hyperlink" Target="http://www.effectualservices.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spto.gov/trademark"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ess2.uspto.gov/tmdb/dscm/index.ht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ipo.int/classifications/nice/nclpub/en/fr/?class_number=1&amp;explanatory_notes=show&amp;lang=en&amp;menulang=en&amp;notion=class_headings&amp;version=20210101"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randdb.wipo.int/branddb/en/"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mdn.org/tmview/#/tmview"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bwMode="auto">
          <a:xfrm>
            <a:off x="762000" y="2971800"/>
            <a:ext cx="777240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dirty="0" smtClean="0">
                <a:solidFill>
                  <a:srgbClr val="002060"/>
                </a:solidFill>
                <a:latin typeface="Arial" charset="0"/>
                <a:cs typeface="Arial" charset="0"/>
              </a:rPr>
              <a:t>Your Patent and Paralegal Services Partner</a:t>
            </a:r>
            <a:br>
              <a:rPr lang="en-US" sz="2800" b="1" dirty="0" smtClean="0">
                <a:solidFill>
                  <a:srgbClr val="002060"/>
                </a:solidFill>
                <a:latin typeface="Arial" charset="0"/>
                <a:cs typeface="Arial" charset="0"/>
              </a:rPr>
            </a:br>
            <a:r>
              <a:rPr lang="en-US" sz="2800" b="1" dirty="0" smtClean="0">
                <a:solidFill>
                  <a:srgbClr val="002060"/>
                </a:solidFill>
                <a:latin typeface="Arial" charset="0"/>
                <a:cs typeface="Arial" charset="0"/>
              </a:rPr>
              <a:t/>
            </a:r>
            <a:br>
              <a:rPr lang="en-US" sz="2800" b="1" dirty="0" smtClean="0">
                <a:solidFill>
                  <a:srgbClr val="002060"/>
                </a:solidFill>
                <a:latin typeface="Arial" charset="0"/>
                <a:cs typeface="Arial" charset="0"/>
              </a:rPr>
            </a:br>
            <a:r>
              <a:rPr lang="en-US" sz="2800" b="1" dirty="0" smtClean="0">
                <a:solidFill>
                  <a:srgbClr val="002060"/>
                </a:solidFill>
                <a:latin typeface="Arial" charset="0"/>
                <a:cs typeface="Arial" charset="0"/>
              </a:rPr>
              <a:t>Training Plan and Course content</a:t>
            </a:r>
          </a:p>
        </p:txBody>
      </p:sp>
      <p:sp>
        <p:nvSpPr>
          <p:cNvPr id="12292" name="AutoShape 80"/>
          <p:cNvSpPr>
            <a:spLocks noChangeArrowheads="1"/>
          </p:cNvSpPr>
          <p:nvPr/>
        </p:nvSpPr>
        <p:spPr bwMode="auto">
          <a:xfrm>
            <a:off x="0" y="5715000"/>
            <a:ext cx="2895600" cy="581025"/>
          </a:xfrm>
          <a:prstGeom prst="roundRect">
            <a:avLst>
              <a:gd name="adj" fmla="val 6250"/>
            </a:avLst>
          </a:prstGeom>
          <a:noFill/>
          <a:ln w="9525">
            <a:noFill/>
            <a:round/>
            <a:headEnd/>
            <a:tailEnd/>
          </a:ln>
        </p:spPr>
        <p:txBody>
          <a:bodyPr wrap="none" anchor="ctr"/>
          <a:lstStyle/>
          <a:p>
            <a:pPr algn="ctr"/>
            <a:endParaRPr lang="en-IN" sz="1000" b="1" dirty="0">
              <a:solidFill>
                <a:schemeClr val="bg1"/>
              </a:solidFill>
              <a:latin typeface="Calibri" pitchFamily="34" charset="0"/>
            </a:endParaRPr>
          </a:p>
          <a:p>
            <a:pPr algn="ctr"/>
            <a:r>
              <a:rPr lang="en-IN" sz="1400" b="1" dirty="0">
                <a:latin typeface="Calibri" pitchFamily="34" charset="0"/>
              </a:rPr>
              <a:t> Phone (India): +91-901-367-3286 </a:t>
            </a:r>
          </a:p>
          <a:p>
            <a:pPr algn="ctr"/>
            <a:r>
              <a:rPr lang="en-IN" sz="1400" b="1" dirty="0">
                <a:latin typeface="Calibri" pitchFamily="34" charset="0"/>
              </a:rPr>
              <a:t> Phone (US</a:t>
            </a:r>
            <a:r>
              <a:rPr lang="en-IN" sz="1400" b="1" dirty="0">
                <a:latin typeface="Calibri" pitchFamily="34" charset="0"/>
                <a:sym typeface="Wingdings" pitchFamily="2" charset="2"/>
              </a:rPr>
              <a:t>):</a:t>
            </a:r>
            <a:r>
              <a:rPr lang="en-IN" sz="1400" b="1" dirty="0">
                <a:latin typeface="Calibri" pitchFamily="34" charset="0"/>
              </a:rPr>
              <a:t> +</a:t>
            </a:r>
            <a:r>
              <a:rPr lang="en-IN" sz="1400" b="1" dirty="0" smtClean="0">
                <a:latin typeface="Calibri" pitchFamily="34" charset="0"/>
              </a:rPr>
              <a:t>1-972-256-8133 </a:t>
            </a:r>
            <a:endParaRPr lang="en-IN" sz="1400" b="1" dirty="0">
              <a:latin typeface="Calibri" pitchFamily="34" charset="0"/>
            </a:endParaRPr>
          </a:p>
          <a:p>
            <a:pPr algn="ctr"/>
            <a:r>
              <a:rPr lang="en-IN" sz="1400" b="1" dirty="0">
                <a:latin typeface="Calibri" pitchFamily="34" charset="0"/>
              </a:rPr>
              <a:t>Phone (UK): +44-203-286-8233 </a:t>
            </a:r>
          </a:p>
          <a:p>
            <a:pPr algn="ctr"/>
            <a:endParaRPr lang="en-GB" sz="1000" b="1" dirty="0">
              <a:solidFill>
                <a:schemeClr val="bg1"/>
              </a:solidFill>
              <a:latin typeface="Calibri" pitchFamily="34" charset="0"/>
            </a:endParaRPr>
          </a:p>
        </p:txBody>
      </p:sp>
      <p:sp>
        <p:nvSpPr>
          <p:cNvPr id="12293" name="AutoShape 80"/>
          <p:cNvSpPr>
            <a:spLocks noChangeArrowheads="1"/>
          </p:cNvSpPr>
          <p:nvPr/>
        </p:nvSpPr>
        <p:spPr bwMode="auto">
          <a:xfrm>
            <a:off x="5805488" y="5730875"/>
            <a:ext cx="3311525" cy="581025"/>
          </a:xfrm>
          <a:prstGeom prst="roundRect">
            <a:avLst>
              <a:gd name="adj" fmla="val 6250"/>
            </a:avLst>
          </a:prstGeom>
          <a:noFill/>
          <a:ln w="9525">
            <a:noFill/>
            <a:round/>
            <a:headEnd/>
            <a:tailEnd/>
          </a:ln>
        </p:spPr>
        <p:txBody>
          <a:bodyPr wrap="none" anchor="ctr"/>
          <a:lstStyle/>
          <a:p>
            <a:pPr algn="ctr"/>
            <a:r>
              <a:rPr lang="en-GB" sz="1400" b="1">
                <a:latin typeface="Calibri" pitchFamily="34" charset="0"/>
              </a:rPr>
              <a:t>Web: </a:t>
            </a:r>
            <a:r>
              <a:rPr lang="en-GB" sz="1400" b="1">
                <a:latin typeface="Calibri" pitchFamily="34" charset="0"/>
                <a:hlinkClick r:id="rId2"/>
              </a:rPr>
              <a:t>www.effectualservices.com</a:t>
            </a:r>
            <a:r>
              <a:rPr lang="en-GB" sz="1400" b="1">
                <a:latin typeface="Calibri" pitchFamily="34" charset="0"/>
              </a:rPr>
              <a:t> </a:t>
            </a:r>
          </a:p>
          <a:p>
            <a:pPr algn="ctr"/>
            <a:r>
              <a:rPr lang="en-GB" sz="1400" b="1">
                <a:latin typeface="Calibri" pitchFamily="34" charset="0"/>
              </a:rPr>
              <a:t> Email: </a:t>
            </a:r>
            <a:r>
              <a:rPr lang="en-GB" sz="1400" b="1">
                <a:latin typeface="Calibri" pitchFamily="34" charset="0"/>
                <a:hlinkClick r:id="rId3"/>
              </a:rPr>
              <a:t>info@effectualservices.com</a:t>
            </a:r>
            <a:r>
              <a:rPr lang="en-GB" sz="1400" b="1">
                <a:latin typeface="Calibri" pitchFamily="34" charset="0"/>
              </a:rPr>
              <a:t> </a:t>
            </a:r>
          </a:p>
        </p:txBody>
      </p:sp>
      <p:pic>
        <p:nvPicPr>
          <p:cNvPr id="6" name="Picture 5">
            <a:extLst>
              <a:ext uri="{FF2B5EF4-FFF2-40B4-BE49-F238E27FC236}">
                <a16:creationId xmlns:a16="http://schemas.microsoft.com/office/drawing/2014/main" id="{00000000-0008-0000-0000-00000300000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3166705" y="974725"/>
            <a:ext cx="2962990" cy="13557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4832092"/>
          </a:xfrm>
          <a:prstGeom prst="rect">
            <a:avLst/>
          </a:prstGeom>
          <a:noFill/>
        </p:spPr>
        <p:txBody>
          <a:bodyPr wrap="square" rtlCol="0">
            <a:spAutoFit/>
          </a:bodyPr>
          <a:lstStyle/>
          <a:p>
            <a:pPr algn="ctr"/>
            <a:r>
              <a:rPr lang="en-US" sz="2400" b="1" i="1" dirty="0" smtClean="0">
                <a:solidFill>
                  <a:srgbClr val="0000FF"/>
                </a:solidFill>
              </a:rPr>
              <a:t>USPTO – TRADEMARK SEARCH</a:t>
            </a:r>
          </a:p>
          <a:p>
            <a:r>
              <a:rPr lang="en-US" sz="2000" dirty="0" smtClean="0">
                <a:solidFill>
                  <a:srgbClr val="000000"/>
                </a:solidFill>
              </a:rPr>
              <a:t>The USPTO recommends you conduct a trademark search prior to submitting your trademark registration application.</a:t>
            </a:r>
          </a:p>
          <a:p>
            <a:endParaRPr lang="en-US" sz="2000" dirty="0" smtClean="0">
              <a:solidFill>
                <a:srgbClr val="000000"/>
              </a:solidFill>
            </a:endParaRPr>
          </a:p>
          <a:p>
            <a:endParaRPr lang="en-US" sz="2400" dirty="0" smtClean="0">
              <a:solidFill>
                <a:srgbClr val="000000"/>
              </a:solidFill>
              <a:latin typeface="+mj-lt"/>
            </a:endParaRPr>
          </a:p>
          <a:p>
            <a:pPr algn="ctr"/>
            <a:r>
              <a:rPr lang="en-US" sz="2000" b="1" dirty="0" smtClean="0">
                <a:solidFill>
                  <a:srgbClr val="0000FF"/>
                </a:solidFill>
              </a:rPr>
              <a:t>TYPES</a:t>
            </a:r>
          </a:p>
          <a:p>
            <a:r>
              <a:rPr lang="en-US" dirty="0" smtClean="0">
                <a:solidFill>
                  <a:srgbClr val="000000"/>
                </a:solidFill>
              </a:rPr>
              <a:t>There are two types of trademark searches, including one for words and one for designs.</a:t>
            </a:r>
          </a:p>
          <a:p>
            <a:endParaRPr lang="en-US" dirty="0" smtClean="0">
              <a:solidFill>
                <a:srgbClr val="000000"/>
              </a:solidFill>
            </a:endParaRPr>
          </a:p>
          <a:p>
            <a:pPr>
              <a:buFont typeface="Arial" pitchFamily="34" charset="0"/>
              <a:buChar char="•"/>
            </a:pPr>
            <a:r>
              <a:rPr lang="en-US" dirty="0" smtClean="0">
                <a:solidFill>
                  <a:srgbClr val="CD0000"/>
                </a:solidFill>
              </a:rPr>
              <a:t> </a:t>
            </a:r>
            <a:r>
              <a:rPr lang="en-US" dirty="0" smtClean="0">
                <a:solidFill>
                  <a:srgbClr val="000000"/>
                </a:solidFill>
              </a:rPr>
              <a:t>Words - You can conduct your trademark search using search words via the</a:t>
            </a:r>
          </a:p>
          <a:p>
            <a:r>
              <a:rPr lang="en-US" dirty="0" smtClean="0">
                <a:solidFill>
                  <a:srgbClr val="000000"/>
                </a:solidFill>
              </a:rPr>
              <a:t>Trademark Electronic Search System (TESS)</a:t>
            </a:r>
          </a:p>
          <a:p>
            <a:endParaRPr lang="en-US" dirty="0" smtClean="0">
              <a:solidFill>
                <a:srgbClr val="000000"/>
              </a:solidFill>
            </a:endParaRPr>
          </a:p>
          <a:p>
            <a:pPr>
              <a:buFont typeface="Arial" pitchFamily="34" charset="0"/>
              <a:buChar char="•"/>
            </a:pPr>
            <a:r>
              <a:rPr lang="en-US" dirty="0" smtClean="0">
                <a:solidFill>
                  <a:srgbClr val="CD0000"/>
                </a:solidFill>
              </a:rPr>
              <a:t> </a:t>
            </a:r>
            <a:r>
              <a:rPr lang="en-US" dirty="0" smtClean="0">
                <a:solidFill>
                  <a:srgbClr val="000000"/>
                </a:solidFill>
              </a:rPr>
              <a:t>Designs - You will still use TESS. However, the USPTO Design Search Code</a:t>
            </a:r>
          </a:p>
          <a:p>
            <a:r>
              <a:rPr lang="en-US" dirty="0" smtClean="0">
                <a:solidFill>
                  <a:srgbClr val="000000"/>
                </a:solidFill>
              </a:rPr>
              <a:t>Manual has to be referred to identify design codes to use with TESS.</a:t>
            </a:r>
          </a:p>
          <a:p>
            <a:endParaRPr lang="en-US" dirty="0" smtClean="0">
              <a:solidFill>
                <a:srgbClr val="000000"/>
              </a:solidFill>
            </a:endParaRPr>
          </a:p>
          <a:p>
            <a:r>
              <a:rPr lang="en-US" dirty="0" smtClean="0">
                <a:solidFill>
                  <a:srgbClr val="000000"/>
                </a:solidFill>
              </a:rPr>
              <a:t>If your trademark includes both words and designs, you will need to conduct both types of</a:t>
            </a:r>
          </a:p>
          <a:p>
            <a:r>
              <a:rPr lang="en-US" dirty="0" smtClean="0">
                <a:solidFill>
                  <a:srgbClr val="000000"/>
                </a:solidFill>
              </a:rPr>
              <a:t>searches.</a:t>
            </a:r>
            <a:endParaRPr 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1477328"/>
          </a:xfrm>
          <a:prstGeom prst="rect">
            <a:avLst/>
          </a:prstGeom>
          <a:noFill/>
        </p:spPr>
        <p:txBody>
          <a:bodyPr wrap="square" rtlCol="0">
            <a:spAutoFit/>
          </a:bodyPr>
          <a:lstStyle/>
          <a:p>
            <a:pPr algn="ctr"/>
            <a:r>
              <a:rPr lang="en-US" sz="2400" b="1" i="1" dirty="0" smtClean="0">
                <a:solidFill>
                  <a:srgbClr val="0000FF"/>
                </a:solidFill>
              </a:rPr>
              <a:t>HOW TO SEARCH THE US TRADE MARK DATABASE</a:t>
            </a:r>
          </a:p>
          <a:p>
            <a:endParaRPr lang="en-US" sz="2600" b="1" dirty="0" smtClean="0">
              <a:solidFill>
                <a:srgbClr val="0000FF"/>
              </a:solidFill>
              <a:latin typeface="Georgia-Bold"/>
            </a:endParaRPr>
          </a:p>
          <a:p>
            <a:r>
              <a:rPr lang="en-US" sz="2000" dirty="0" smtClean="0">
                <a:solidFill>
                  <a:srgbClr val="000000"/>
                </a:solidFill>
              </a:rPr>
              <a:t>Step 1: Open your browser and go to </a:t>
            </a:r>
            <a:r>
              <a:rPr lang="en-US" sz="2000" dirty="0" smtClean="0">
                <a:hlinkClick r:id="rId2"/>
              </a:rPr>
              <a:t>https://www.uspto.gov/trademark</a:t>
            </a:r>
            <a:r>
              <a:rPr lang="en-US" sz="2000" dirty="0" smtClean="0"/>
              <a:t> </a:t>
            </a:r>
            <a:r>
              <a:rPr lang="en-US" sz="2000" dirty="0" smtClean="0">
                <a:solidFill>
                  <a:srgbClr val="000000"/>
                </a:solidFill>
              </a:rPr>
              <a:t>(The United States Patent and Trademark Office's website)</a:t>
            </a:r>
            <a:endParaRPr lang="en-US" sz="2000" dirty="0"/>
          </a:p>
        </p:txBody>
      </p:sp>
      <p:pic>
        <p:nvPicPr>
          <p:cNvPr id="1026" name="Picture 2"/>
          <p:cNvPicPr>
            <a:picLocks noChangeAspect="1" noChangeArrowheads="1"/>
          </p:cNvPicPr>
          <p:nvPr/>
        </p:nvPicPr>
        <p:blipFill>
          <a:blip r:embed="rId3"/>
          <a:srcRect/>
          <a:stretch>
            <a:fillRect/>
          </a:stretch>
        </p:blipFill>
        <p:spPr bwMode="auto">
          <a:xfrm>
            <a:off x="914400" y="2438400"/>
            <a:ext cx="6781800" cy="3813923"/>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707886"/>
          </a:xfrm>
          <a:prstGeom prst="rect">
            <a:avLst/>
          </a:prstGeom>
          <a:noFill/>
        </p:spPr>
        <p:txBody>
          <a:bodyPr wrap="square" rtlCol="0">
            <a:spAutoFit/>
          </a:bodyPr>
          <a:lstStyle/>
          <a:p>
            <a:r>
              <a:rPr lang="en-US" sz="2000" dirty="0" smtClean="0"/>
              <a:t>Step 2: Select “SEARCH TRADEMARKS” by clicking on it. This will open the Trademark Electronic Search System (TESS)</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457200" y="2209800"/>
            <a:ext cx="7924800" cy="322314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1015663"/>
          </a:xfrm>
          <a:prstGeom prst="rect">
            <a:avLst/>
          </a:prstGeom>
          <a:noFill/>
        </p:spPr>
        <p:txBody>
          <a:bodyPr wrap="square" rtlCol="0">
            <a:spAutoFit/>
          </a:bodyPr>
          <a:lstStyle/>
          <a:p>
            <a:r>
              <a:rPr lang="en-US" sz="2000" dirty="0" smtClean="0"/>
              <a:t>Step 3: You will be given the option of selecting from several different</a:t>
            </a:r>
          </a:p>
          <a:p>
            <a:r>
              <a:rPr lang="en-US" sz="2000" dirty="0" smtClean="0"/>
              <a:t>"SEARCH LISTS" options. Start with “BASIC WORD MARK SEARCH (NEW USER)" for your first search</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1257300" y="1562100"/>
            <a:ext cx="6629400" cy="46101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1015663"/>
          </a:xfrm>
          <a:prstGeom prst="rect">
            <a:avLst/>
          </a:prstGeom>
          <a:noFill/>
        </p:spPr>
        <p:txBody>
          <a:bodyPr wrap="square" rtlCol="0">
            <a:spAutoFit/>
          </a:bodyPr>
          <a:lstStyle/>
          <a:p>
            <a:r>
              <a:rPr lang="en-US" sz="2000" dirty="0" smtClean="0"/>
              <a:t>Step 4: This will open the SEARCH PAGE. Type in the name or title or slogan</a:t>
            </a:r>
          </a:p>
          <a:p>
            <a:r>
              <a:rPr lang="en-US" sz="2000" dirty="0" smtClean="0"/>
              <a:t>you wish to search for. After you set your other search criterion, click on the</a:t>
            </a:r>
          </a:p>
          <a:p>
            <a:r>
              <a:rPr lang="en-US" sz="2000" dirty="0" smtClean="0"/>
              <a:t>button "Submit Query"</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381000" y="2057400"/>
            <a:ext cx="8382000" cy="3570111"/>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457200"/>
            <a:ext cx="8839200" cy="707886"/>
          </a:xfrm>
          <a:prstGeom prst="rect">
            <a:avLst/>
          </a:prstGeom>
          <a:noFill/>
        </p:spPr>
        <p:txBody>
          <a:bodyPr wrap="square" rtlCol="0">
            <a:spAutoFit/>
          </a:bodyPr>
          <a:lstStyle/>
          <a:p>
            <a:r>
              <a:rPr lang="en-US" sz="2000" dirty="0" smtClean="0"/>
              <a:t>Step 5: The next page will give you a list of trademarks, if any, that matches</a:t>
            </a:r>
          </a:p>
          <a:p>
            <a:r>
              <a:rPr lang="en-US" sz="2000" dirty="0" smtClean="0"/>
              <a:t>your search term(s)</a:t>
            </a:r>
            <a:endParaRPr lang="en-US" sz="2000" dirty="0"/>
          </a:p>
        </p:txBody>
      </p:sp>
      <p:pic>
        <p:nvPicPr>
          <p:cNvPr id="5122" name="Picture 2"/>
          <p:cNvPicPr>
            <a:picLocks noChangeAspect="1" noChangeArrowheads="1"/>
          </p:cNvPicPr>
          <p:nvPr/>
        </p:nvPicPr>
        <p:blipFill>
          <a:blip r:embed="rId2"/>
          <a:srcRect/>
          <a:stretch>
            <a:fillRect/>
          </a:stretch>
        </p:blipFill>
        <p:spPr bwMode="auto">
          <a:xfrm>
            <a:off x="457200" y="1219200"/>
            <a:ext cx="8153400" cy="510473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457200"/>
            <a:ext cx="8839200" cy="1015663"/>
          </a:xfrm>
          <a:prstGeom prst="rect">
            <a:avLst/>
          </a:prstGeom>
          <a:noFill/>
        </p:spPr>
        <p:txBody>
          <a:bodyPr wrap="square" rtlCol="0">
            <a:spAutoFit/>
          </a:bodyPr>
          <a:lstStyle/>
          <a:p>
            <a:r>
              <a:rPr lang="en-US" sz="2000" dirty="0" smtClean="0"/>
              <a:t>Step 6: The basic search form of the Trademark Electronic Search System, or</a:t>
            </a:r>
          </a:p>
          <a:p>
            <a:r>
              <a:rPr lang="en-US" sz="2000" dirty="0" smtClean="0"/>
              <a:t>TESS, generates results according to word marks, serial or registration numbers, owners and other commonly searched characteristics of trademarks.</a:t>
            </a:r>
            <a:endParaRPr lang="en-US" sz="2000" dirty="0"/>
          </a:p>
        </p:txBody>
      </p:sp>
      <p:pic>
        <p:nvPicPr>
          <p:cNvPr id="6146" name="Picture 2"/>
          <p:cNvPicPr>
            <a:picLocks noChangeAspect="1" noChangeArrowheads="1"/>
          </p:cNvPicPr>
          <p:nvPr/>
        </p:nvPicPr>
        <p:blipFill>
          <a:blip r:embed="rId2"/>
          <a:srcRect/>
          <a:stretch>
            <a:fillRect/>
          </a:stretch>
        </p:blipFill>
        <p:spPr bwMode="auto">
          <a:xfrm>
            <a:off x="304800" y="1817016"/>
            <a:ext cx="8534400" cy="435518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457200"/>
            <a:ext cx="8839200" cy="1938992"/>
          </a:xfrm>
          <a:prstGeom prst="rect">
            <a:avLst/>
          </a:prstGeom>
          <a:noFill/>
        </p:spPr>
        <p:txBody>
          <a:bodyPr wrap="square" rtlCol="0">
            <a:spAutoFit/>
          </a:bodyPr>
          <a:lstStyle/>
          <a:p>
            <a:r>
              <a:rPr lang="en-US" sz="2000" dirty="0" smtClean="0">
                <a:solidFill>
                  <a:srgbClr val="000000"/>
                </a:solidFill>
              </a:rPr>
              <a:t>Step 7: Before attempting </a:t>
            </a:r>
            <a:r>
              <a:rPr lang="en-US" sz="2000" b="1" dirty="0" smtClean="0">
                <a:solidFill>
                  <a:srgbClr val="000000"/>
                </a:solidFill>
              </a:rPr>
              <a:t>to register or use a trademark (logo)</a:t>
            </a:r>
            <a:r>
              <a:rPr lang="en-US" sz="2000" dirty="0" smtClean="0">
                <a:solidFill>
                  <a:srgbClr val="000000"/>
                </a:solidFill>
              </a:rPr>
              <a:t>, all possibly significant elements of the </a:t>
            </a:r>
            <a:r>
              <a:rPr lang="en-US" sz="2000" b="1" dirty="0" smtClean="0">
                <a:solidFill>
                  <a:srgbClr val="000000"/>
                </a:solidFill>
              </a:rPr>
              <a:t>mark should be searched by design code </a:t>
            </a:r>
            <a:r>
              <a:rPr lang="en-US" sz="2000" dirty="0" smtClean="0">
                <a:solidFill>
                  <a:srgbClr val="000000"/>
                </a:solidFill>
              </a:rPr>
              <a:t>and compared for possible infringement. Each feature of a trademark is assigned a code that can be searched with the TESS. This method of searching is very time-consuming, as it involves viewing numerous pages of graphic representations contained in registered trademarks. </a:t>
            </a:r>
            <a:endParaRPr lang="en-US" sz="2000" dirty="0" smtClean="0">
              <a:solidFill>
                <a:srgbClr val="33669A"/>
              </a:solidFill>
            </a:endParaRPr>
          </a:p>
        </p:txBody>
      </p:sp>
      <p:pic>
        <p:nvPicPr>
          <p:cNvPr id="54274" name="Picture 2"/>
          <p:cNvPicPr>
            <a:picLocks noChangeAspect="1" noChangeArrowheads="1"/>
          </p:cNvPicPr>
          <p:nvPr/>
        </p:nvPicPr>
        <p:blipFill>
          <a:blip r:embed="rId2"/>
          <a:srcRect/>
          <a:stretch>
            <a:fillRect/>
          </a:stretch>
        </p:blipFill>
        <p:spPr bwMode="auto">
          <a:xfrm>
            <a:off x="457200" y="2327385"/>
            <a:ext cx="8153400" cy="407341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pic>
        <p:nvPicPr>
          <p:cNvPr id="55298" name="Picture 2"/>
          <p:cNvPicPr>
            <a:picLocks noChangeAspect="1" noChangeArrowheads="1"/>
          </p:cNvPicPr>
          <p:nvPr/>
        </p:nvPicPr>
        <p:blipFill>
          <a:blip r:embed="rId2"/>
          <a:srcRect/>
          <a:stretch>
            <a:fillRect/>
          </a:stretch>
        </p:blipFill>
        <p:spPr bwMode="auto">
          <a:xfrm>
            <a:off x="166142" y="1209675"/>
            <a:ext cx="8825458" cy="40481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2286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5324535"/>
          </a:xfrm>
          <a:prstGeom prst="rect">
            <a:avLst/>
          </a:prstGeom>
          <a:noFill/>
        </p:spPr>
        <p:txBody>
          <a:bodyPr wrap="square" rtlCol="0">
            <a:spAutoFit/>
          </a:bodyPr>
          <a:lstStyle/>
          <a:p>
            <a:r>
              <a:rPr lang="en-US" sz="2000" dirty="0" smtClean="0">
                <a:solidFill>
                  <a:srgbClr val="000000"/>
                </a:solidFill>
              </a:rPr>
              <a:t>Step 8: Analyzing your search results</a:t>
            </a:r>
          </a:p>
          <a:p>
            <a:pPr algn="ctr"/>
            <a:endParaRPr lang="en-US" sz="2000" dirty="0" smtClean="0">
              <a:solidFill>
                <a:srgbClr val="000000"/>
              </a:solidFill>
            </a:endParaRPr>
          </a:p>
          <a:p>
            <a:pPr>
              <a:buFont typeface="Arial" pitchFamily="34" charset="0"/>
              <a:buChar char="•"/>
            </a:pPr>
            <a:r>
              <a:rPr lang="en-US" sz="2000" dirty="0" smtClean="0">
                <a:solidFill>
                  <a:srgbClr val="000000"/>
                </a:solidFill>
              </a:rPr>
              <a:t> Go ahead and use your selection if, you do not find any conflicting marks. Begin taking steps to   protect your trademark as well.</a:t>
            </a:r>
          </a:p>
          <a:p>
            <a:pPr>
              <a:buFont typeface="Arial" pitchFamily="34" charset="0"/>
              <a:buChar char="•"/>
            </a:pPr>
            <a:endParaRPr lang="en-US" sz="2000" dirty="0" smtClean="0">
              <a:solidFill>
                <a:srgbClr val="000000"/>
              </a:solidFill>
            </a:endParaRPr>
          </a:p>
          <a:p>
            <a:pPr>
              <a:buFont typeface="Arial" pitchFamily="34" charset="0"/>
              <a:buChar char="•"/>
            </a:pPr>
            <a:r>
              <a:rPr lang="en-US" sz="2000" dirty="0" smtClean="0">
                <a:solidFill>
                  <a:srgbClr val="CD0000"/>
                </a:solidFill>
              </a:rPr>
              <a:t> </a:t>
            </a:r>
            <a:r>
              <a:rPr lang="en-US" sz="2000" dirty="0" smtClean="0">
                <a:solidFill>
                  <a:srgbClr val="000000"/>
                </a:solidFill>
              </a:rPr>
              <a:t>Decide whether customer confusion is likely to occur if you use your proposed trademark. If customer confusion is likely to occur because of your proposed trademark, pick an alternate from your list and start over.</a:t>
            </a:r>
          </a:p>
          <a:p>
            <a:pPr>
              <a:buFont typeface="Arial" pitchFamily="34" charset="0"/>
              <a:buChar char="•"/>
            </a:pPr>
            <a:endParaRPr lang="en-US" sz="2000" dirty="0" smtClean="0">
              <a:solidFill>
                <a:srgbClr val="000000"/>
              </a:solidFill>
            </a:endParaRPr>
          </a:p>
          <a:p>
            <a:pPr>
              <a:buFont typeface="Arial" pitchFamily="34" charset="0"/>
              <a:buChar char="•"/>
            </a:pPr>
            <a:r>
              <a:rPr lang="en-US" sz="2000" dirty="0" smtClean="0">
                <a:solidFill>
                  <a:srgbClr val="000000"/>
                </a:solidFill>
              </a:rPr>
              <a:t> Compare the class assigned by the PTO to it and the types of goods and services it represents</a:t>
            </a:r>
          </a:p>
          <a:p>
            <a:pPr>
              <a:buFont typeface="Arial" pitchFamily="34" charset="0"/>
              <a:buChar char="•"/>
            </a:pPr>
            <a:endParaRPr lang="en-US" sz="2000" dirty="0" smtClean="0">
              <a:solidFill>
                <a:srgbClr val="000000"/>
              </a:solidFill>
            </a:endParaRPr>
          </a:p>
          <a:p>
            <a:pPr>
              <a:buFont typeface="Arial" pitchFamily="34" charset="0"/>
              <a:buChar char="•"/>
            </a:pPr>
            <a:r>
              <a:rPr lang="en-US" sz="2000" dirty="0" smtClean="0">
                <a:solidFill>
                  <a:srgbClr val="000000"/>
                </a:solidFill>
              </a:rPr>
              <a:t> Selection of the trade mark is the same or very similar to a famous Trademark</a:t>
            </a:r>
          </a:p>
          <a:p>
            <a:pPr>
              <a:buFont typeface="Arial" pitchFamily="34" charset="0"/>
              <a:buChar char="•"/>
            </a:pPr>
            <a:endParaRPr lang="en-US" sz="2000" dirty="0" smtClean="0">
              <a:solidFill>
                <a:srgbClr val="000000"/>
              </a:solidFill>
            </a:endParaRPr>
          </a:p>
          <a:p>
            <a:pPr>
              <a:buFont typeface="Arial" pitchFamily="34" charset="0"/>
              <a:buChar char="•"/>
            </a:pPr>
            <a:r>
              <a:rPr lang="en-US" sz="2000" dirty="0" smtClean="0">
                <a:solidFill>
                  <a:srgbClr val="CD0000"/>
                </a:solidFill>
              </a:rPr>
              <a:t> </a:t>
            </a:r>
            <a:r>
              <a:rPr lang="en-US" sz="2000" dirty="0" smtClean="0">
                <a:solidFill>
                  <a:srgbClr val="000000"/>
                </a:solidFill>
              </a:rPr>
              <a:t>If you're sure customer confusion is not likely, and your proposed trademark does not strongly resemble a famous trademark, you may decide to go ahead and use the trademark</a:t>
            </a:r>
            <a:endParaRPr lang="en-US" sz="2000" dirty="0" smtClean="0">
              <a:solidFill>
                <a:srgbClr val="33669A"/>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Prior Art Searching</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27" name="Rectangle 5"/>
          <p:cNvSpPr>
            <a:spLocks noChangeArrowheads="1"/>
          </p:cNvSpPr>
          <p:nvPr/>
        </p:nvSpPr>
        <p:spPr bwMode="auto">
          <a:xfrm>
            <a:off x="609600" y="685800"/>
            <a:ext cx="7696200" cy="5562600"/>
          </a:xfrm>
          <a:prstGeom prst="rect">
            <a:avLst/>
          </a:prstGeom>
          <a:noFill/>
          <a:ln w="9525">
            <a:solidFill>
              <a:schemeClr val="tx1"/>
            </a:solidFill>
            <a:miter lim="800000"/>
            <a:headEnd/>
            <a:tailEnd/>
          </a:ln>
          <a:effectLst/>
        </p:spPr>
        <p:txBody>
          <a:bodyPr wrap="none" anchor="ctr"/>
          <a:lstStyle/>
          <a:p>
            <a:endParaRPr lang="en-US"/>
          </a:p>
        </p:txBody>
      </p:sp>
      <p:sp>
        <p:nvSpPr>
          <p:cNvPr id="30" name="Rectangle 15"/>
          <p:cNvSpPr>
            <a:spLocks noChangeArrowheads="1"/>
          </p:cNvSpPr>
          <p:nvPr/>
        </p:nvSpPr>
        <p:spPr bwMode="auto">
          <a:xfrm>
            <a:off x="914400" y="838200"/>
            <a:ext cx="6781800" cy="914400"/>
          </a:xfrm>
          <a:prstGeom prst="rect">
            <a:avLst/>
          </a:prstGeom>
          <a:noFill/>
          <a:ln w="9525" algn="ctr">
            <a:noFill/>
            <a:miter lim="800000"/>
            <a:headEnd/>
            <a:tailEnd/>
          </a:ln>
          <a:effectLst/>
        </p:spPr>
        <p:txBody>
          <a:bodyPr wrap="none" anchor="ctr"/>
          <a:lstStyle/>
          <a:p>
            <a:pPr algn="ctr"/>
            <a:r>
              <a:rPr lang="en-US" sz="2400" dirty="0"/>
              <a:t> </a:t>
            </a:r>
            <a:r>
              <a:rPr lang="en-US" sz="2800" b="1" i="1" dirty="0">
                <a:solidFill>
                  <a:schemeClr val="tx2"/>
                </a:solidFill>
                <a:cs typeface="Arial" pitchFamily="34" charset="0"/>
              </a:rPr>
              <a:t>Presentation Plan</a:t>
            </a:r>
          </a:p>
        </p:txBody>
      </p:sp>
      <p:sp>
        <p:nvSpPr>
          <p:cNvPr id="33" name="Rectangle 17"/>
          <p:cNvSpPr>
            <a:spLocks noChangeArrowheads="1"/>
          </p:cNvSpPr>
          <p:nvPr/>
        </p:nvSpPr>
        <p:spPr bwMode="auto">
          <a:xfrm>
            <a:off x="1752600" y="1600200"/>
            <a:ext cx="5562600" cy="4038600"/>
          </a:xfrm>
          <a:prstGeom prst="rect">
            <a:avLst/>
          </a:prstGeom>
          <a:noFill/>
          <a:ln w="9525" algn="ctr">
            <a:noFill/>
            <a:miter lim="800000"/>
            <a:headEnd/>
            <a:tailEnd/>
          </a:ln>
          <a:effectLst/>
        </p:spPr>
        <p:txBody>
          <a:bodyPr wrap="none" anchor="ctr"/>
          <a:lstStyle/>
          <a:p>
            <a:pPr>
              <a:buFont typeface="Wingdings" pitchFamily="2" charset="2"/>
              <a:buChar char="q"/>
            </a:pPr>
            <a:r>
              <a:rPr lang="en-US" b="1" i="1" dirty="0"/>
              <a:t> </a:t>
            </a:r>
            <a:r>
              <a:rPr lang="en-US" b="1" i="1" dirty="0" smtClean="0"/>
              <a:t> Introduction : Trademark Search</a:t>
            </a:r>
            <a:endParaRPr lang="en-US" b="1" i="1" dirty="0"/>
          </a:p>
          <a:p>
            <a:endParaRPr lang="en-US" b="1" i="1" dirty="0"/>
          </a:p>
          <a:p>
            <a:pPr>
              <a:buFont typeface="Wingdings" pitchFamily="2" charset="2"/>
              <a:buChar char="q"/>
            </a:pPr>
            <a:r>
              <a:rPr lang="en-US" b="1" i="1" dirty="0"/>
              <a:t> </a:t>
            </a:r>
            <a:r>
              <a:rPr lang="en-US" b="1" i="1" dirty="0" smtClean="0"/>
              <a:t> What </a:t>
            </a:r>
            <a:r>
              <a:rPr lang="en-US" b="1" i="1" dirty="0"/>
              <a:t>are we looking for?</a:t>
            </a:r>
          </a:p>
          <a:p>
            <a:pPr>
              <a:buFontTx/>
              <a:buChar char="-"/>
            </a:pPr>
            <a:endParaRPr lang="en-US" b="1" i="1" dirty="0"/>
          </a:p>
          <a:p>
            <a:pPr>
              <a:buFont typeface="Wingdings" pitchFamily="2" charset="2"/>
              <a:buChar char="q"/>
            </a:pPr>
            <a:r>
              <a:rPr lang="en-US" b="1" i="1" dirty="0"/>
              <a:t> </a:t>
            </a:r>
            <a:r>
              <a:rPr lang="en-US" b="1" i="1" dirty="0" smtClean="0"/>
              <a:t> Key </a:t>
            </a:r>
            <a:r>
              <a:rPr lang="en-US" b="1" i="1" dirty="0"/>
              <a:t>to Searching – Keywords and </a:t>
            </a:r>
            <a:r>
              <a:rPr lang="en-US" b="1" i="1" dirty="0" smtClean="0"/>
              <a:t>Key strings</a:t>
            </a:r>
            <a:endParaRPr lang="en-US" b="1" i="1" dirty="0"/>
          </a:p>
          <a:p>
            <a:pPr>
              <a:buFontTx/>
              <a:buChar char="-"/>
            </a:pPr>
            <a:endParaRPr lang="en-US" b="1" i="1" dirty="0"/>
          </a:p>
          <a:p>
            <a:pPr>
              <a:buFont typeface="Wingdings" pitchFamily="2" charset="2"/>
              <a:buChar char="q"/>
            </a:pPr>
            <a:r>
              <a:rPr lang="en-US" b="1" i="1" dirty="0" smtClean="0"/>
              <a:t>  Free – </a:t>
            </a:r>
            <a:r>
              <a:rPr lang="en-US" b="1" i="1" dirty="0"/>
              <a:t>Search Databases</a:t>
            </a:r>
          </a:p>
          <a:p>
            <a:pPr>
              <a:buFontTx/>
              <a:buChar char="-"/>
            </a:pPr>
            <a:endParaRPr lang="en-US" b="1" i="1" dirty="0"/>
          </a:p>
          <a:p>
            <a:pPr>
              <a:buFont typeface="Wingdings" pitchFamily="2" charset="2"/>
              <a:buChar char="q"/>
            </a:pPr>
            <a:r>
              <a:rPr lang="en-US" b="1" i="1" dirty="0"/>
              <a:t> </a:t>
            </a:r>
            <a:r>
              <a:rPr lang="en-US" b="1" i="1" dirty="0" smtClean="0"/>
              <a:t> Best </a:t>
            </a:r>
            <a:r>
              <a:rPr lang="en-US" b="1" i="1" dirty="0"/>
              <a:t>Practices </a:t>
            </a:r>
            <a:endParaRPr lang="en-US" dirty="0"/>
          </a:p>
          <a:p>
            <a:pPr>
              <a:buFontTx/>
              <a:buChar char="-"/>
            </a:pPr>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609600"/>
            <a:ext cx="8839200" cy="5078313"/>
          </a:xfrm>
          <a:prstGeom prst="rect">
            <a:avLst/>
          </a:prstGeom>
          <a:noFill/>
        </p:spPr>
        <p:txBody>
          <a:bodyPr wrap="square" rtlCol="0">
            <a:spAutoFit/>
          </a:bodyPr>
          <a:lstStyle/>
          <a:p>
            <a:pPr algn="ctr"/>
            <a:r>
              <a:rPr lang="en-US" sz="2400" b="1" i="1" dirty="0" smtClean="0">
                <a:solidFill>
                  <a:srgbClr val="2C5D98"/>
                </a:solidFill>
              </a:rPr>
              <a:t>Using wildcards to enhance searches</a:t>
            </a:r>
          </a:p>
          <a:p>
            <a:endParaRPr lang="en-US" sz="2000" b="1" dirty="0" smtClean="0">
              <a:solidFill>
                <a:srgbClr val="FF0000"/>
              </a:solidFill>
            </a:endParaRPr>
          </a:p>
          <a:p>
            <a:r>
              <a:rPr lang="en-US" sz="2000" dirty="0" smtClean="0">
                <a:solidFill>
                  <a:srgbClr val="000000"/>
                </a:solidFill>
              </a:rPr>
              <a:t>Wildcards are characters that the search engine recognizes. They add flexibility to your searches:</a:t>
            </a:r>
          </a:p>
          <a:p>
            <a:endParaRPr lang="en-US" sz="2000" dirty="0" smtClean="0">
              <a:solidFill>
                <a:srgbClr val="000000"/>
              </a:solidFill>
            </a:endParaRPr>
          </a:p>
          <a:p>
            <a:r>
              <a:rPr lang="en-US" sz="2000" b="1" dirty="0" smtClean="0">
                <a:solidFill>
                  <a:srgbClr val="002060"/>
                </a:solidFill>
              </a:rPr>
              <a:t>Multiple character wildcard</a:t>
            </a:r>
          </a:p>
          <a:p>
            <a:r>
              <a:rPr lang="en-US" sz="2000" b="1" dirty="0" smtClean="0">
                <a:solidFill>
                  <a:srgbClr val="000000"/>
                </a:solidFill>
              </a:rPr>
              <a:t>“*” Use an asterisk to replace a sequence of characters (e.g., to search </a:t>
            </a:r>
            <a:r>
              <a:rPr lang="en-US" sz="2000" dirty="0" smtClean="0">
                <a:solidFill>
                  <a:srgbClr val="000000"/>
                </a:solidFill>
              </a:rPr>
              <a:t>for pharmacy and pharmaceutical, use "</a:t>
            </a:r>
            <a:r>
              <a:rPr lang="en-US" sz="2000" dirty="0" err="1" smtClean="0">
                <a:solidFill>
                  <a:srgbClr val="000000"/>
                </a:solidFill>
              </a:rPr>
              <a:t>pharm</a:t>
            </a:r>
            <a:r>
              <a:rPr lang="en-US" sz="2000" dirty="0" smtClean="0">
                <a:solidFill>
                  <a:srgbClr val="000000"/>
                </a:solidFill>
              </a:rPr>
              <a:t>*").</a:t>
            </a:r>
          </a:p>
          <a:p>
            <a:endParaRPr lang="en-US" sz="2000" dirty="0" smtClean="0">
              <a:solidFill>
                <a:srgbClr val="000000"/>
              </a:solidFill>
            </a:endParaRPr>
          </a:p>
          <a:p>
            <a:r>
              <a:rPr lang="en-US" sz="2000" b="1" dirty="0" smtClean="0">
                <a:solidFill>
                  <a:srgbClr val="002060"/>
                </a:solidFill>
              </a:rPr>
              <a:t>Single character wildcard</a:t>
            </a:r>
          </a:p>
          <a:p>
            <a:r>
              <a:rPr lang="en-US" sz="2000" b="1" dirty="0" smtClean="0">
                <a:solidFill>
                  <a:srgbClr val="000000"/>
                </a:solidFill>
              </a:rPr>
              <a:t>“?” Use a question mark to replace a single character (e.g., "</a:t>
            </a:r>
            <a:r>
              <a:rPr lang="en-US" sz="2000" b="1" dirty="0" err="1" smtClean="0">
                <a:solidFill>
                  <a:srgbClr val="000000"/>
                </a:solidFill>
              </a:rPr>
              <a:t>organi?</a:t>
            </a:r>
            <a:r>
              <a:rPr lang="en-US" sz="2000" dirty="0" err="1" smtClean="0">
                <a:solidFill>
                  <a:srgbClr val="000000"/>
                </a:solidFill>
              </a:rPr>
              <a:t>ation</a:t>
            </a:r>
            <a:r>
              <a:rPr lang="en-US" sz="2000" dirty="0" smtClean="0">
                <a:solidFill>
                  <a:srgbClr val="000000"/>
                </a:solidFill>
              </a:rPr>
              <a:t>" will match different spellings: "organization" or "</a:t>
            </a:r>
            <a:r>
              <a:rPr lang="en-US" sz="2000" dirty="0" err="1" smtClean="0">
                <a:solidFill>
                  <a:srgbClr val="000000"/>
                </a:solidFill>
              </a:rPr>
              <a:t>organisation</a:t>
            </a:r>
            <a:r>
              <a:rPr lang="en-US" sz="2000" dirty="0" smtClean="0">
                <a:solidFill>
                  <a:srgbClr val="000000"/>
                </a:solidFill>
              </a:rPr>
              <a:t>").</a:t>
            </a:r>
          </a:p>
          <a:p>
            <a:endParaRPr lang="en-US" sz="2000" dirty="0" smtClean="0">
              <a:solidFill>
                <a:srgbClr val="000000"/>
              </a:solidFill>
            </a:endParaRPr>
          </a:p>
          <a:p>
            <a:r>
              <a:rPr lang="en-US" sz="2000" b="1" dirty="0" smtClean="0">
                <a:solidFill>
                  <a:srgbClr val="002060"/>
                </a:solidFill>
              </a:rPr>
              <a:t>Wildcards in front of characters string</a:t>
            </a:r>
          </a:p>
          <a:p>
            <a:r>
              <a:rPr lang="en-US" sz="2000" dirty="0" smtClean="0">
                <a:solidFill>
                  <a:srgbClr val="000000"/>
                </a:solidFill>
              </a:rPr>
              <a:t>Wildcards can also be used in front of the search term (e.g., "*national” will match different terms such as "national" and "international").</a:t>
            </a:r>
            <a:endParaRPr lang="en-US" sz="20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417255"/>
            <a:ext cx="8839200" cy="2616101"/>
          </a:xfrm>
          <a:prstGeom prst="rect">
            <a:avLst/>
          </a:prstGeom>
          <a:noFill/>
        </p:spPr>
        <p:txBody>
          <a:bodyPr wrap="square" rtlCol="0">
            <a:spAutoFit/>
          </a:bodyPr>
          <a:lstStyle/>
          <a:p>
            <a:pPr lvl="0"/>
            <a:r>
              <a:rPr lang="en-US" sz="2400" b="1" dirty="0" smtClean="0">
                <a:solidFill>
                  <a:srgbClr val="2C5D98"/>
                </a:solidFill>
              </a:rPr>
              <a:t>DESIGN SEARCH CODES</a:t>
            </a:r>
            <a:r>
              <a:rPr lang="en-US" sz="2400" b="1" dirty="0" smtClean="0">
                <a:solidFill>
                  <a:srgbClr val="002060"/>
                </a:solidFill>
              </a:rPr>
              <a:t> </a:t>
            </a:r>
          </a:p>
          <a:p>
            <a:r>
              <a:rPr lang="en-US" sz="2000" dirty="0" smtClean="0"/>
              <a:t>A </a:t>
            </a:r>
            <a:r>
              <a:rPr lang="en-US" sz="2000" b="1" dirty="0" smtClean="0"/>
              <a:t>design</a:t>
            </a:r>
            <a:r>
              <a:rPr lang="en-US" sz="2000" dirty="0" smtClean="0"/>
              <a:t> search </a:t>
            </a:r>
            <a:r>
              <a:rPr lang="en-US" sz="2000" b="1" dirty="0" smtClean="0"/>
              <a:t>code</a:t>
            </a:r>
            <a:r>
              <a:rPr lang="en-US" sz="2000" dirty="0" smtClean="0"/>
              <a:t> is a </a:t>
            </a:r>
            <a:r>
              <a:rPr lang="en-US" sz="2000" b="1" dirty="0" smtClean="0"/>
              <a:t>six-digit number </a:t>
            </a:r>
            <a:r>
              <a:rPr lang="en-US" sz="2000" dirty="0" smtClean="0"/>
              <a:t>that helps the public and examining attorneys search the USPTO database for marks with similar </a:t>
            </a:r>
            <a:r>
              <a:rPr lang="en-US" sz="2000" b="1" dirty="0" smtClean="0"/>
              <a:t>designs</a:t>
            </a:r>
            <a:r>
              <a:rPr lang="en-US" sz="2000" dirty="0" smtClean="0"/>
              <a:t>. Understanding </a:t>
            </a:r>
            <a:r>
              <a:rPr lang="en-US" sz="2000" b="1" dirty="0" smtClean="0"/>
              <a:t>design</a:t>
            </a:r>
            <a:r>
              <a:rPr lang="en-US" sz="2000" dirty="0" smtClean="0"/>
              <a:t> search </a:t>
            </a:r>
            <a:r>
              <a:rPr lang="en-US" sz="2000" b="1" dirty="0" smtClean="0"/>
              <a:t>codes</a:t>
            </a:r>
            <a:r>
              <a:rPr lang="en-US" sz="2000" dirty="0" smtClean="0"/>
              <a:t> will help you conduct a more effective search before you file your application.</a:t>
            </a:r>
          </a:p>
          <a:p>
            <a:r>
              <a:rPr lang="en-US" sz="2000" dirty="0" smtClean="0"/>
              <a:t>Design codes can be searched manually from the following link:-</a:t>
            </a:r>
          </a:p>
          <a:p>
            <a:r>
              <a:rPr lang="en-US" sz="2000" u="sng" dirty="0" smtClean="0">
                <a:hlinkClick r:id="rId2"/>
              </a:rPr>
              <a:t>http://tess2.uspto.gov/tmdb/dscm/index.htm</a:t>
            </a:r>
            <a:endParaRPr lang="en-US" sz="2000" dirty="0" smtClean="0"/>
          </a:p>
          <a:p>
            <a:endParaRPr lang="en-US" sz="2000" dirty="0"/>
          </a:p>
        </p:txBody>
      </p:sp>
      <p:pic>
        <p:nvPicPr>
          <p:cNvPr id="5" name="Picture 4"/>
          <p:cNvPicPr/>
          <p:nvPr/>
        </p:nvPicPr>
        <p:blipFill>
          <a:blip r:embed="rId3"/>
          <a:srcRect/>
          <a:stretch>
            <a:fillRect/>
          </a:stretch>
        </p:blipFill>
        <p:spPr bwMode="auto">
          <a:xfrm>
            <a:off x="76200" y="2590800"/>
            <a:ext cx="8915400" cy="3810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408563"/>
            <a:ext cx="8839200" cy="3293209"/>
          </a:xfrm>
          <a:prstGeom prst="rect">
            <a:avLst/>
          </a:prstGeom>
          <a:noFill/>
        </p:spPr>
        <p:txBody>
          <a:bodyPr wrap="square" rtlCol="0">
            <a:spAutoFit/>
          </a:bodyPr>
          <a:lstStyle/>
          <a:p>
            <a:r>
              <a:rPr lang="en-US" sz="2400" b="1" dirty="0" smtClean="0">
                <a:solidFill>
                  <a:srgbClr val="2C5D98"/>
                </a:solidFill>
              </a:rPr>
              <a:t>INTERNATIONAL CLASSES OR NICE CLASSES</a:t>
            </a:r>
          </a:p>
          <a:p>
            <a:r>
              <a:rPr lang="en-US" sz="2000" dirty="0" smtClean="0"/>
              <a:t>In most jurisdictions, the products for which </a:t>
            </a:r>
            <a:r>
              <a:rPr lang="en-US" sz="2000" b="1" dirty="0" smtClean="0"/>
              <a:t>trademarks</a:t>
            </a:r>
            <a:r>
              <a:rPr lang="en-US" sz="2000" dirty="0" smtClean="0"/>
              <a:t> are registered are categorized using the 45 product </a:t>
            </a:r>
            <a:r>
              <a:rPr lang="en-US" sz="2000" b="1" dirty="0" smtClean="0"/>
              <a:t>classes</a:t>
            </a:r>
            <a:r>
              <a:rPr lang="en-US" sz="2000" dirty="0" smtClean="0"/>
              <a:t> of the </a:t>
            </a:r>
            <a:r>
              <a:rPr lang="en-US" sz="2000" b="1" dirty="0" smtClean="0"/>
              <a:t>International</a:t>
            </a:r>
            <a:r>
              <a:rPr lang="en-US" sz="2000" dirty="0" smtClean="0"/>
              <a:t> Classification of Goods and Services under the Nice Agreement. </a:t>
            </a:r>
            <a:r>
              <a:rPr lang="en-US" sz="2000" b="1" dirty="0" smtClean="0"/>
              <a:t>Classes</a:t>
            </a:r>
            <a:r>
              <a:rPr lang="en-US" sz="2000" dirty="0" smtClean="0"/>
              <a:t> 1 to 34 are used for goods and </a:t>
            </a:r>
            <a:r>
              <a:rPr lang="en-US" sz="2000" b="1" dirty="0" smtClean="0"/>
              <a:t>classes</a:t>
            </a:r>
            <a:r>
              <a:rPr lang="en-US" sz="2000" dirty="0" smtClean="0"/>
              <a:t> 35 to 45 for services.</a:t>
            </a:r>
          </a:p>
          <a:p>
            <a:r>
              <a:rPr lang="en-US" sz="2000" dirty="0" smtClean="0"/>
              <a:t>International classes or NICE classes can be manually accessed from the following link:-</a:t>
            </a:r>
          </a:p>
          <a:p>
            <a:r>
              <a:rPr lang="en-US" sz="2000" u="sng" dirty="0" smtClean="0">
                <a:hlinkClick r:id="rId2"/>
              </a:rPr>
              <a:t>https://www.wipo.int/classifications/nice/nclpub/en/fr/?class_number=1&amp;explanatory_notes=show&amp;lang=en&amp;menulang=en&amp;notion=class_headings&amp;version=20210101</a:t>
            </a:r>
            <a:endParaRPr lang="en-US" sz="2000" dirty="0"/>
          </a:p>
        </p:txBody>
      </p:sp>
      <p:pic>
        <p:nvPicPr>
          <p:cNvPr id="7170" name="Picture 2"/>
          <p:cNvPicPr>
            <a:picLocks noChangeAspect="1" noChangeArrowheads="1"/>
          </p:cNvPicPr>
          <p:nvPr/>
        </p:nvPicPr>
        <p:blipFill>
          <a:blip r:embed="rId3"/>
          <a:srcRect/>
          <a:stretch>
            <a:fillRect/>
          </a:stretch>
        </p:blipFill>
        <p:spPr bwMode="auto">
          <a:xfrm>
            <a:off x="228600" y="3581400"/>
            <a:ext cx="8686800" cy="26670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839200" cy="4524315"/>
          </a:xfrm>
          <a:prstGeom prst="rect">
            <a:avLst/>
          </a:prstGeom>
          <a:noFill/>
        </p:spPr>
        <p:txBody>
          <a:bodyPr wrap="square" rtlCol="0">
            <a:spAutoFit/>
          </a:bodyPr>
          <a:lstStyle/>
          <a:p>
            <a:pPr algn="ctr"/>
            <a:r>
              <a:rPr lang="en-US" sz="2400" b="1" i="1" dirty="0">
                <a:solidFill>
                  <a:srgbClr val="0000FF"/>
                </a:solidFill>
              </a:rPr>
              <a:t>WIPO – Global Brand Database</a:t>
            </a:r>
          </a:p>
          <a:p>
            <a:r>
              <a:rPr lang="en-IN" sz="2000" b="1" dirty="0">
                <a:solidFill>
                  <a:srgbClr val="000000"/>
                </a:solidFill>
              </a:rPr>
              <a:t>WIPO's Global Brand Database</a:t>
            </a:r>
            <a:r>
              <a:rPr lang="en-IN" sz="2000" dirty="0">
                <a:solidFill>
                  <a:srgbClr val="000000"/>
                </a:solidFill>
              </a:rPr>
              <a:t> enables you to </a:t>
            </a:r>
            <a:r>
              <a:rPr lang="en-IN" sz="2000" b="1" dirty="0">
                <a:solidFill>
                  <a:srgbClr val="000000"/>
                </a:solidFill>
              </a:rPr>
              <a:t>search</a:t>
            </a:r>
            <a:r>
              <a:rPr lang="en-IN" sz="2000" dirty="0">
                <a:solidFill>
                  <a:srgbClr val="000000"/>
                </a:solidFill>
              </a:rPr>
              <a:t> for </a:t>
            </a:r>
            <a:r>
              <a:rPr lang="en-IN" sz="2000" b="1" dirty="0">
                <a:solidFill>
                  <a:srgbClr val="000000"/>
                </a:solidFill>
              </a:rPr>
              <a:t>trademarks registered under the Madrid </a:t>
            </a:r>
            <a:r>
              <a:rPr lang="en-IN" sz="2000" b="1" dirty="0" smtClean="0">
                <a:solidFill>
                  <a:srgbClr val="000000"/>
                </a:solidFill>
              </a:rPr>
              <a:t>System</a:t>
            </a:r>
            <a:r>
              <a:rPr lang="en-IN" sz="2000" dirty="0" smtClean="0">
                <a:solidFill>
                  <a:srgbClr val="000000"/>
                </a:solidFill>
              </a:rPr>
              <a:t>.</a:t>
            </a:r>
          </a:p>
          <a:p>
            <a:endParaRPr lang="en-US" sz="2400" dirty="0" smtClean="0">
              <a:solidFill>
                <a:srgbClr val="000000"/>
              </a:solidFill>
              <a:latin typeface="+mj-lt"/>
            </a:endParaRPr>
          </a:p>
          <a:p>
            <a:pPr algn="ctr"/>
            <a:r>
              <a:rPr lang="en-US" sz="2000" b="1" dirty="0" smtClean="0">
                <a:solidFill>
                  <a:srgbClr val="0000FF"/>
                </a:solidFill>
              </a:rPr>
              <a:t>TYPES</a:t>
            </a:r>
          </a:p>
          <a:p>
            <a:r>
              <a:rPr lang="en-US" dirty="0" smtClean="0">
                <a:solidFill>
                  <a:srgbClr val="000000"/>
                </a:solidFill>
              </a:rPr>
              <a:t>There are two types of trademark searches, including one for words and one for designs.</a:t>
            </a:r>
          </a:p>
          <a:p>
            <a:endParaRPr lang="en-US" dirty="0" smtClean="0">
              <a:solidFill>
                <a:srgbClr val="000000"/>
              </a:solidFill>
            </a:endParaRPr>
          </a:p>
          <a:p>
            <a:pPr>
              <a:buFont typeface="Arial" pitchFamily="34" charset="0"/>
              <a:buChar char="•"/>
            </a:pPr>
            <a:r>
              <a:rPr lang="en-US" dirty="0" smtClean="0">
                <a:solidFill>
                  <a:srgbClr val="CD0000"/>
                </a:solidFill>
              </a:rPr>
              <a:t> </a:t>
            </a:r>
            <a:r>
              <a:rPr lang="en-US" dirty="0" smtClean="0">
                <a:solidFill>
                  <a:srgbClr val="000000"/>
                </a:solidFill>
              </a:rPr>
              <a:t>Words - You can conduct your trademark search using search words via the</a:t>
            </a:r>
          </a:p>
          <a:p>
            <a:r>
              <a:rPr lang="en-US" dirty="0" smtClean="0">
                <a:solidFill>
                  <a:srgbClr val="000000"/>
                </a:solidFill>
              </a:rPr>
              <a:t>Trademark Electronic Search System (TESS)</a:t>
            </a:r>
          </a:p>
          <a:p>
            <a:endParaRPr lang="en-US" dirty="0" smtClean="0">
              <a:solidFill>
                <a:srgbClr val="000000"/>
              </a:solidFill>
            </a:endParaRPr>
          </a:p>
          <a:p>
            <a:pPr>
              <a:buFont typeface="Arial" pitchFamily="34" charset="0"/>
              <a:buChar char="•"/>
            </a:pPr>
            <a:r>
              <a:rPr lang="en-US" dirty="0" smtClean="0">
                <a:solidFill>
                  <a:srgbClr val="CD0000"/>
                </a:solidFill>
              </a:rPr>
              <a:t> </a:t>
            </a:r>
            <a:r>
              <a:rPr lang="en-US" dirty="0" smtClean="0">
                <a:solidFill>
                  <a:srgbClr val="000000"/>
                </a:solidFill>
              </a:rPr>
              <a:t>Designs - You will still use TESS. However, the USPTO Design Search Code</a:t>
            </a:r>
          </a:p>
          <a:p>
            <a:r>
              <a:rPr lang="en-US" dirty="0" smtClean="0">
                <a:solidFill>
                  <a:srgbClr val="000000"/>
                </a:solidFill>
              </a:rPr>
              <a:t>Manual has to be referred to identify design codes to use with TESS.</a:t>
            </a:r>
          </a:p>
          <a:p>
            <a:endParaRPr lang="en-US" dirty="0" smtClean="0">
              <a:solidFill>
                <a:srgbClr val="000000"/>
              </a:solidFill>
            </a:endParaRPr>
          </a:p>
          <a:p>
            <a:r>
              <a:rPr lang="en-US" dirty="0" smtClean="0">
                <a:solidFill>
                  <a:srgbClr val="000000"/>
                </a:solidFill>
              </a:rPr>
              <a:t>If your trademark includes both words and designs, you will need to conduct both types of</a:t>
            </a:r>
          </a:p>
          <a:p>
            <a:r>
              <a:rPr lang="en-US" dirty="0" smtClean="0">
                <a:solidFill>
                  <a:srgbClr val="000000"/>
                </a:solidFill>
              </a:rPr>
              <a:t>searches.</a:t>
            </a:r>
            <a:endParaRPr lang="en-US" dirty="0"/>
          </a:p>
        </p:txBody>
      </p:sp>
    </p:spTree>
    <p:extLst>
      <p:ext uri="{BB962C8B-B14F-4D97-AF65-F5344CB8AC3E}">
        <p14:creationId xmlns:p14="http://schemas.microsoft.com/office/powerpoint/2010/main" val="19585760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6858000" cy="830997"/>
          </a:xfrm>
          <a:prstGeom prst="rect">
            <a:avLst/>
          </a:prstGeom>
        </p:spPr>
        <p:txBody>
          <a:bodyPr wrap="square">
            <a:spAutoFit/>
          </a:bodyPr>
          <a:lstStyle/>
          <a:p>
            <a:pPr algn="ctr"/>
            <a:r>
              <a:rPr lang="en-US" sz="2400" b="1" i="1" dirty="0">
                <a:solidFill>
                  <a:srgbClr val="0000FF"/>
                </a:solidFill>
              </a:rPr>
              <a:t>HOW TO SEARCH THE USING WIPO's Global Brand Database</a:t>
            </a:r>
          </a:p>
        </p:txBody>
      </p:sp>
      <p:sp>
        <p:nvSpPr>
          <p:cNvPr id="3" name="Rectangle 2"/>
          <p:cNvSpPr/>
          <p:nvPr/>
        </p:nvSpPr>
        <p:spPr>
          <a:xfrm>
            <a:off x="457200" y="1521151"/>
            <a:ext cx="8153400" cy="646331"/>
          </a:xfrm>
          <a:prstGeom prst="rect">
            <a:avLst/>
          </a:prstGeom>
        </p:spPr>
        <p:txBody>
          <a:bodyPr wrap="square">
            <a:spAutoFit/>
          </a:bodyPr>
          <a:lstStyle/>
          <a:p>
            <a:r>
              <a:rPr lang="en-US" dirty="0" smtClean="0">
                <a:solidFill>
                  <a:srgbClr val="000000"/>
                </a:solidFill>
              </a:rPr>
              <a:t>Step 1: Open your browser and go to </a:t>
            </a:r>
            <a:r>
              <a:rPr lang="en-US" dirty="0" smtClean="0">
                <a:hlinkClick r:id="rId2" tooltip="Click to Open"/>
              </a:rPr>
              <a:t>https://branddb.wipo.int/branddb/en/ </a:t>
            </a:r>
            <a:r>
              <a:rPr lang="en-US" dirty="0" smtClean="0">
                <a:solidFill>
                  <a:srgbClr val="000000"/>
                </a:solidFill>
              </a:rPr>
              <a:t>(WIPO’s Global </a:t>
            </a:r>
            <a:r>
              <a:rPr lang="en-US" dirty="0">
                <a:solidFill>
                  <a:srgbClr val="000000"/>
                </a:solidFill>
              </a:rPr>
              <a:t>Brand </a:t>
            </a:r>
            <a:r>
              <a:rPr lang="en-US" dirty="0" smtClean="0">
                <a:solidFill>
                  <a:srgbClr val="000000"/>
                </a:solidFill>
              </a:rPr>
              <a:t>Database Office's website)</a:t>
            </a:r>
            <a:endParaRPr lang="en-US" dirty="0"/>
          </a:p>
        </p:txBody>
      </p:sp>
      <p:pic>
        <p:nvPicPr>
          <p:cNvPr id="4" name="Picture 3"/>
          <p:cNvPicPr>
            <a:picLocks noChangeAspect="1"/>
          </p:cNvPicPr>
          <p:nvPr/>
        </p:nvPicPr>
        <p:blipFill>
          <a:blip r:embed="rId3"/>
          <a:stretch>
            <a:fillRect/>
          </a:stretch>
        </p:blipFill>
        <p:spPr>
          <a:xfrm>
            <a:off x="457200" y="2362200"/>
            <a:ext cx="8153400" cy="3701135"/>
          </a:xfrm>
          <a:prstGeom prst="rect">
            <a:avLst/>
          </a:prstGeom>
        </p:spPr>
      </p:pic>
    </p:spTree>
    <p:extLst>
      <p:ext uri="{BB962C8B-B14F-4D97-AF65-F5344CB8AC3E}">
        <p14:creationId xmlns:p14="http://schemas.microsoft.com/office/powerpoint/2010/main" val="358789095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 y="1752600"/>
            <a:ext cx="8458200" cy="3733800"/>
          </a:xfrm>
          <a:prstGeom prst="rect">
            <a:avLst/>
          </a:prstGeom>
        </p:spPr>
      </p:pic>
      <p:sp>
        <p:nvSpPr>
          <p:cNvPr id="3" name="TextBox 2"/>
          <p:cNvSpPr txBox="1"/>
          <p:nvPr/>
        </p:nvSpPr>
        <p:spPr>
          <a:xfrm>
            <a:off x="152400" y="609600"/>
            <a:ext cx="8839200" cy="1015663"/>
          </a:xfrm>
          <a:prstGeom prst="rect">
            <a:avLst/>
          </a:prstGeom>
          <a:noFill/>
        </p:spPr>
        <p:txBody>
          <a:bodyPr wrap="square" rtlCol="0">
            <a:spAutoFit/>
          </a:bodyPr>
          <a:lstStyle/>
          <a:p>
            <a:r>
              <a:rPr lang="en-US" sz="2000" dirty="0" smtClean="0"/>
              <a:t>Step 2: Type in the name or title or slogan you wish to search for. After you set your other search criterion, click on the</a:t>
            </a:r>
          </a:p>
          <a:p>
            <a:r>
              <a:rPr lang="en-US" sz="2000" dirty="0" smtClean="0"/>
              <a:t>button “search"</a:t>
            </a:r>
            <a:endParaRPr lang="en-US" sz="2000" dirty="0"/>
          </a:p>
        </p:txBody>
      </p:sp>
    </p:spTree>
    <p:extLst>
      <p:ext uri="{BB962C8B-B14F-4D97-AF65-F5344CB8AC3E}">
        <p14:creationId xmlns:p14="http://schemas.microsoft.com/office/powerpoint/2010/main" val="191715688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5171" y="1447800"/>
            <a:ext cx="8229600" cy="4343400"/>
          </a:xfrm>
          <a:prstGeom prst="rect">
            <a:avLst/>
          </a:prstGeom>
        </p:spPr>
      </p:pic>
      <p:sp>
        <p:nvSpPr>
          <p:cNvPr id="3" name="TextBox 2"/>
          <p:cNvSpPr txBox="1"/>
          <p:nvPr/>
        </p:nvSpPr>
        <p:spPr>
          <a:xfrm>
            <a:off x="250371" y="533400"/>
            <a:ext cx="8839200" cy="707886"/>
          </a:xfrm>
          <a:prstGeom prst="rect">
            <a:avLst/>
          </a:prstGeom>
          <a:noFill/>
        </p:spPr>
        <p:txBody>
          <a:bodyPr wrap="square" rtlCol="0">
            <a:spAutoFit/>
          </a:bodyPr>
          <a:lstStyle/>
          <a:p>
            <a:r>
              <a:rPr lang="en-US" sz="2000" dirty="0" smtClean="0"/>
              <a:t>Step 3: The search will give you a list of trademarks, if any, that matches</a:t>
            </a:r>
          </a:p>
          <a:p>
            <a:r>
              <a:rPr lang="en-US" sz="2000" dirty="0" smtClean="0"/>
              <a:t>your search term(s)</a:t>
            </a:r>
            <a:endParaRPr lang="en-US" sz="2000" dirty="0"/>
          </a:p>
        </p:txBody>
      </p:sp>
    </p:spTree>
    <p:extLst>
      <p:ext uri="{BB962C8B-B14F-4D97-AF65-F5344CB8AC3E}">
        <p14:creationId xmlns:p14="http://schemas.microsoft.com/office/powerpoint/2010/main" val="362933112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839200" cy="2677656"/>
          </a:xfrm>
          <a:prstGeom prst="rect">
            <a:avLst/>
          </a:prstGeom>
          <a:noFill/>
        </p:spPr>
        <p:txBody>
          <a:bodyPr wrap="square" rtlCol="0">
            <a:spAutoFit/>
          </a:bodyPr>
          <a:lstStyle/>
          <a:p>
            <a:pPr algn="ctr"/>
            <a:r>
              <a:rPr lang="en-US" sz="2400" b="1" i="1" dirty="0" err="1" smtClean="0">
                <a:solidFill>
                  <a:srgbClr val="0000FF"/>
                </a:solidFill>
              </a:rPr>
              <a:t>TMview</a:t>
            </a:r>
            <a:r>
              <a:rPr lang="en-US" sz="2400" b="1" i="1" dirty="0" smtClean="0">
                <a:solidFill>
                  <a:srgbClr val="0000FF"/>
                </a:solidFill>
              </a:rPr>
              <a:t> – </a:t>
            </a:r>
            <a:r>
              <a:rPr lang="en-IN" sz="2400" b="1" i="1" dirty="0" smtClean="0">
                <a:solidFill>
                  <a:srgbClr val="0000FF"/>
                </a:solidFill>
              </a:rPr>
              <a:t>TM across </a:t>
            </a:r>
            <a:r>
              <a:rPr lang="en-IN" sz="2400" b="1" i="1" dirty="0">
                <a:solidFill>
                  <a:srgbClr val="0000FF"/>
                </a:solidFill>
              </a:rPr>
              <a:t>the European Union and </a:t>
            </a:r>
            <a:r>
              <a:rPr lang="en-IN" sz="2400" b="1" i="1" dirty="0" smtClean="0">
                <a:solidFill>
                  <a:srgbClr val="0000FF"/>
                </a:solidFill>
              </a:rPr>
              <a:t>beyond</a:t>
            </a:r>
          </a:p>
          <a:p>
            <a:pPr algn="ctr"/>
            <a:endParaRPr lang="en-IN" sz="2400" b="1" i="1" dirty="0" smtClean="0">
              <a:solidFill>
                <a:srgbClr val="0000FF"/>
              </a:solidFill>
            </a:endParaRPr>
          </a:p>
          <a:p>
            <a:r>
              <a:rPr lang="en-IN" sz="2000" dirty="0" smtClean="0">
                <a:solidFill>
                  <a:srgbClr val="000000"/>
                </a:solidFill>
              </a:rPr>
              <a:t>Trade </a:t>
            </a:r>
            <a:r>
              <a:rPr lang="en-IN" sz="2000" dirty="0">
                <a:solidFill>
                  <a:srgbClr val="000000"/>
                </a:solidFill>
              </a:rPr>
              <a:t>marks protected in the entire European Union, European Union trade </a:t>
            </a:r>
            <a:r>
              <a:rPr lang="en-IN" sz="2000" dirty="0" smtClean="0">
                <a:solidFill>
                  <a:srgbClr val="000000"/>
                </a:solidFill>
              </a:rPr>
              <a:t>marks</a:t>
            </a:r>
            <a:r>
              <a:rPr lang="en-IN" sz="2000" dirty="0">
                <a:solidFill>
                  <a:srgbClr val="000000"/>
                </a:solidFill>
              </a:rPr>
              <a:t> </a:t>
            </a:r>
            <a:r>
              <a:rPr lang="en-IN" sz="2000" dirty="0" smtClean="0">
                <a:solidFill>
                  <a:srgbClr val="000000"/>
                </a:solidFill>
              </a:rPr>
              <a:t>and</a:t>
            </a:r>
            <a:r>
              <a:rPr lang="en-IN" sz="2000" dirty="0">
                <a:solidFill>
                  <a:srgbClr val="000000"/>
                </a:solidFill>
              </a:rPr>
              <a:t> designating </a:t>
            </a:r>
            <a:r>
              <a:rPr lang="en-IN" sz="2000" dirty="0" smtClean="0">
                <a:solidFill>
                  <a:srgbClr val="000000"/>
                </a:solidFill>
              </a:rPr>
              <a:t>country </a:t>
            </a:r>
            <a:r>
              <a:rPr lang="en-IN" sz="2000" dirty="0">
                <a:solidFill>
                  <a:srgbClr val="000000"/>
                </a:solidFill>
              </a:rPr>
              <a:t>within the European Union, can also be searched</a:t>
            </a:r>
            <a:r>
              <a:rPr lang="en-IN" sz="2000" dirty="0" smtClean="0">
                <a:solidFill>
                  <a:srgbClr val="000000"/>
                </a:solidFill>
              </a:rPr>
              <a:t> </a:t>
            </a:r>
            <a:r>
              <a:rPr lang="en-IN" sz="2000" dirty="0">
                <a:solidFill>
                  <a:srgbClr val="000000"/>
                </a:solidFill>
              </a:rPr>
              <a:t>can also be searched via </a:t>
            </a:r>
            <a:r>
              <a:rPr lang="en-IN" sz="2000" b="1" dirty="0" err="1">
                <a:solidFill>
                  <a:srgbClr val="000000"/>
                </a:solidFill>
              </a:rPr>
              <a:t>TMview</a:t>
            </a:r>
            <a:r>
              <a:rPr lang="en-IN" sz="2000" dirty="0">
                <a:solidFill>
                  <a:srgbClr val="000000"/>
                </a:solidFill>
              </a:rPr>
              <a:t>. </a:t>
            </a:r>
            <a:endParaRPr lang="en-IN" sz="2000" dirty="0" smtClean="0">
              <a:solidFill>
                <a:srgbClr val="000000"/>
              </a:solidFill>
            </a:endParaRPr>
          </a:p>
          <a:p>
            <a:endParaRPr lang="en-IN" sz="2000" dirty="0">
              <a:solidFill>
                <a:srgbClr val="000000"/>
              </a:solidFill>
            </a:endParaRPr>
          </a:p>
          <a:p>
            <a:r>
              <a:rPr lang="en-IN" sz="2000" dirty="0">
                <a:solidFill>
                  <a:srgbClr val="000000"/>
                </a:solidFill>
              </a:rPr>
              <a:t>The trade marks protected under the </a:t>
            </a:r>
            <a:r>
              <a:rPr lang="en-IN" sz="2000" b="1" dirty="0">
                <a:solidFill>
                  <a:srgbClr val="000000"/>
                </a:solidFill>
              </a:rPr>
              <a:t>International Registration system </a:t>
            </a:r>
            <a:r>
              <a:rPr lang="en-IN" sz="2000" dirty="0">
                <a:solidFill>
                  <a:srgbClr val="000000"/>
                </a:solidFill>
              </a:rPr>
              <a:t>(the </a:t>
            </a:r>
            <a:r>
              <a:rPr lang="en-IN" sz="2000" b="1" dirty="0">
                <a:solidFill>
                  <a:srgbClr val="000000"/>
                </a:solidFill>
              </a:rPr>
              <a:t>Madrid </a:t>
            </a:r>
            <a:r>
              <a:rPr lang="en-IN" sz="2000" b="1" dirty="0" smtClean="0">
                <a:solidFill>
                  <a:srgbClr val="000000"/>
                </a:solidFill>
              </a:rPr>
              <a:t>system).</a:t>
            </a:r>
            <a:endParaRPr lang="en-IN" sz="2000" dirty="0">
              <a:solidFill>
                <a:srgbClr val="000000"/>
              </a:solidFill>
            </a:endParaRPr>
          </a:p>
        </p:txBody>
      </p:sp>
    </p:spTree>
    <p:extLst>
      <p:ext uri="{BB962C8B-B14F-4D97-AF65-F5344CB8AC3E}">
        <p14:creationId xmlns:p14="http://schemas.microsoft.com/office/powerpoint/2010/main" val="19938576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685800"/>
            <a:ext cx="8839200" cy="707886"/>
          </a:xfrm>
          <a:prstGeom prst="rect">
            <a:avLst/>
          </a:prstGeom>
          <a:noFill/>
        </p:spPr>
        <p:txBody>
          <a:bodyPr wrap="square" rtlCol="0">
            <a:spAutoFit/>
          </a:bodyPr>
          <a:lstStyle/>
          <a:p>
            <a:r>
              <a:rPr lang="en-US" sz="2000" dirty="0">
                <a:solidFill>
                  <a:srgbClr val="000000"/>
                </a:solidFill>
              </a:rPr>
              <a:t>Step 1: Open your browser and go to </a:t>
            </a:r>
            <a:r>
              <a:rPr lang="en-US" sz="2000" dirty="0">
                <a:solidFill>
                  <a:srgbClr val="000000"/>
                </a:solidFill>
                <a:hlinkClick r:id="rId2"/>
              </a:rPr>
              <a:t>https://www.tmdn.org/tmview/#/tmview</a:t>
            </a:r>
            <a:r>
              <a:rPr lang="en-US" sz="2000" dirty="0">
                <a:solidFill>
                  <a:srgbClr val="000000"/>
                </a:solidFill>
              </a:rPr>
              <a:t> </a:t>
            </a:r>
            <a:r>
              <a:rPr lang="en-US" sz="2000" dirty="0" smtClean="0">
                <a:solidFill>
                  <a:srgbClr val="000000"/>
                </a:solidFill>
              </a:rPr>
              <a:t> (</a:t>
            </a:r>
            <a:r>
              <a:rPr lang="en-US" sz="2000" dirty="0" err="1" smtClean="0">
                <a:solidFill>
                  <a:srgbClr val="000000"/>
                </a:solidFill>
              </a:rPr>
              <a:t>TMview</a:t>
            </a:r>
            <a:r>
              <a:rPr lang="en-US" sz="2000" dirty="0" smtClean="0">
                <a:solidFill>
                  <a:srgbClr val="000000"/>
                </a:solidFill>
              </a:rPr>
              <a:t> Office's </a:t>
            </a:r>
            <a:r>
              <a:rPr lang="en-US" sz="2000" dirty="0">
                <a:solidFill>
                  <a:srgbClr val="000000"/>
                </a:solidFill>
              </a:rPr>
              <a:t>website)</a:t>
            </a:r>
            <a:endParaRPr lang="en-US" sz="2000" dirty="0"/>
          </a:p>
        </p:txBody>
      </p:sp>
      <p:pic>
        <p:nvPicPr>
          <p:cNvPr id="3" name="Picture 2"/>
          <p:cNvPicPr>
            <a:picLocks noChangeAspect="1"/>
          </p:cNvPicPr>
          <p:nvPr/>
        </p:nvPicPr>
        <p:blipFill>
          <a:blip r:embed="rId3"/>
          <a:stretch>
            <a:fillRect/>
          </a:stretch>
        </p:blipFill>
        <p:spPr>
          <a:xfrm>
            <a:off x="311331" y="1676400"/>
            <a:ext cx="8349551" cy="4038600"/>
          </a:xfrm>
          <a:prstGeom prst="rect">
            <a:avLst/>
          </a:prstGeom>
        </p:spPr>
      </p:pic>
    </p:spTree>
    <p:extLst>
      <p:ext uri="{BB962C8B-B14F-4D97-AF65-F5344CB8AC3E}">
        <p14:creationId xmlns:p14="http://schemas.microsoft.com/office/powerpoint/2010/main" val="301314886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839200" cy="1015663"/>
          </a:xfrm>
          <a:prstGeom prst="rect">
            <a:avLst/>
          </a:prstGeom>
          <a:noFill/>
        </p:spPr>
        <p:txBody>
          <a:bodyPr wrap="square" rtlCol="0">
            <a:spAutoFit/>
          </a:bodyPr>
          <a:lstStyle/>
          <a:p>
            <a:r>
              <a:rPr lang="en-US" sz="2000" dirty="0" smtClean="0"/>
              <a:t>Step 2: Type in the name or title or slogan you wish to search for. After you set your other search criterion, click on the</a:t>
            </a:r>
          </a:p>
          <a:p>
            <a:r>
              <a:rPr lang="en-US" sz="2000" dirty="0" smtClean="0"/>
              <a:t>button “SEARCH"</a:t>
            </a:r>
            <a:endParaRPr lang="en-US" sz="2000" dirty="0"/>
          </a:p>
        </p:txBody>
      </p:sp>
      <p:pic>
        <p:nvPicPr>
          <p:cNvPr id="3" name="Picture 2"/>
          <p:cNvPicPr>
            <a:picLocks noChangeAspect="1"/>
          </p:cNvPicPr>
          <p:nvPr/>
        </p:nvPicPr>
        <p:blipFill>
          <a:blip r:embed="rId2"/>
          <a:stretch>
            <a:fillRect/>
          </a:stretch>
        </p:blipFill>
        <p:spPr>
          <a:xfrm>
            <a:off x="267788" y="2743200"/>
            <a:ext cx="8461852" cy="3553851"/>
          </a:xfrm>
          <a:prstGeom prst="rect">
            <a:avLst/>
          </a:prstGeom>
        </p:spPr>
      </p:pic>
      <p:sp>
        <p:nvSpPr>
          <p:cNvPr id="4" name="TextBox 3"/>
          <p:cNvSpPr txBox="1"/>
          <p:nvPr/>
        </p:nvSpPr>
        <p:spPr>
          <a:xfrm>
            <a:off x="152400" y="1830288"/>
            <a:ext cx="8839200" cy="707886"/>
          </a:xfrm>
          <a:prstGeom prst="rect">
            <a:avLst/>
          </a:prstGeom>
          <a:noFill/>
        </p:spPr>
        <p:txBody>
          <a:bodyPr wrap="square" rtlCol="0">
            <a:spAutoFit/>
          </a:bodyPr>
          <a:lstStyle/>
          <a:p>
            <a:r>
              <a:rPr lang="en-US" sz="2000" dirty="0" smtClean="0"/>
              <a:t>Step 3: The search will give you a list of trademarks, if any, that matches</a:t>
            </a:r>
          </a:p>
          <a:p>
            <a:r>
              <a:rPr lang="en-US" sz="2000" dirty="0" smtClean="0"/>
              <a:t>your search term(s)</a:t>
            </a:r>
            <a:endParaRPr lang="en-US" sz="2000" dirty="0"/>
          </a:p>
        </p:txBody>
      </p:sp>
    </p:spTree>
    <p:extLst>
      <p:ext uri="{BB962C8B-B14F-4D97-AF65-F5344CB8AC3E}">
        <p14:creationId xmlns:p14="http://schemas.microsoft.com/office/powerpoint/2010/main" val="27406063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914400" y="685800"/>
            <a:ext cx="6781800" cy="914400"/>
          </a:xfrm>
          <a:prstGeom prst="rect">
            <a:avLst/>
          </a:prstGeom>
          <a:noFill/>
          <a:ln w="9525" algn="ctr">
            <a:noFill/>
            <a:miter lim="800000"/>
            <a:headEnd/>
            <a:tailEnd/>
          </a:ln>
          <a:effectLst/>
        </p:spPr>
        <p:txBody>
          <a:bodyPr wrap="none" anchor="ctr"/>
          <a:lstStyle/>
          <a:p>
            <a:pPr algn="ctr"/>
            <a:r>
              <a:rPr lang="en-US" sz="2400" dirty="0"/>
              <a:t> </a:t>
            </a:r>
            <a:r>
              <a:rPr lang="en-US" sz="2800" b="1" i="1" dirty="0" smtClean="0">
                <a:solidFill>
                  <a:schemeClr val="tx2"/>
                </a:solidFill>
                <a:cs typeface="Arial" pitchFamily="34" charset="0"/>
              </a:rPr>
              <a:t>Introduction: Trademark Search</a:t>
            </a:r>
            <a:endParaRPr lang="en-US" sz="2800" b="1" i="1" dirty="0">
              <a:solidFill>
                <a:schemeClr val="tx2"/>
              </a:solidFill>
              <a:cs typeface="Arial" pitchFamily="34" charset="0"/>
            </a:endParaRPr>
          </a:p>
        </p:txBody>
      </p:sp>
      <p:sp>
        <p:nvSpPr>
          <p:cNvPr id="3" name="Rectangle 6"/>
          <p:cNvSpPr>
            <a:spLocks noChangeArrowheads="1"/>
          </p:cNvSpPr>
          <p:nvPr/>
        </p:nvSpPr>
        <p:spPr bwMode="auto">
          <a:xfrm>
            <a:off x="685800" y="1371600"/>
            <a:ext cx="7010400" cy="4038600"/>
          </a:xfrm>
          <a:prstGeom prst="rect">
            <a:avLst/>
          </a:prstGeom>
          <a:noFill/>
          <a:ln w="9525" algn="ctr">
            <a:noFill/>
            <a:miter lim="800000"/>
            <a:headEnd/>
            <a:tailEnd/>
          </a:ln>
          <a:effectLst/>
        </p:spPr>
        <p:txBody>
          <a:bodyPr wrap="none" anchor="ctr"/>
          <a:lstStyle/>
          <a:p>
            <a:r>
              <a:rPr lang="en-US" i="1" dirty="0"/>
              <a:t>	</a:t>
            </a:r>
            <a:endParaRPr lang="en-US" dirty="0">
              <a:solidFill>
                <a:schemeClr val="bg2"/>
              </a:solidFill>
            </a:endParaRPr>
          </a:p>
        </p:txBody>
      </p:sp>
      <p:sp>
        <p:nvSpPr>
          <p:cNvPr id="6" name="TextBox 5"/>
          <p:cNvSpPr txBox="1"/>
          <p:nvPr/>
        </p:nvSpPr>
        <p:spPr>
          <a:xfrm>
            <a:off x="762000" y="2209800"/>
            <a:ext cx="7620000" cy="3170099"/>
          </a:xfrm>
          <a:prstGeom prst="rect">
            <a:avLst/>
          </a:prstGeom>
          <a:noFill/>
        </p:spPr>
        <p:txBody>
          <a:bodyPr wrap="square" rtlCol="0">
            <a:spAutoFit/>
          </a:bodyPr>
          <a:lstStyle/>
          <a:p>
            <a:r>
              <a:rPr lang="en-US" sz="2000" dirty="0" smtClean="0"/>
              <a:t>A </a:t>
            </a:r>
            <a:r>
              <a:rPr lang="en-US" sz="2000" b="1" dirty="0" smtClean="0"/>
              <a:t>TRADEMARK</a:t>
            </a:r>
            <a:r>
              <a:rPr lang="en-US" sz="2000" dirty="0" smtClean="0"/>
              <a:t> is a type of intellectual property consisting of a recognizable sign, design, or expression which identifies products or services of a particular source from those of others, although trademarks used to identify services are usually called service marks.</a:t>
            </a:r>
          </a:p>
          <a:p>
            <a:endParaRPr lang="en-US" sz="2000" dirty="0" smtClean="0"/>
          </a:p>
          <a:p>
            <a:r>
              <a:rPr lang="en-US" sz="2000" dirty="0" smtClean="0"/>
              <a:t>A TRADEMARK is typically a name, word, phrase, logo, symbol, design, image, or a combination of these elements.</a:t>
            </a:r>
          </a:p>
          <a:p>
            <a:endParaRPr lang="en-US" sz="2000" dirty="0"/>
          </a:p>
          <a:p>
            <a:r>
              <a:rPr lang="en-US" sz="2000" b="1" dirty="0" smtClean="0">
                <a:solidFill>
                  <a:srgbClr val="C00000"/>
                </a:solidFill>
              </a:rPr>
              <a:t>Note:- </a:t>
            </a:r>
            <a:r>
              <a:rPr lang="en-US" sz="2000" dirty="0" smtClean="0"/>
              <a:t>Trademark is valid for only 10 Years, but it can be renewed.</a:t>
            </a:r>
            <a:endParaRPr lang="en-US" sz="2000" dirty="0"/>
          </a:p>
        </p:txBody>
      </p:sp>
      <p:sp>
        <p:nvSpPr>
          <p:cNvPr id="9" name="Rectangle 5"/>
          <p:cNvSpPr>
            <a:spLocks noChangeArrowheads="1"/>
          </p:cNvSpPr>
          <p:nvPr/>
        </p:nvSpPr>
        <p:spPr bwMode="auto">
          <a:xfrm>
            <a:off x="304800" y="762000"/>
            <a:ext cx="8458200" cy="51816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4" name="TextBox 3"/>
          <p:cNvSpPr txBox="1"/>
          <p:nvPr/>
        </p:nvSpPr>
        <p:spPr>
          <a:xfrm>
            <a:off x="152400" y="1944231"/>
            <a:ext cx="8839200" cy="2308324"/>
          </a:xfrm>
          <a:prstGeom prst="rect">
            <a:avLst/>
          </a:prstGeom>
          <a:noFill/>
        </p:spPr>
        <p:txBody>
          <a:bodyPr wrap="square" rtlCol="0">
            <a:spAutoFit/>
          </a:bodyPr>
          <a:lstStyle/>
          <a:p>
            <a:pPr algn="ctr"/>
            <a:r>
              <a:rPr lang="en-US" sz="2400" b="1" dirty="0" smtClean="0">
                <a:solidFill>
                  <a:srgbClr val="2C5D98"/>
                </a:solidFill>
              </a:rPr>
              <a:t>CONCLUSION</a:t>
            </a:r>
            <a:endParaRPr lang="en-US" sz="2000" b="1" dirty="0" smtClean="0">
              <a:solidFill>
                <a:srgbClr val="2C5D98"/>
              </a:solidFill>
            </a:endParaRPr>
          </a:p>
          <a:p>
            <a:endParaRPr lang="en-US" sz="2000" dirty="0" smtClean="0"/>
          </a:p>
          <a:p>
            <a:endParaRPr lang="en-US" sz="2000" dirty="0" smtClean="0"/>
          </a:p>
          <a:p>
            <a:endParaRPr lang="en-US" sz="2000" dirty="0" smtClean="0"/>
          </a:p>
          <a:p>
            <a:r>
              <a:rPr lang="en-US" sz="2000" dirty="0" smtClean="0"/>
              <a:t>It is advisable to conduct a trademark search not only in your own country but also, as far as is possible, in potential export countries, in order to avoid problems</a:t>
            </a:r>
          </a:p>
          <a:p>
            <a:r>
              <a:rPr lang="en-US" sz="2000" dirty="0" smtClean="0"/>
              <a:t>of infringement at a later stage.</a:t>
            </a:r>
            <a:endParaRPr lang="en-US" sz="2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04800" y="762000"/>
            <a:ext cx="8458200" cy="5181600"/>
          </a:xfrm>
          <a:prstGeom prst="rect">
            <a:avLst/>
          </a:prstGeom>
          <a:noFill/>
          <a:ln w="9525">
            <a:solidFill>
              <a:schemeClr val="tx1"/>
            </a:solidFill>
            <a:miter lim="800000"/>
            <a:headEnd/>
            <a:tailEnd/>
          </a:ln>
          <a:effectLst/>
        </p:spPr>
        <p:txBody>
          <a:bodyPr wrap="none" anchor="ctr"/>
          <a:lstStyle/>
          <a:p>
            <a:endParaRPr lang="en-US"/>
          </a:p>
        </p:txBody>
      </p:sp>
      <p:sp>
        <p:nvSpPr>
          <p:cNvPr id="3" name="Rectangle 15"/>
          <p:cNvSpPr>
            <a:spLocks noChangeArrowheads="1"/>
          </p:cNvSpPr>
          <p:nvPr/>
        </p:nvSpPr>
        <p:spPr bwMode="auto">
          <a:xfrm>
            <a:off x="914400" y="685800"/>
            <a:ext cx="6781800" cy="914400"/>
          </a:xfrm>
          <a:prstGeom prst="rect">
            <a:avLst/>
          </a:prstGeom>
          <a:noFill/>
          <a:ln w="9525" algn="ctr">
            <a:noFill/>
            <a:miter lim="800000"/>
            <a:headEnd/>
            <a:tailEnd/>
          </a:ln>
          <a:effectLst/>
        </p:spPr>
        <p:txBody>
          <a:bodyPr wrap="none" anchor="ctr"/>
          <a:lstStyle/>
          <a:p>
            <a:pPr algn="ctr"/>
            <a:r>
              <a:rPr lang="en-US" sz="2400" dirty="0"/>
              <a:t> </a:t>
            </a:r>
            <a:r>
              <a:rPr lang="en-US" sz="2800" b="1" i="1" dirty="0" smtClean="0">
                <a:solidFill>
                  <a:schemeClr val="tx2"/>
                </a:solidFill>
                <a:cs typeface="Arial" pitchFamily="34" charset="0"/>
              </a:rPr>
              <a:t>Introduction: Trademark Search</a:t>
            </a:r>
            <a:endParaRPr lang="en-US" sz="2800" b="1" i="1" dirty="0">
              <a:solidFill>
                <a:schemeClr val="tx2"/>
              </a:solidFill>
              <a:cs typeface="Arial" pitchFamily="34" charset="0"/>
            </a:endParaRPr>
          </a:p>
        </p:txBody>
      </p:sp>
      <p:sp>
        <p:nvSpPr>
          <p:cNvPr id="4" name="TextBox 3"/>
          <p:cNvSpPr txBox="1"/>
          <p:nvPr/>
        </p:nvSpPr>
        <p:spPr>
          <a:xfrm>
            <a:off x="723900" y="1894314"/>
            <a:ext cx="7620000" cy="3785652"/>
          </a:xfrm>
          <a:prstGeom prst="rect">
            <a:avLst/>
          </a:prstGeom>
          <a:noFill/>
        </p:spPr>
        <p:txBody>
          <a:bodyPr wrap="square" rtlCol="0">
            <a:spAutoFit/>
          </a:bodyPr>
          <a:lstStyle/>
          <a:p>
            <a:r>
              <a:rPr lang="en-US" sz="2000" dirty="0" smtClean="0"/>
              <a:t>A </a:t>
            </a:r>
            <a:r>
              <a:rPr lang="en-US" sz="2000" b="1" dirty="0" smtClean="0"/>
              <a:t>TRADEMARKS</a:t>
            </a:r>
            <a:r>
              <a:rPr lang="en-US" sz="2000" dirty="0" smtClean="0"/>
              <a:t> are also territorial rights, hence a trademark registered in a country is not valid worldwide.</a:t>
            </a:r>
          </a:p>
          <a:p>
            <a:endParaRPr lang="en-US" sz="2000" dirty="0" smtClean="0"/>
          </a:p>
          <a:p>
            <a:r>
              <a:rPr lang="en-US" sz="2000" dirty="0" smtClean="0"/>
              <a:t>For getting rights in any other country you need to file an application separately for that with their respective trademark office.</a:t>
            </a:r>
          </a:p>
          <a:p>
            <a:endParaRPr lang="en-US" sz="2000" dirty="0" smtClean="0"/>
          </a:p>
          <a:p>
            <a:r>
              <a:rPr lang="en-IN" sz="2000" dirty="0"/>
              <a:t>However, international conventions such as the </a:t>
            </a:r>
            <a:r>
              <a:rPr lang="en-IN" sz="2000" b="1" dirty="0"/>
              <a:t>Madrid Protocol </a:t>
            </a:r>
            <a:r>
              <a:rPr lang="en-IN" sz="2000" dirty="0"/>
              <a:t>serve as a </a:t>
            </a:r>
            <a:r>
              <a:rPr lang="en-IN" sz="2000" b="1" dirty="0"/>
              <a:t>centralized registration </a:t>
            </a:r>
            <a:r>
              <a:rPr lang="en-IN" sz="2000" dirty="0"/>
              <a:t>system for trademark grants in all member countries. </a:t>
            </a:r>
            <a:endParaRPr lang="en-IN" sz="2000" dirty="0" smtClean="0"/>
          </a:p>
          <a:p>
            <a:endParaRPr lang="en-US" sz="2000" dirty="0" smtClean="0"/>
          </a:p>
          <a:p>
            <a:r>
              <a:rPr lang="en-US" sz="2000" b="1" dirty="0" smtClean="0">
                <a:solidFill>
                  <a:srgbClr val="C00000"/>
                </a:solidFill>
              </a:rPr>
              <a:t>Note:- </a:t>
            </a:r>
            <a:r>
              <a:rPr lang="en-IN" sz="2000" b="1" dirty="0"/>
              <a:t>Madrid Protocol </a:t>
            </a:r>
            <a:r>
              <a:rPr lang="en-IN" sz="2000" dirty="0" smtClean="0"/>
              <a:t>has over 100 members</a:t>
            </a:r>
            <a:r>
              <a:rPr lang="en-IN" sz="2000" dirty="0"/>
              <a:t>, </a:t>
            </a:r>
            <a:r>
              <a:rPr lang="en-IN" sz="2000" dirty="0" smtClean="0"/>
              <a:t>and </a:t>
            </a:r>
            <a:r>
              <a:rPr lang="en-IN" sz="2000" dirty="0"/>
              <a:t>it covers the territories of 124 countries</a:t>
            </a:r>
            <a:r>
              <a:rPr lang="en-US" sz="2000" dirty="0" smtClean="0"/>
              <a:t>.</a:t>
            </a:r>
            <a:endParaRPr lang="en-US" sz="2000" dirty="0"/>
          </a:p>
        </p:txBody>
      </p:sp>
    </p:spTree>
    <p:extLst>
      <p:ext uri="{BB962C8B-B14F-4D97-AF65-F5344CB8AC3E}">
        <p14:creationId xmlns:p14="http://schemas.microsoft.com/office/powerpoint/2010/main" val="19630833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839200" cy="444500"/>
          </a:xfrm>
        </p:spPr>
        <p:txBody>
          <a:bodyPr/>
          <a:lstStyle/>
          <a:p>
            <a:r>
              <a:rPr lang="en-US" b="0" i="1" dirty="0" smtClean="0"/>
              <a:t>Training – Specialized courses</a:t>
            </a:r>
            <a:endParaRPr lang="en-US" b="0" i="1" dirty="0"/>
          </a:p>
        </p:txBody>
      </p:sp>
      <p:sp>
        <p:nvSpPr>
          <p:cNvPr id="9" name="Text Placeholder 4"/>
          <p:cNvSpPr txBox="1">
            <a:spLocks/>
          </p:cNvSpPr>
          <p:nvPr/>
        </p:nvSpPr>
        <p:spPr>
          <a:xfrm>
            <a:off x="381000" y="609600"/>
            <a:ext cx="8305800" cy="4724400"/>
          </a:xfrm>
          <a:prstGeom prst="rect">
            <a:avLst/>
          </a:prstGeom>
        </p:spPr>
        <p:txBody>
          <a:bodyPr/>
          <a:lstStyle/>
          <a:p>
            <a:pPr lvl="1" algn="just" eaLnBrk="0" fontAlgn="base" hangingPunct="0">
              <a:spcBef>
                <a:spcPct val="20000"/>
              </a:spcBef>
              <a:spcAft>
                <a:spcPct val="0"/>
              </a:spcAft>
            </a:pPr>
            <a:r>
              <a:rPr kumimoji="0" lang="en-US" b="0" i="1" u="none" strike="noStrike" kern="1200" cap="none" spc="0" normalizeH="0" noProof="0" dirty="0" smtClean="0">
                <a:ln>
                  <a:noFill/>
                </a:ln>
                <a:solidFill>
                  <a:schemeClr val="tx2"/>
                </a:solidFill>
                <a:effectLst/>
                <a:uLnTx/>
                <a:uFillTx/>
                <a:latin typeface="Arial" pitchFamily="34" charset="0"/>
                <a:ea typeface="+mn-ea"/>
                <a:cs typeface="Arial" pitchFamily="34" charset="0"/>
              </a:rPr>
              <a:t> </a:t>
            </a:r>
          </a:p>
          <a:p>
            <a:pPr lvl="1" algn="just" eaLnBrk="0" fontAlgn="base" hangingPunct="0">
              <a:spcBef>
                <a:spcPct val="20000"/>
              </a:spcBef>
              <a:spcAft>
                <a:spcPct val="0"/>
              </a:spcAft>
              <a:buFont typeface="Wingdings" pitchFamily="2" charset="2"/>
              <a:buChar char="Ø"/>
            </a:pPr>
            <a:endParaRPr lang="en-US" i="1" baseline="0" dirty="0" smtClean="0">
              <a:solidFill>
                <a:schemeClr val="tx2"/>
              </a:solidFill>
              <a:latin typeface="Arial" pitchFamily="34" charset="0"/>
              <a:cs typeface="Arial" pitchFamily="34" charset="0"/>
            </a:endParaRPr>
          </a:p>
        </p:txBody>
      </p:sp>
      <p:sp>
        <p:nvSpPr>
          <p:cNvPr id="5" name="Rectangle 4"/>
          <p:cNvSpPr>
            <a:spLocks noChangeArrowheads="1"/>
          </p:cNvSpPr>
          <p:nvPr/>
        </p:nvSpPr>
        <p:spPr bwMode="auto">
          <a:xfrm>
            <a:off x="1676400" y="533400"/>
            <a:ext cx="5791200" cy="609600"/>
          </a:xfrm>
          <a:prstGeom prst="rect">
            <a:avLst/>
          </a:prstGeom>
          <a:noFill/>
          <a:ln w="9525" algn="ctr">
            <a:noFill/>
            <a:miter lim="800000"/>
            <a:headEnd/>
            <a:tailEnd/>
          </a:ln>
          <a:effectLst/>
        </p:spPr>
        <p:txBody>
          <a:bodyPr wrap="none" anchor="ctr"/>
          <a:lstStyle/>
          <a:p>
            <a:pPr lvl="0" algn="ctr"/>
            <a:r>
              <a:rPr lang="en-US" sz="2400" b="1" i="1" dirty="0" smtClean="0">
                <a:solidFill>
                  <a:srgbClr val="2C5D98"/>
                </a:solidFill>
              </a:rPr>
              <a:t>Why </a:t>
            </a:r>
            <a:r>
              <a:rPr lang="en-US" sz="2400" b="1" i="1" dirty="0" smtClean="0">
                <a:solidFill>
                  <a:srgbClr val="2C5D98"/>
                </a:solidFill>
                <a:cs typeface="Arial" pitchFamily="34" charset="0"/>
              </a:rPr>
              <a:t>Trademark</a:t>
            </a:r>
            <a:r>
              <a:rPr lang="en-US" sz="2400" b="1" i="1" dirty="0" smtClean="0">
                <a:solidFill>
                  <a:srgbClr val="2C5D98"/>
                </a:solidFill>
              </a:rPr>
              <a:t> registration is necessary?</a:t>
            </a:r>
            <a:endParaRPr lang="en-US" sz="2400" b="1" i="1" dirty="0">
              <a:solidFill>
                <a:srgbClr val="2C5D98"/>
              </a:solidFill>
            </a:endParaRPr>
          </a:p>
        </p:txBody>
      </p:sp>
      <p:sp>
        <p:nvSpPr>
          <p:cNvPr id="7" name="Rectangle 6"/>
          <p:cNvSpPr/>
          <p:nvPr/>
        </p:nvSpPr>
        <p:spPr>
          <a:xfrm>
            <a:off x="990600" y="1703725"/>
            <a:ext cx="7391400" cy="3477875"/>
          </a:xfrm>
          <a:prstGeom prst="rect">
            <a:avLst/>
          </a:prstGeom>
        </p:spPr>
        <p:txBody>
          <a:bodyPr wrap="square">
            <a:spAutoFit/>
          </a:bodyPr>
          <a:lstStyle/>
          <a:p>
            <a:r>
              <a:rPr lang="en-US" sz="2000" dirty="0" smtClean="0"/>
              <a:t>A registered </a:t>
            </a:r>
            <a:r>
              <a:rPr lang="en-US" sz="2000" b="1" dirty="0" smtClean="0"/>
              <a:t>TRADEMARK</a:t>
            </a:r>
            <a:r>
              <a:rPr lang="en-US" sz="2000" dirty="0" smtClean="0"/>
              <a:t> establishes ownership over the brand, name or logo. It protects your brand from any unauthorized use of the third party. The registered </a:t>
            </a:r>
            <a:r>
              <a:rPr lang="en-US" sz="2000" b="1" dirty="0" smtClean="0"/>
              <a:t>TRADEMARK</a:t>
            </a:r>
            <a:r>
              <a:rPr lang="en-US" sz="2000" dirty="0" smtClean="0"/>
              <a:t> proves that the product totally belongs to you and you have exclusive rights to use, sell, and modify the brand or goods in whichever manner you want.</a:t>
            </a:r>
          </a:p>
          <a:p>
            <a:endParaRPr lang="en-US" sz="2000" dirty="0" smtClean="0"/>
          </a:p>
          <a:p>
            <a:r>
              <a:rPr lang="en-US" sz="2000" dirty="0" smtClean="0"/>
              <a:t>Valuable Assets</a:t>
            </a:r>
          </a:p>
          <a:p>
            <a:r>
              <a:rPr lang="en-US" sz="2000" dirty="0" smtClean="0"/>
              <a:t>Protection to your Brand</a:t>
            </a:r>
            <a:endParaRPr lang="en-US" sz="2000" b="1" dirty="0" smtClean="0"/>
          </a:p>
          <a:p>
            <a:r>
              <a:rPr lang="en-US" sz="2000" dirty="0" smtClean="0"/>
              <a:t>Provides Uniqueness to Brand</a:t>
            </a:r>
            <a:endParaRPr lang="en-US" sz="2000" b="1" dirty="0" smtClean="0"/>
          </a:p>
          <a:p>
            <a:r>
              <a:rPr lang="en-US" sz="2000" dirty="0" smtClean="0"/>
              <a:t>Easy Communication tool</a:t>
            </a:r>
            <a:endParaRPr lang="en-US" sz="2000" b="1" dirty="0" smtClean="0"/>
          </a:p>
          <a:p>
            <a:r>
              <a:rPr lang="en-US" sz="2000" dirty="0" smtClean="0"/>
              <a:t>Easy for customers to find</a:t>
            </a:r>
            <a:endParaRPr lang="en-US" sz="2000" b="1" dirty="0"/>
          </a:p>
        </p:txBody>
      </p:sp>
      <p:sp>
        <p:nvSpPr>
          <p:cNvPr id="10" name="Rectangle 5"/>
          <p:cNvSpPr>
            <a:spLocks noChangeArrowheads="1"/>
          </p:cNvSpPr>
          <p:nvPr/>
        </p:nvSpPr>
        <p:spPr bwMode="auto">
          <a:xfrm>
            <a:off x="381000" y="609600"/>
            <a:ext cx="8458200" cy="54864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81000" y="609600"/>
            <a:ext cx="8458200" cy="5486400"/>
          </a:xfrm>
          <a:prstGeom prst="rect">
            <a:avLst/>
          </a:prstGeom>
          <a:noFill/>
          <a:ln w="9525">
            <a:solidFill>
              <a:schemeClr val="tx1"/>
            </a:solidFill>
            <a:miter lim="800000"/>
            <a:headEnd/>
            <a:tailEnd/>
          </a:ln>
          <a:effectLst/>
        </p:spPr>
        <p:txBody>
          <a:bodyPr wrap="none" anchor="ctr"/>
          <a:lstStyle/>
          <a:p>
            <a:endParaRPr lang="en-US"/>
          </a:p>
        </p:txBody>
      </p:sp>
      <p:sp>
        <p:nvSpPr>
          <p:cNvPr id="5" name="Rectangle 4"/>
          <p:cNvSpPr>
            <a:spLocks noChangeArrowheads="1"/>
          </p:cNvSpPr>
          <p:nvPr/>
        </p:nvSpPr>
        <p:spPr bwMode="auto">
          <a:xfrm>
            <a:off x="1676400" y="533400"/>
            <a:ext cx="5791200" cy="609600"/>
          </a:xfrm>
          <a:prstGeom prst="rect">
            <a:avLst/>
          </a:prstGeom>
          <a:noFill/>
          <a:ln w="9525" algn="ctr">
            <a:noFill/>
            <a:miter lim="800000"/>
            <a:headEnd/>
            <a:tailEnd/>
          </a:ln>
          <a:effectLst/>
        </p:spPr>
        <p:txBody>
          <a:bodyPr wrap="none" anchor="ctr"/>
          <a:lstStyle/>
          <a:p>
            <a:pPr lvl="0" algn="ctr"/>
            <a:r>
              <a:rPr lang="en-US" sz="2400" b="1" i="1" dirty="0" smtClean="0">
                <a:solidFill>
                  <a:srgbClr val="2C5D98"/>
                </a:solidFill>
              </a:rPr>
              <a:t>Why Trademark search is essential for your business?</a:t>
            </a:r>
            <a:endParaRPr lang="en-US" sz="2400" b="1" i="1" dirty="0">
              <a:solidFill>
                <a:srgbClr val="2C5D98"/>
              </a:solidFill>
            </a:endParaRPr>
          </a:p>
        </p:txBody>
      </p:sp>
      <p:sp>
        <p:nvSpPr>
          <p:cNvPr id="6" name="Rectangle 5"/>
          <p:cNvSpPr/>
          <p:nvPr/>
        </p:nvSpPr>
        <p:spPr>
          <a:xfrm>
            <a:off x="990600" y="1703725"/>
            <a:ext cx="7391400" cy="3477875"/>
          </a:xfrm>
          <a:prstGeom prst="rect">
            <a:avLst/>
          </a:prstGeom>
        </p:spPr>
        <p:txBody>
          <a:bodyPr wrap="square">
            <a:spAutoFit/>
          </a:bodyPr>
          <a:lstStyle/>
          <a:p>
            <a:r>
              <a:rPr lang="en-US" sz="2000" dirty="0" smtClean="0"/>
              <a:t>The search aims to find the same or similar trademarks that one plans to use. The applicant must involve in the search to check whether the same/similar trademarks are used in goods or services related to the ones they are planning to cater for.</a:t>
            </a:r>
          </a:p>
          <a:p>
            <a:endParaRPr lang="en-US" sz="2000" dirty="0" smtClean="0"/>
          </a:p>
          <a:p>
            <a:r>
              <a:rPr lang="en-US" sz="2000" dirty="0" smtClean="0"/>
              <a:t>The trademarks can be very similar without being the same. Names can look similar, or sound alike. Do not forget to check for alternative word endings and spellings when you are doing a trademark search. Of course, uncovering all exact matches is a requirement. Besides, if the goods and services are not related, they are likely to have the same registered trademarks.</a:t>
            </a:r>
            <a:endParaRPr lang="en-US" sz="20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81000" y="533400"/>
            <a:ext cx="8458200" cy="5486400"/>
          </a:xfrm>
          <a:prstGeom prst="rect">
            <a:avLst/>
          </a:prstGeom>
          <a:noFill/>
          <a:ln w="9525">
            <a:solidFill>
              <a:schemeClr val="tx1"/>
            </a:solidFill>
            <a:miter lim="800000"/>
            <a:headEnd/>
            <a:tailEnd/>
          </a:ln>
          <a:effectLst/>
        </p:spPr>
        <p:txBody>
          <a:bodyPr wrap="none" anchor="ctr"/>
          <a:lstStyle/>
          <a:p>
            <a:endParaRPr lang="en-US"/>
          </a:p>
        </p:txBody>
      </p:sp>
      <p:sp>
        <p:nvSpPr>
          <p:cNvPr id="5" name="Rectangle 4"/>
          <p:cNvSpPr>
            <a:spLocks noChangeArrowheads="1"/>
          </p:cNvSpPr>
          <p:nvPr/>
        </p:nvSpPr>
        <p:spPr bwMode="auto">
          <a:xfrm>
            <a:off x="1676400" y="533400"/>
            <a:ext cx="5791200" cy="609600"/>
          </a:xfrm>
          <a:prstGeom prst="rect">
            <a:avLst/>
          </a:prstGeom>
          <a:noFill/>
          <a:ln w="9525" algn="ctr">
            <a:noFill/>
            <a:miter lim="800000"/>
            <a:headEnd/>
            <a:tailEnd/>
          </a:ln>
          <a:effectLst/>
        </p:spPr>
        <p:txBody>
          <a:bodyPr wrap="none" anchor="ctr"/>
          <a:lstStyle/>
          <a:p>
            <a:pPr lvl="0" algn="ctr"/>
            <a:r>
              <a:rPr lang="en-US" sz="2400" b="1" i="1" dirty="0" smtClean="0">
                <a:solidFill>
                  <a:srgbClr val="2C5D98"/>
                </a:solidFill>
              </a:rPr>
              <a:t>Types of Trademark searches</a:t>
            </a:r>
            <a:endParaRPr lang="en-US" sz="2400" b="1" i="1" dirty="0">
              <a:solidFill>
                <a:srgbClr val="2C5D98"/>
              </a:solidFill>
            </a:endParaRPr>
          </a:p>
        </p:txBody>
      </p:sp>
      <p:sp>
        <p:nvSpPr>
          <p:cNvPr id="6" name="Rectangle 5"/>
          <p:cNvSpPr/>
          <p:nvPr/>
        </p:nvSpPr>
        <p:spPr>
          <a:xfrm>
            <a:off x="990600" y="1447800"/>
            <a:ext cx="7391400" cy="3477875"/>
          </a:xfrm>
          <a:prstGeom prst="rect">
            <a:avLst/>
          </a:prstGeom>
        </p:spPr>
        <p:txBody>
          <a:bodyPr wrap="square">
            <a:spAutoFit/>
          </a:bodyPr>
          <a:lstStyle/>
          <a:p>
            <a:r>
              <a:rPr lang="en-US" sz="2000" b="1" dirty="0" smtClean="0">
                <a:solidFill>
                  <a:srgbClr val="002060"/>
                </a:solidFill>
              </a:rPr>
              <a:t>WORD MARK SEARCH</a:t>
            </a:r>
            <a:r>
              <a:rPr lang="en-US" sz="2000" dirty="0" smtClean="0"/>
              <a:t>  – Search by word, class, and description of good or service,</a:t>
            </a:r>
          </a:p>
          <a:p>
            <a:endParaRPr lang="en-US" sz="2000" dirty="0" smtClean="0"/>
          </a:p>
          <a:p>
            <a:endParaRPr lang="en-US" sz="2000" dirty="0" smtClean="0"/>
          </a:p>
          <a:p>
            <a:endParaRPr lang="en-US" sz="2000" dirty="0" smtClean="0"/>
          </a:p>
          <a:p>
            <a:r>
              <a:rPr lang="en-US" sz="2000" b="1" dirty="0" smtClean="0">
                <a:solidFill>
                  <a:srgbClr val="002060"/>
                </a:solidFill>
              </a:rPr>
              <a:t>DESIGN MARK SEARCH</a:t>
            </a:r>
            <a:r>
              <a:rPr lang="en-US" sz="2000" dirty="0" smtClean="0"/>
              <a:t> – Search by </a:t>
            </a:r>
            <a:r>
              <a:rPr lang="en-US" sz="2000" dirty="0" smtClean="0"/>
              <a:t>Vienna code and </a:t>
            </a:r>
            <a:r>
              <a:rPr lang="en-US" sz="2000" dirty="0" smtClean="0"/>
              <a:t>class,</a:t>
            </a:r>
          </a:p>
          <a:p>
            <a:endParaRPr lang="en-US" sz="2000" dirty="0" smtClean="0"/>
          </a:p>
          <a:p>
            <a:endParaRPr lang="en-US" sz="2000" dirty="0" smtClean="0"/>
          </a:p>
          <a:p>
            <a:endParaRPr lang="en-US" sz="2000" dirty="0" smtClean="0"/>
          </a:p>
          <a:p>
            <a:r>
              <a:rPr lang="en-US" sz="2000" b="1" dirty="0" smtClean="0">
                <a:solidFill>
                  <a:srgbClr val="002060"/>
                </a:solidFill>
              </a:rPr>
              <a:t>PHONETIC SEARCH</a:t>
            </a:r>
            <a:r>
              <a:rPr lang="en-US" sz="2000" dirty="0" smtClean="0"/>
              <a:t>  – Search by word mark and class and therefore word marks that sound similar.</a:t>
            </a:r>
            <a:endParaRPr lang="en-US" sz="20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81000" y="609600"/>
            <a:ext cx="8458200" cy="5486400"/>
          </a:xfrm>
          <a:prstGeom prst="rect">
            <a:avLst/>
          </a:prstGeom>
          <a:noFill/>
          <a:ln w="9525">
            <a:solidFill>
              <a:schemeClr val="tx1"/>
            </a:solidFill>
            <a:miter lim="800000"/>
            <a:headEnd/>
            <a:tailEnd/>
          </a:ln>
          <a:effectLst/>
        </p:spPr>
        <p:txBody>
          <a:bodyPr wrap="none" anchor="ctr"/>
          <a:lstStyle/>
          <a:p>
            <a:endParaRPr lang="en-US"/>
          </a:p>
        </p:txBody>
      </p:sp>
      <p:sp>
        <p:nvSpPr>
          <p:cNvPr id="5" name="Rectangle 4"/>
          <p:cNvSpPr>
            <a:spLocks noChangeArrowheads="1"/>
          </p:cNvSpPr>
          <p:nvPr/>
        </p:nvSpPr>
        <p:spPr bwMode="auto">
          <a:xfrm>
            <a:off x="1676400" y="533400"/>
            <a:ext cx="5791200" cy="609600"/>
          </a:xfrm>
          <a:prstGeom prst="rect">
            <a:avLst/>
          </a:prstGeom>
          <a:noFill/>
          <a:ln w="9525" algn="ctr">
            <a:noFill/>
            <a:miter lim="800000"/>
            <a:headEnd/>
            <a:tailEnd/>
          </a:ln>
          <a:effectLst/>
        </p:spPr>
        <p:txBody>
          <a:bodyPr wrap="none" anchor="ctr"/>
          <a:lstStyle/>
          <a:p>
            <a:pPr lvl="0" algn="ctr"/>
            <a:r>
              <a:rPr lang="en-US" sz="2400" b="1" i="1" dirty="0" smtClean="0">
                <a:solidFill>
                  <a:srgbClr val="2C5D98"/>
                </a:solidFill>
              </a:rPr>
              <a:t>Benefits of conducting a </a:t>
            </a:r>
            <a:r>
              <a:rPr lang="en-US" sz="2400" b="1" i="1" dirty="0" err="1" smtClean="0">
                <a:solidFill>
                  <a:srgbClr val="2C5D98"/>
                </a:solidFill>
              </a:rPr>
              <a:t>TradeMark</a:t>
            </a:r>
            <a:r>
              <a:rPr lang="en-US" sz="2400" b="1" i="1" dirty="0" smtClean="0">
                <a:solidFill>
                  <a:srgbClr val="2C5D98"/>
                </a:solidFill>
              </a:rPr>
              <a:t> search</a:t>
            </a:r>
            <a:endParaRPr lang="en-US" sz="2400" b="1" i="1" dirty="0">
              <a:solidFill>
                <a:srgbClr val="2C5D98"/>
              </a:solidFill>
            </a:endParaRPr>
          </a:p>
        </p:txBody>
      </p:sp>
      <p:sp>
        <p:nvSpPr>
          <p:cNvPr id="6" name="Rectangle 5"/>
          <p:cNvSpPr/>
          <p:nvPr/>
        </p:nvSpPr>
        <p:spPr>
          <a:xfrm>
            <a:off x="990600" y="1447800"/>
            <a:ext cx="7391400" cy="4093428"/>
          </a:xfrm>
          <a:prstGeom prst="rect">
            <a:avLst/>
          </a:prstGeom>
        </p:spPr>
        <p:txBody>
          <a:bodyPr wrap="square">
            <a:spAutoFit/>
          </a:bodyPr>
          <a:lstStyle/>
          <a:p>
            <a:pPr marL="342900" indent="-342900">
              <a:buAutoNum type="arabicParenR"/>
            </a:pPr>
            <a:r>
              <a:rPr lang="en-US" sz="2000" dirty="0" smtClean="0"/>
              <a:t>Prevention from spending money and resources on a mark that might not be available.</a:t>
            </a:r>
          </a:p>
          <a:p>
            <a:pPr marL="342900" indent="-342900">
              <a:buAutoNum type="arabicParenR"/>
            </a:pPr>
            <a:endParaRPr lang="en-US" sz="2000" dirty="0" smtClean="0"/>
          </a:p>
          <a:p>
            <a:r>
              <a:rPr lang="en-US" sz="2000" dirty="0" smtClean="0"/>
              <a:t>2)   Providing with time and flexibility to amend the mark before      launching the goods and services.</a:t>
            </a:r>
          </a:p>
          <a:p>
            <a:endParaRPr lang="en-US" sz="2000" dirty="0" smtClean="0"/>
          </a:p>
          <a:p>
            <a:r>
              <a:rPr lang="en-US" sz="2000" dirty="0" smtClean="0"/>
              <a:t>3)   One can avoid the costs of business distraction associated with the forced rebranding.</a:t>
            </a:r>
          </a:p>
          <a:p>
            <a:endParaRPr lang="en-US" sz="2000" dirty="0" smtClean="0"/>
          </a:p>
          <a:p>
            <a:r>
              <a:rPr lang="en-US" sz="2000" dirty="0" smtClean="0"/>
              <a:t>4)   One can avoid dispute litigation costs.</a:t>
            </a:r>
          </a:p>
          <a:p>
            <a:endParaRPr lang="en-US" sz="2000" dirty="0" smtClean="0"/>
          </a:p>
          <a:p>
            <a:r>
              <a:rPr lang="en-US" sz="2000" dirty="0" smtClean="0"/>
              <a:t>5)   Also, providing insights on how to brainstorm for a mark mindful of potential registration concerns</a:t>
            </a:r>
            <a:endParaRPr lang="en-US" sz="2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81000" y="609600"/>
            <a:ext cx="8458200" cy="5486400"/>
          </a:xfrm>
          <a:prstGeom prst="rect">
            <a:avLst/>
          </a:prstGeom>
          <a:noFill/>
          <a:ln w="9525">
            <a:solidFill>
              <a:schemeClr val="tx1"/>
            </a:solidFill>
            <a:miter lim="800000"/>
            <a:headEnd/>
            <a:tailEnd/>
          </a:ln>
          <a:effectLst/>
        </p:spPr>
        <p:txBody>
          <a:bodyPr wrap="none" anchor="ctr"/>
          <a:lstStyle/>
          <a:p>
            <a:endParaRPr lang="en-US"/>
          </a:p>
        </p:txBody>
      </p:sp>
      <p:sp>
        <p:nvSpPr>
          <p:cNvPr id="3" name="Rectangle 2"/>
          <p:cNvSpPr>
            <a:spLocks noChangeArrowheads="1"/>
          </p:cNvSpPr>
          <p:nvPr/>
        </p:nvSpPr>
        <p:spPr bwMode="auto">
          <a:xfrm>
            <a:off x="1714500" y="762000"/>
            <a:ext cx="5791200" cy="609600"/>
          </a:xfrm>
          <a:prstGeom prst="rect">
            <a:avLst/>
          </a:prstGeom>
          <a:noFill/>
          <a:ln w="9525" algn="ctr">
            <a:noFill/>
            <a:miter lim="800000"/>
            <a:headEnd/>
            <a:tailEnd/>
          </a:ln>
          <a:effectLst/>
        </p:spPr>
        <p:txBody>
          <a:bodyPr wrap="none" anchor="ctr"/>
          <a:lstStyle/>
          <a:p>
            <a:pPr lvl="0" algn="ctr"/>
            <a:r>
              <a:rPr lang="en-US" sz="2400" b="1" i="1" dirty="0">
                <a:solidFill>
                  <a:srgbClr val="2C5D98"/>
                </a:solidFill>
              </a:rPr>
              <a:t>Difference between </a:t>
            </a:r>
            <a:r>
              <a:rPr lang="en-US" sz="2400" b="1" dirty="0" smtClean="0">
                <a:solidFill>
                  <a:srgbClr val="2C5D98"/>
                </a:solidFill>
              </a:rPr>
              <a:t>TM </a:t>
            </a:r>
            <a:r>
              <a:rPr lang="en-US" sz="2400" b="1" dirty="0">
                <a:solidFill>
                  <a:srgbClr val="2C5D98"/>
                </a:solidFill>
              </a:rPr>
              <a:t>and </a:t>
            </a:r>
            <a:r>
              <a:rPr lang="en-US" sz="2400" b="1" dirty="0" smtClean="0">
                <a:solidFill>
                  <a:srgbClr val="2C5D98"/>
                </a:solidFill>
              </a:rPr>
              <a:t>R</a:t>
            </a:r>
            <a:endParaRPr lang="en-US" sz="2400" b="1" dirty="0">
              <a:solidFill>
                <a:srgbClr val="2C5D98"/>
              </a:solidFill>
            </a:endParaRPr>
          </a:p>
        </p:txBody>
      </p:sp>
      <p:pic>
        <p:nvPicPr>
          <p:cNvPr id="4" name="Picture 3"/>
          <p:cNvPicPr>
            <a:picLocks noChangeAspect="1"/>
          </p:cNvPicPr>
          <p:nvPr/>
        </p:nvPicPr>
        <p:blipFill>
          <a:blip r:embed="rId2"/>
          <a:stretch>
            <a:fillRect/>
          </a:stretch>
        </p:blipFill>
        <p:spPr>
          <a:xfrm>
            <a:off x="1714500" y="1600200"/>
            <a:ext cx="1409897" cy="1362265"/>
          </a:xfrm>
          <a:prstGeom prst="rect">
            <a:avLst/>
          </a:prstGeom>
        </p:spPr>
      </p:pic>
      <p:pic>
        <p:nvPicPr>
          <p:cNvPr id="5" name="Picture 4"/>
          <p:cNvPicPr>
            <a:picLocks noChangeAspect="1"/>
          </p:cNvPicPr>
          <p:nvPr/>
        </p:nvPicPr>
        <p:blipFill>
          <a:blip r:embed="rId3"/>
          <a:stretch>
            <a:fillRect/>
          </a:stretch>
        </p:blipFill>
        <p:spPr>
          <a:xfrm>
            <a:off x="5895861" y="1371600"/>
            <a:ext cx="1537836" cy="1590865"/>
          </a:xfrm>
          <a:prstGeom prst="rect">
            <a:avLst/>
          </a:prstGeom>
        </p:spPr>
      </p:pic>
      <p:cxnSp>
        <p:nvCxnSpPr>
          <p:cNvPr id="7" name="Straight Connector 6"/>
          <p:cNvCxnSpPr/>
          <p:nvPr/>
        </p:nvCxnSpPr>
        <p:spPr>
          <a:xfrm>
            <a:off x="4610100" y="1600200"/>
            <a:ext cx="0" cy="422551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2950" y="3328903"/>
            <a:ext cx="3505200" cy="1200329"/>
          </a:xfrm>
          <a:prstGeom prst="rect">
            <a:avLst/>
          </a:prstGeom>
        </p:spPr>
        <p:txBody>
          <a:bodyPr wrap="square">
            <a:spAutoFit/>
          </a:bodyPr>
          <a:lstStyle/>
          <a:p>
            <a:r>
              <a:rPr lang="en-IN" dirty="0" smtClean="0">
                <a:solidFill>
                  <a:srgbClr val="666666"/>
                </a:solidFill>
                <a:latin typeface="Open Sans"/>
              </a:rPr>
              <a:t>TM (</a:t>
            </a:r>
            <a:r>
              <a:rPr lang="en-IN" dirty="0">
                <a:solidFill>
                  <a:srgbClr val="666666"/>
                </a:solidFill>
                <a:latin typeface="Open Sans"/>
              </a:rPr>
              <a:t>™️) symbol is used when a trademark is in the process of getting registered but not grated yet</a:t>
            </a:r>
            <a:endParaRPr lang="en-IN" dirty="0"/>
          </a:p>
        </p:txBody>
      </p:sp>
      <p:sp>
        <p:nvSpPr>
          <p:cNvPr id="10" name="Rectangle 9"/>
          <p:cNvSpPr/>
          <p:nvPr/>
        </p:nvSpPr>
        <p:spPr>
          <a:xfrm>
            <a:off x="4874079" y="3359331"/>
            <a:ext cx="3581400" cy="646331"/>
          </a:xfrm>
          <a:prstGeom prst="rect">
            <a:avLst/>
          </a:prstGeom>
        </p:spPr>
        <p:txBody>
          <a:bodyPr wrap="square">
            <a:spAutoFit/>
          </a:bodyPr>
          <a:lstStyle/>
          <a:p>
            <a:r>
              <a:rPr lang="en-IN" dirty="0">
                <a:solidFill>
                  <a:srgbClr val="666666"/>
                </a:solidFill>
                <a:latin typeface="Open Sans"/>
              </a:rPr>
              <a:t>The R (®) symbol is used only after a trademark is granted</a:t>
            </a:r>
            <a:endParaRPr lang="en-IN" dirty="0"/>
          </a:p>
        </p:txBody>
      </p:sp>
    </p:spTree>
    <p:extLst>
      <p:ext uri="{BB962C8B-B14F-4D97-AF65-F5344CB8AC3E}">
        <p14:creationId xmlns:p14="http://schemas.microsoft.com/office/powerpoint/2010/main" val="1350962431"/>
      </p:ext>
    </p:extLst>
  </p:cSld>
  <p:clrMapOvr>
    <a:masterClrMapping/>
  </p:clrMapOvr>
  <p:transition spd="med"/>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5570</TotalTime>
  <Words>1364</Words>
  <Application>Microsoft Office PowerPoint</Application>
  <PresentationFormat>On-screen Show (4:3)</PresentationFormat>
  <Paragraphs>195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Georgia-Bold</vt:lpstr>
      <vt:lpstr>Open Sans</vt:lpstr>
      <vt:lpstr>Wingdings</vt:lpstr>
      <vt:lpstr>1_Office Theme</vt:lpstr>
      <vt:lpstr>Your Patent and Paralegal Services Partner  Training Plan and Course content</vt:lpstr>
      <vt:lpstr>Training – Prior Art Searching</vt:lpstr>
      <vt:lpstr>PowerPoint Presentation</vt:lpstr>
      <vt:lpstr>PowerPoint Presentation</vt:lpstr>
      <vt:lpstr>Training – Specialized courses</vt:lpstr>
      <vt:lpstr>PowerPoint Presentation</vt:lpstr>
      <vt:lpstr>PowerPoint Presentation</vt:lpstr>
      <vt:lpstr>PowerPoint Presentation</vt:lpstr>
      <vt:lpstr>PowerPoint Presentation</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Training – Specialized courses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 Specialized courses</vt:lpstr>
    </vt:vector>
  </TitlesOfParts>
  <Company>EKS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Patent and Legal Services Partner</dc:title>
  <dc:creator>guest2</dc:creator>
  <cp:lastModifiedBy>Arunesh Dwivedi</cp:lastModifiedBy>
  <cp:revision>864</cp:revision>
  <dcterms:created xsi:type="dcterms:W3CDTF">2013-07-15T05:07:41Z</dcterms:created>
  <dcterms:modified xsi:type="dcterms:W3CDTF">2023-08-22T06:52:30Z</dcterms:modified>
</cp:coreProperties>
</file>