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2" r:id="rId21"/>
    <p:sldId id="283" r:id="rId22"/>
    <p:sldId id="275" r:id="rId23"/>
    <p:sldId id="281" r:id="rId24"/>
    <p:sldId id="276" r:id="rId25"/>
    <p:sldId id="280" r:id="rId26"/>
    <p:sldId id="279"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C969-A7E5-4637-8510-BA34B7BFA0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EF6741-9650-4E4B-94BC-CEF0117303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6FAE609-AA4E-4C06-8D42-209FFA0083D3}"/>
              </a:ext>
            </a:extLst>
          </p:cNvPr>
          <p:cNvSpPr>
            <a:spLocks noGrp="1"/>
          </p:cNvSpPr>
          <p:nvPr>
            <p:ph type="dt" sz="half" idx="10"/>
          </p:nvPr>
        </p:nvSpPr>
        <p:spPr/>
        <p:txBody>
          <a:bodyPr/>
          <a:lstStyle/>
          <a:p>
            <a:fld id="{214E0B0B-0CCA-4387-9CAD-43C6C717546A}" type="datetimeFigureOut">
              <a:rPr lang="en-IN" smtClean="0"/>
              <a:t>10-02-2025</a:t>
            </a:fld>
            <a:endParaRPr lang="en-IN"/>
          </a:p>
        </p:txBody>
      </p:sp>
      <p:sp>
        <p:nvSpPr>
          <p:cNvPr id="5" name="Footer Placeholder 4">
            <a:extLst>
              <a:ext uri="{FF2B5EF4-FFF2-40B4-BE49-F238E27FC236}">
                <a16:creationId xmlns:a16="http://schemas.microsoft.com/office/drawing/2014/main" id="{97FA467D-512E-4AD9-8F59-A633BD1159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284E94-7AAD-4A9C-982D-4799BDBFE488}"/>
              </a:ext>
            </a:extLst>
          </p:cNvPr>
          <p:cNvSpPr>
            <a:spLocks noGrp="1"/>
          </p:cNvSpPr>
          <p:nvPr>
            <p:ph type="sldNum" sz="quarter" idx="12"/>
          </p:nvPr>
        </p:nvSpPr>
        <p:spPr/>
        <p:txBody>
          <a:bodyPr/>
          <a:lstStyle/>
          <a:p>
            <a:fld id="{CE0B915F-E551-4B8C-AC96-7088F238A8FA}" type="slidenum">
              <a:rPr lang="en-IN" smtClean="0"/>
              <a:t>‹#›</a:t>
            </a:fld>
            <a:endParaRPr lang="en-IN"/>
          </a:p>
        </p:txBody>
      </p:sp>
    </p:spTree>
    <p:extLst>
      <p:ext uri="{BB962C8B-B14F-4D97-AF65-F5344CB8AC3E}">
        <p14:creationId xmlns:p14="http://schemas.microsoft.com/office/powerpoint/2010/main" val="4253096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E085-B465-4F0A-86F6-3B928ACB20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1762E9-058A-4C68-A7F2-D6722BE51B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8863B-5FCE-404A-B458-794094749DC3}"/>
              </a:ext>
            </a:extLst>
          </p:cNvPr>
          <p:cNvSpPr>
            <a:spLocks noGrp="1"/>
          </p:cNvSpPr>
          <p:nvPr>
            <p:ph type="dt" sz="half" idx="10"/>
          </p:nvPr>
        </p:nvSpPr>
        <p:spPr/>
        <p:txBody>
          <a:bodyPr/>
          <a:lstStyle/>
          <a:p>
            <a:fld id="{214E0B0B-0CCA-4387-9CAD-43C6C717546A}" type="datetimeFigureOut">
              <a:rPr lang="en-IN" smtClean="0"/>
              <a:t>10-02-2025</a:t>
            </a:fld>
            <a:endParaRPr lang="en-IN"/>
          </a:p>
        </p:txBody>
      </p:sp>
      <p:sp>
        <p:nvSpPr>
          <p:cNvPr id="5" name="Footer Placeholder 4">
            <a:extLst>
              <a:ext uri="{FF2B5EF4-FFF2-40B4-BE49-F238E27FC236}">
                <a16:creationId xmlns:a16="http://schemas.microsoft.com/office/drawing/2014/main" id="{C224D428-6E3B-42AB-8C89-7B967109FD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CBE5E3-05F8-4CD6-ACC2-610101C5A583}"/>
              </a:ext>
            </a:extLst>
          </p:cNvPr>
          <p:cNvSpPr>
            <a:spLocks noGrp="1"/>
          </p:cNvSpPr>
          <p:nvPr>
            <p:ph type="sldNum" sz="quarter" idx="12"/>
          </p:nvPr>
        </p:nvSpPr>
        <p:spPr/>
        <p:txBody>
          <a:bodyPr/>
          <a:lstStyle/>
          <a:p>
            <a:fld id="{CE0B915F-E551-4B8C-AC96-7088F238A8FA}" type="slidenum">
              <a:rPr lang="en-IN" smtClean="0"/>
              <a:t>‹#›</a:t>
            </a:fld>
            <a:endParaRPr lang="en-IN"/>
          </a:p>
        </p:txBody>
      </p:sp>
    </p:spTree>
    <p:extLst>
      <p:ext uri="{BB962C8B-B14F-4D97-AF65-F5344CB8AC3E}">
        <p14:creationId xmlns:p14="http://schemas.microsoft.com/office/powerpoint/2010/main" val="152711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5EAF53-52E2-49A5-A537-29A6EB0992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592248-36D6-49B3-92C9-C7A2F80557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F3E4C2-F079-4AAC-A39F-73FA855C006E}"/>
              </a:ext>
            </a:extLst>
          </p:cNvPr>
          <p:cNvSpPr>
            <a:spLocks noGrp="1"/>
          </p:cNvSpPr>
          <p:nvPr>
            <p:ph type="dt" sz="half" idx="10"/>
          </p:nvPr>
        </p:nvSpPr>
        <p:spPr/>
        <p:txBody>
          <a:bodyPr/>
          <a:lstStyle/>
          <a:p>
            <a:fld id="{214E0B0B-0CCA-4387-9CAD-43C6C717546A}" type="datetimeFigureOut">
              <a:rPr lang="en-IN" smtClean="0"/>
              <a:t>10-02-2025</a:t>
            </a:fld>
            <a:endParaRPr lang="en-IN"/>
          </a:p>
        </p:txBody>
      </p:sp>
      <p:sp>
        <p:nvSpPr>
          <p:cNvPr id="5" name="Footer Placeholder 4">
            <a:extLst>
              <a:ext uri="{FF2B5EF4-FFF2-40B4-BE49-F238E27FC236}">
                <a16:creationId xmlns:a16="http://schemas.microsoft.com/office/drawing/2014/main" id="{92BC2661-690E-4812-9DC3-69DCD3B8A7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0E7735-4DF6-4BEA-B365-F16DF20953DA}"/>
              </a:ext>
            </a:extLst>
          </p:cNvPr>
          <p:cNvSpPr>
            <a:spLocks noGrp="1"/>
          </p:cNvSpPr>
          <p:nvPr>
            <p:ph type="sldNum" sz="quarter" idx="12"/>
          </p:nvPr>
        </p:nvSpPr>
        <p:spPr/>
        <p:txBody>
          <a:bodyPr/>
          <a:lstStyle/>
          <a:p>
            <a:fld id="{CE0B915F-E551-4B8C-AC96-7088F238A8FA}" type="slidenum">
              <a:rPr lang="en-IN" smtClean="0"/>
              <a:t>‹#›</a:t>
            </a:fld>
            <a:endParaRPr lang="en-IN"/>
          </a:p>
        </p:txBody>
      </p:sp>
    </p:spTree>
    <p:extLst>
      <p:ext uri="{BB962C8B-B14F-4D97-AF65-F5344CB8AC3E}">
        <p14:creationId xmlns:p14="http://schemas.microsoft.com/office/powerpoint/2010/main" val="2948829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31AAE-A59F-4317-8F7F-3B3C63F768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469FD7-2AD7-4FB0-B9B5-003B3082CC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8C0AE5-A8E5-4A98-AC53-E7C1AFA72AB3}"/>
              </a:ext>
            </a:extLst>
          </p:cNvPr>
          <p:cNvSpPr>
            <a:spLocks noGrp="1"/>
          </p:cNvSpPr>
          <p:nvPr>
            <p:ph type="dt" sz="half" idx="10"/>
          </p:nvPr>
        </p:nvSpPr>
        <p:spPr/>
        <p:txBody>
          <a:bodyPr/>
          <a:lstStyle/>
          <a:p>
            <a:fld id="{214E0B0B-0CCA-4387-9CAD-43C6C717546A}" type="datetimeFigureOut">
              <a:rPr lang="en-IN" smtClean="0"/>
              <a:t>10-02-2025</a:t>
            </a:fld>
            <a:endParaRPr lang="en-IN"/>
          </a:p>
        </p:txBody>
      </p:sp>
      <p:sp>
        <p:nvSpPr>
          <p:cNvPr id="5" name="Footer Placeholder 4">
            <a:extLst>
              <a:ext uri="{FF2B5EF4-FFF2-40B4-BE49-F238E27FC236}">
                <a16:creationId xmlns:a16="http://schemas.microsoft.com/office/drawing/2014/main" id="{6E56A172-989F-4D01-8ECB-5D9F26AB84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41476C-9775-4C81-BA66-0D9D13F98743}"/>
              </a:ext>
            </a:extLst>
          </p:cNvPr>
          <p:cNvSpPr>
            <a:spLocks noGrp="1"/>
          </p:cNvSpPr>
          <p:nvPr>
            <p:ph type="sldNum" sz="quarter" idx="12"/>
          </p:nvPr>
        </p:nvSpPr>
        <p:spPr/>
        <p:txBody>
          <a:bodyPr/>
          <a:lstStyle/>
          <a:p>
            <a:fld id="{CE0B915F-E551-4B8C-AC96-7088F238A8FA}" type="slidenum">
              <a:rPr lang="en-IN" smtClean="0"/>
              <a:t>‹#›</a:t>
            </a:fld>
            <a:endParaRPr lang="en-IN"/>
          </a:p>
        </p:txBody>
      </p:sp>
    </p:spTree>
    <p:extLst>
      <p:ext uri="{BB962C8B-B14F-4D97-AF65-F5344CB8AC3E}">
        <p14:creationId xmlns:p14="http://schemas.microsoft.com/office/powerpoint/2010/main" val="189872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3CBA-A5BC-4C26-9828-19633D0AAA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FDB520-519F-43B2-822D-C76263393E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6295DA-96F2-49E6-B99C-07914DCA344B}"/>
              </a:ext>
            </a:extLst>
          </p:cNvPr>
          <p:cNvSpPr>
            <a:spLocks noGrp="1"/>
          </p:cNvSpPr>
          <p:nvPr>
            <p:ph type="dt" sz="half" idx="10"/>
          </p:nvPr>
        </p:nvSpPr>
        <p:spPr/>
        <p:txBody>
          <a:bodyPr/>
          <a:lstStyle/>
          <a:p>
            <a:fld id="{214E0B0B-0CCA-4387-9CAD-43C6C717546A}" type="datetimeFigureOut">
              <a:rPr lang="en-IN" smtClean="0"/>
              <a:t>10-02-2025</a:t>
            </a:fld>
            <a:endParaRPr lang="en-IN"/>
          </a:p>
        </p:txBody>
      </p:sp>
      <p:sp>
        <p:nvSpPr>
          <p:cNvPr id="5" name="Footer Placeholder 4">
            <a:extLst>
              <a:ext uri="{FF2B5EF4-FFF2-40B4-BE49-F238E27FC236}">
                <a16:creationId xmlns:a16="http://schemas.microsoft.com/office/drawing/2014/main" id="{6D5595CD-E3EE-4189-AD91-CD32C2DD03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FE45C8-8C01-43C8-8209-37A20D293DDC}"/>
              </a:ext>
            </a:extLst>
          </p:cNvPr>
          <p:cNvSpPr>
            <a:spLocks noGrp="1"/>
          </p:cNvSpPr>
          <p:nvPr>
            <p:ph type="sldNum" sz="quarter" idx="12"/>
          </p:nvPr>
        </p:nvSpPr>
        <p:spPr/>
        <p:txBody>
          <a:bodyPr/>
          <a:lstStyle/>
          <a:p>
            <a:fld id="{CE0B915F-E551-4B8C-AC96-7088F238A8FA}" type="slidenum">
              <a:rPr lang="en-IN" smtClean="0"/>
              <a:t>‹#›</a:t>
            </a:fld>
            <a:endParaRPr lang="en-IN"/>
          </a:p>
        </p:txBody>
      </p:sp>
    </p:spTree>
    <p:extLst>
      <p:ext uri="{BB962C8B-B14F-4D97-AF65-F5344CB8AC3E}">
        <p14:creationId xmlns:p14="http://schemas.microsoft.com/office/powerpoint/2010/main" val="3254690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53BD-B0FB-4818-86DC-C84604A138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107311-C6A4-4866-8C76-EB37501BA8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CEADBC-6A4F-41EF-A514-07CF05241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2948B4-5AAF-4628-83D9-5632D90403FF}"/>
              </a:ext>
            </a:extLst>
          </p:cNvPr>
          <p:cNvSpPr>
            <a:spLocks noGrp="1"/>
          </p:cNvSpPr>
          <p:nvPr>
            <p:ph type="dt" sz="half" idx="10"/>
          </p:nvPr>
        </p:nvSpPr>
        <p:spPr/>
        <p:txBody>
          <a:bodyPr/>
          <a:lstStyle/>
          <a:p>
            <a:fld id="{214E0B0B-0CCA-4387-9CAD-43C6C717546A}" type="datetimeFigureOut">
              <a:rPr lang="en-IN" smtClean="0"/>
              <a:t>10-02-2025</a:t>
            </a:fld>
            <a:endParaRPr lang="en-IN"/>
          </a:p>
        </p:txBody>
      </p:sp>
      <p:sp>
        <p:nvSpPr>
          <p:cNvPr id="6" name="Footer Placeholder 5">
            <a:extLst>
              <a:ext uri="{FF2B5EF4-FFF2-40B4-BE49-F238E27FC236}">
                <a16:creationId xmlns:a16="http://schemas.microsoft.com/office/drawing/2014/main" id="{E360BB53-593B-4427-ABD0-52075DFE16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F63366-EBBB-417F-A9FD-028CDC374FCE}"/>
              </a:ext>
            </a:extLst>
          </p:cNvPr>
          <p:cNvSpPr>
            <a:spLocks noGrp="1"/>
          </p:cNvSpPr>
          <p:nvPr>
            <p:ph type="sldNum" sz="quarter" idx="12"/>
          </p:nvPr>
        </p:nvSpPr>
        <p:spPr/>
        <p:txBody>
          <a:bodyPr/>
          <a:lstStyle/>
          <a:p>
            <a:fld id="{CE0B915F-E551-4B8C-AC96-7088F238A8FA}" type="slidenum">
              <a:rPr lang="en-IN" smtClean="0"/>
              <a:t>‹#›</a:t>
            </a:fld>
            <a:endParaRPr lang="en-IN"/>
          </a:p>
        </p:txBody>
      </p:sp>
    </p:spTree>
    <p:extLst>
      <p:ext uri="{BB962C8B-B14F-4D97-AF65-F5344CB8AC3E}">
        <p14:creationId xmlns:p14="http://schemas.microsoft.com/office/powerpoint/2010/main" val="258540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F38E-921F-4E73-8528-C570B55F07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5171B3-3A48-4773-93B1-758D01B2D3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8C3B6A-BB3C-430C-9C5D-B42A87F5AE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E8F41A-47ED-4152-9D87-38A594978F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80166D-DEB9-4E54-AFAE-B4C998F2D0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99AB9C-2D8F-44D1-88A7-73BE0A39D9F9}"/>
              </a:ext>
            </a:extLst>
          </p:cNvPr>
          <p:cNvSpPr>
            <a:spLocks noGrp="1"/>
          </p:cNvSpPr>
          <p:nvPr>
            <p:ph type="dt" sz="half" idx="10"/>
          </p:nvPr>
        </p:nvSpPr>
        <p:spPr/>
        <p:txBody>
          <a:bodyPr/>
          <a:lstStyle/>
          <a:p>
            <a:fld id="{214E0B0B-0CCA-4387-9CAD-43C6C717546A}" type="datetimeFigureOut">
              <a:rPr lang="en-IN" smtClean="0"/>
              <a:t>10-02-2025</a:t>
            </a:fld>
            <a:endParaRPr lang="en-IN"/>
          </a:p>
        </p:txBody>
      </p:sp>
      <p:sp>
        <p:nvSpPr>
          <p:cNvPr id="8" name="Footer Placeholder 7">
            <a:extLst>
              <a:ext uri="{FF2B5EF4-FFF2-40B4-BE49-F238E27FC236}">
                <a16:creationId xmlns:a16="http://schemas.microsoft.com/office/drawing/2014/main" id="{37872241-1F62-4693-AB88-8431B912D7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78BD9B-075D-47A4-B21C-54E08A45F983}"/>
              </a:ext>
            </a:extLst>
          </p:cNvPr>
          <p:cNvSpPr>
            <a:spLocks noGrp="1"/>
          </p:cNvSpPr>
          <p:nvPr>
            <p:ph type="sldNum" sz="quarter" idx="12"/>
          </p:nvPr>
        </p:nvSpPr>
        <p:spPr/>
        <p:txBody>
          <a:bodyPr/>
          <a:lstStyle/>
          <a:p>
            <a:fld id="{CE0B915F-E551-4B8C-AC96-7088F238A8FA}" type="slidenum">
              <a:rPr lang="en-IN" smtClean="0"/>
              <a:t>‹#›</a:t>
            </a:fld>
            <a:endParaRPr lang="en-IN"/>
          </a:p>
        </p:txBody>
      </p:sp>
    </p:spTree>
    <p:extLst>
      <p:ext uri="{BB962C8B-B14F-4D97-AF65-F5344CB8AC3E}">
        <p14:creationId xmlns:p14="http://schemas.microsoft.com/office/powerpoint/2010/main" val="395144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AD6C-3672-4C50-9E12-14C9180A0B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392150-A1F3-446F-8E52-185D579C13F2}"/>
              </a:ext>
            </a:extLst>
          </p:cNvPr>
          <p:cNvSpPr>
            <a:spLocks noGrp="1"/>
          </p:cNvSpPr>
          <p:nvPr>
            <p:ph type="dt" sz="half" idx="10"/>
          </p:nvPr>
        </p:nvSpPr>
        <p:spPr/>
        <p:txBody>
          <a:bodyPr/>
          <a:lstStyle/>
          <a:p>
            <a:fld id="{214E0B0B-0CCA-4387-9CAD-43C6C717546A}" type="datetimeFigureOut">
              <a:rPr lang="en-IN" smtClean="0"/>
              <a:t>10-02-2025</a:t>
            </a:fld>
            <a:endParaRPr lang="en-IN"/>
          </a:p>
        </p:txBody>
      </p:sp>
      <p:sp>
        <p:nvSpPr>
          <p:cNvPr id="4" name="Footer Placeholder 3">
            <a:extLst>
              <a:ext uri="{FF2B5EF4-FFF2-40B4-BE49-F238E27FC236}">
                <a16:creationId xmlns:a16="http://schemas.microsoft.com/office/drawing/2014/main" id="{C5DA4966-2BC5-498D-920C-AC9E8FAA0F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3059EF-10F9-4D00-93F8-975FEECAB46D}"/>
              </a:ext>
            </a:extLst>
          </p:cNvPr>
          <p:cNvSpPr>
            <a:spLocks noGrp="1"/>
          </p:cNvSpPr>
          <p:nvPr>
            <p:ph type="sldNum" sz="quarter" idx="12"/>
          </p:nvPr>
        </p:nvSpPr>
        <p:spPr/>
        <p:txBody>
          <a:bodyPr/>
          <a:lstStyle/>
          <a:p>
            <a:fld id="{CE0B915F-E551-4B8C-AC96-7088F238A8FA}" type="slidenum">
              <a:rPr lang="en-IN" smtClean="0"/>
              <a:t>‹#›</a:t>
            </a:fld>
            <a:endParaRPr lang="en-IN"/>
          </a:p>
        </p:txBody>
      </p:sp>
    </p:spTree>
    <p:extLst>
      <p:ext uri="{BB962C8B-B14F-4D97-AF65-F5344CB8AC3E}">
        <p14:creationId xmlns:p14="http://schemas.microsoft.com/office/powerpoint/2010/main" val="2356945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B93DBC-F3DC-4B51-8A0D-8795BC120832}"/>
              </a:ext>
            </a:extLst>
          </p:cNvPr>
          <p:cNvSpPr>
            <a:spLocks noGrp="1"/>
          </p:cNvSpPr>
          <p:nvPr>
            <p:ph type="dt" sz="half" idx="10"/>
          </p:nvPr>
        </p:nvSpPr>
        <p:spPr/>
        <p:txBody>
          <a:bodyPr/>
          <a:lstStyle/>
          <a:p>
            <a:fld id="{214E0B0B-0CCA-4387-9CAD-43C6C717546A}" type="datetimeFigureOut">
              <a:rPr lang="en-IN" smtClean="0"/>
              <a:t>10-02-2025</a:t>
            </a:fld>
            <a:endParaRPr lang="en-IN"/>
          </a:p>
        </p:txBody>
      </p:sp>
      <p:sp>
        <p:nvSpPr>
          <p:cNvPr id="3" name="Footer Placeholder 2">
            <a:extLst>
              <a:ext uri="{FF2B5EF4-FFF2-40B4-BE49-F238E27FC236}">
                <a16:creationId xmlns:a16="http://schemas.microsoft.com/office/drawing/2014/main" id="{88D33ED2-D547-4D1C-8677-274C803ADEA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DF5A59-65D8-43F8-9D62-88DBC463791A}"/>
              </a:ext>
            </a:extLst>
          </p:cNvPr>
          <p:cNvSpPr>
            <a:spLocks noGrp="1"/>
          </p:cNvSpPr>
          <p:nvPr>
            <p:ph type="sldNum" sz="quarter" idx="12"/>
          </p:nvPr>
        </p:nvSpPr>
        <p:spPr/>
        <p:txBody>
          <a:bodyPr/>
          <a:lstStyle/>
          <a:p>
            <a:fld id="{CE0B915F-E551-4B8C-AC96-7088F238A8FA}" type="slidenum">
              <a:rPr lang="en-IN" smtClean="0"/>
              <a:t>‹#›</a:t>
            </a:fld>
            <a:endParaRPr lang="en-IN"/>
          </a:p>
        </p:txBody>
      </p:sp>
    </p:spTree>
    <p:extLst>
      <p:ext uri="{BB962C8B-B14F-4D97-AF65-F5344CB8AC3E}">
        <p14:creationId xmlns:p14="http://schemas.microsoft.com/office/powerpoint/2010/main" val="3227906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ECB7-9D7F-4DB5-B3A1-8953F93F5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0E48AF-CE2B-45CC-A64D-1A5A91CCFE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3C660C-24CF-4790-B6AB-4942E21DB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126D2-0AC7-4AC7-AEED-535918B6068A}"/>
              </a:ext>
            </a:extLst>
          </p:cNvPr>
          <p:cNvSpPr>
            <a:spLocks noGrp="1"/>
          </p:cNvSpPr>
          <p:nvPr>
            <p:ph type="dt" sz="half" idx="10"/>
          </p:nvPr>
        </p:nvSpPr>
        <p:spPr/>
        <p:txBody>
          <a:bodyPr/>
          <a:lstStyle/>
          <a:p>
            <a:fld id="{214E0B0B-0CCA-4387-9CAD-43C6C717546A}" type="datetimeFigureOut">
              <a:rPr lang="en-IN" smtClean="0"/>
              <a:t>10-02-2025</a:t>
            </a:fld>
            <a:endParaRPr lang="en-IN"/>
          </a:p>
        </p:txBody>
      </p:sp>
      <p:sp>
        <p:nvSpPr>
          <p:cNvPr id="6" name="Footer Placeholder 5">
            <a:extLst>
              <a:ext uri="{FF2B5EF4-FFF2-40B4-BE49-F238E27FC236}">
                <a16:creationId xmlns:a16="http://schemas.microsoft.com/office/drawing/2014/main" id="{FAFDFFD9-A2CB-49CA-AED0-A170AAC1FE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66FEE7-C60F-4167-BB51-58F0AED72A19}"/>
              </a:ext>
            </a:extLst>
          </p:cNvPr>
          <p:cNvSpPr>
            <a:spLocks noGrp="1"/>
          </p:cNvSpPr>
          <p:nvPr>
            <p:ph type="sldNum" sz="quarter" idx="12"/>
          </p:nvPr>
        </p:nvSpPr>
        <p:spPr/>
        <p:txBody>
          <a:bodyPr/>
          <a:lstStyle/>
          <a:p>
            <a:fld id="{CE0B915F-E551-4B8C-AC96-7088F238A8FA}" type="slidenum">
              <a:rPr lang="en-IN" smtClean="0"/>
              <a:t>‹#›</a:t>
            </a:fld>
            <a:endParaRPr lang="en-IN"/>
          </a:p>
        </p:txBody>
      </p:sp>
    </p:spTree>
    <p:extLst>
      <p:ext uri="{BB962C8B-B14F-4D97-AF65-F5344CB8AC3E}">
        <p14:creationId xmlns:p14="http://schemas.microsoft.com/office/powerpoint/2010/main" val="163705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561E-3A17-4CD5-BBDD-AF49F2AAF9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6518D2-6739-4D10-8BD4-8D6F8C1D80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BBB529-8BDD-4A53-BF53-9BB16B430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2BA30-9068-4FAD-B8AD-CB7962988CE2}"/>
              </a:ext>
            </a:extLst>
          </p:cNvPr>
          <p:cNvSpPr>
            <a:spLocks noGrp="1"/>
          </p:cNvSpPr>
          <p:nvPr>
            <p:ph type="dt" sz="half" idx="10"/>
          </p:nvPr>
        </p:nvSpPr>
        <p:spPr/>
        <p:txBody>
          <a:bodyPr/>
          <a:lstStyle/>
          <a:p>
            <a:fld id="{214E0B0B-0CCA-4387-9CAD-43C6C717546A}" type="datetimeFigureOut">
              <a:rPr lang="en-IN" smtClean="0"/>
              <a:t>10-02-2025</a:t>
            </a:fld>
            <a:endParaRPr lang="en-IN"/>
          </a:p>
        </p:txBody>
      </p:sp>
      <p:sp>
        <p:nvSpPr>
          <p:cNvPr id="6" name="Footer Placeholder 5">
            <a:extLst>
              <a:ext uri="{FF2B5EF4-FFF2-40B4-BE49-F238E27FC236}">
                <a16:creationId xmlns:a16="http://schemas.microsoft.com/office/drawing/2014/main" id="{B69D941E-B146-4CFF-BC92-2399AD96DA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E08FE2-8329-448F-BB85-189DBA9193F0}"/>
              </a:ext>
            </a:extLst>
          </p:cNvPr>
          <p:cNvSpPr>
            <a:spLocks noGrp="1"/>
          </p:cNvSpPr>
          <p:nvPr>
            <p:ph type="sldNum" sz="quarter" idx="12"/>
          </p:nvPr>
        </p:nvSpPr>
        <p:spPr/>
        <p:txBody>
          <a:bodyPr/>
          <a:lstStyle/>
          <a:p>
            <a:fld id="{CE0B915F-E551-4B8C-AC96-7088F238A8FA}" type="slidenum">
              <a:rPr lang="en-IN" smtClean="0"/>
              <a:t>‹#›</a:t>
            </a:fld>
            <a:endParaRPr lang="en-IN"/>
          </a:p>
        </p:txBody>
      </p:sp>
    </p:spTree>
    <p:extLst>
      <p:ext uri="{BB962C8B-B14F-4D97-AF65-F5344CB8AC3E}">
        <p14:creationId xmlns:p14="http://schemas.microsoft.com/office/powerpoint/2010/main" val="336364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2E9507-5ACC-483F-BDA6-A6DC7979AD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DD7D0D-FEAD-4678-BA05-56F676E766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118909-6F64-4EAA-AD28-70CFA9D85A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E0B0B-0CCA-4387-9CAD-43C6C717546A}" type="datetimeFigureOut">
              <a:rPr lang="en-IN" smtClean="0"/>
              <a:t>10-02-2025</a:t>
            </a:fld>
            <a:endParaRPr lang="en-IN"/>
          </a:p>
        </p:txBody>
      </p:sp>
      <p:sp>
        <p:nvSpPr>
          <p:cNvPr id="5" name="Footer Placeholder 4">
            <a:extLst>
              <a:ext uri="{FF2B5EF4-FFF2-40B4-BE49-F238E27FC236}">
                <a16:creationId xmlns:a16="http://schemas.microsoft.com/office/drawing/2014/main" id="{D33967EE-37C8-4607-90B9-4878CB780C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758275-6DCE-405E-BF68-34626CCA6E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0B915F-E551-4B8C-AC96-7088F238A8FA}" type="slidenum">
              <a:rPr lang="en-IN" smtClean="0"/>
              <a:t>‹#›</a:t>
            </a:fld>
            <a:endParaRPr lang="en-IN"/>
          </a:p>
        </p:txBody>
      </p:sp>
    </p:spTree>
    <p:extLst>
      <p:ext uri="{BB962C8B-B14F-4D97-AF65-F5344CB8AC3E}">
        <p14:creationId xmlns:p14="http://schemas.microsoft.com/office/powerpoint/2010/main" val="196170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C4733-89A7-46EE-A724-8A0636BBAD5F}"/>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Unit 1 </a:t>
            </a:r>
            <a:r>
              <a:rPr lang="en-IN" dirty="0" err="1">
                <a:latin typeface="Times New Roman" panose="02020603050405020304" pitchFamily="18" charset="0"/>
                <a:cs typeface="Times New Roman" panose="02020603050405020304" pitchFamily="18" charset="0"/>
              </a:rPr>
              <a:t>Contd</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EEF4BF9-B7DA-4187-BCD5-159EEF69DBA9}"/>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Classes, Objects, Methods, Data Types and Abstract Data Types</a:t>
            </a:r>
          </a:p>
        </p:txBody>
      </p:sp>
    </p:spTree>
    <p:extLst>
      <p:ext uri="{BB962C8B-B14F-4D97-AF65-F5344CB8AC3E}">
        <p14:creationId xmlns:p14="http://schemas.microsoft.com/office/powerpoint/2010/main" val="3317280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BF64A83-1A86-49CB-A9DC-74A252428C32}"/>
              </a:ext>
            </a:extLst>
          </p:cNvPr>
          <p:cNvSpPr>
            <a:spLocks noGrp="1" noChangeArrowheads="1"/>
          </p:cNvSpPr>
          <p:nvPr>
            <p:ph idx="1"/>
          </p:nvPr>
        </p:nvSpPr>
        <p:spPr bwMode="auto">
          <a:xfrm>
            <a:off x="770917" y="437961"/>
            <a:ext cx="10650166" cy="3077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Explanation</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Here, the above program demonstrate a class Dog with some instance variables. The constructor is used to initializes value to these variables. The </a:t>
            </a:r>
            <a:r>
              <a:rPr kumimoji="0" lang="en-US" altLang="en-US" sz="20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toString</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method is used to provide a string representation of the dog object. In the main method, a Dog object named </a:t>
            </a:r>
            <a:r>
              <a:rPr kumimoji="0" lang="en-US" altLang="en-US" sz="20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tuffy</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is created with specific values and its details are printed using the </a:t>
            </a:r>
            <a:r>
              <a:rPr kumimoji="0" lang="en-US" altLang="en-US" sz="20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toString</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method.</a:t>
            </a:r>
            <a:r>
              <a:rPr lang="en-US" altLang="en-US" sz="2000" dirty="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This class contains a single constructor. We can recognize a constructor because its declaration uses the same name as the class and it has no return type. The Java compiler differentiates the constructors based on the number and the type of the arguments. The constructor in the </a:t>
            </a:r>
            <a:r>
              <a:rPr kumimoji="0" lang="en-US" altLang="en-US" sz="2000" b="0" i="1"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Dog </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class takes four arguments. The following statement provides “</a:t>
            </a:r>
            <a:r>
              <a:rPr kumimoji="0" lang="en-US" altLang="en-US" sz="20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tuffy</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“papillon”,5, and “white” as values for those arguments: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tuffy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new Dog(“tuffy”,”papillon”,5, “white”);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The result of executing this statement can be illustrated as :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5645E82-9CC9-4060-90AA-351A447F46B2}"/>
              </a:ext>
            </a:extLst>
          </p:cNvPr>
          <p:cNvPicPr>
            <a:picLocks noChangeAspect="1"/>
          </p:cNvPicPr>
          <p:nvPr/>
        </p:nvPicPr>
        <p:blipFill>
          <a:blip r:embed="rId2"/>
          <a:stretch>
            <a:fillRect/>
          </a:stretch>
        </p:blipFill>
        <p:spPr>
          <a:xfrm>
            <a:off x="2409723" y="3515727"/>
            <a:ext cx="7820025" cy="2999463"/>
          </a:xfrm>
          <a:prstGeom prst="rect">
            <a:avLst/>
          </a:prstGeom>
        </p:spPr>
      </p:pic>
    </p:spTree>
    <p:extLst>
      <p:ext uri="{BB962C8B-B14F-4D97-AF65-F5344CB8AC3E}">
        <p14:creationId xmlns:p14="http://schemas.microsoft.com/office/powerpoint/2010/main" val="231548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9ADD-2FAD-413A-BFA0-558AAFD04FF0}"/>
              </a:ext>
            </a:extLst>
          </p:cNvPr>
          <p:cNvSpPr>
            <a:spLocks noGrp="1"/>
          </p:cNvSpPr>
          <p:nvPr>
            <p:ph type="title"/>
          </p:nvPr>
        </p:nvSpPr>
        <p:spPr>
          <a:xfrm>
            <a:off x="838200" y="0"/>
            <a:ext cx="10515600" cy="987020"/>
          </a:xfrm>
        </p:spPr>
        <p:txBody>
          <a:bodyPr/>
          <a:lstStyle/>
          <a:p>
            <a:r>
              <a:rPr lang="en-IN" dirty="0">
                <a:latin typeface="Times New Roman" panose="02020603050405020304" pitchFamily="18" charset="0"/>
                <a:cs typeface="Times New Roman" panose="02020603050405020304" pitchFamily="18" charset="0"/>
              </a:rPr>
              <a:t>Constructors</a:t>
            </a:r>
          </a:p>
        </p:txBody>
      </p:sp>
      <p:sp>
        <p:nvSpPr>
          <p:cNvPr id="3" name="Content Placeholder 2">
            <a:extLst>
              <a:ext uri="{FF2B5EF4-FFF2-40B4-BE49-F238E27FC236}">
                <a16:creationId xmlns:a16="http://schemas.microsoft.com/office/drawing/2014/main" id="{DC7C6CD6-4717-4EA4-9D9B-7211BA3BB931}"/>
              </a:ext>
            </a:extLst>
          </p:cNvPr>
          <p:cNvSpPr>
            <a:spLocks noGrp="1"/>
          </p:cNvSpPr>
          <p:nvPr>
            <p:ph idx="1"/>
          </p:nvPr>
        </p:nvSpPr>
        <p:spPr>
          <a:xfrm>
            <a:off x="838200" y="894944"/>
            <a:ext cx="10515600" cy="5710137"/>
          </a:xfrm>
        </p:spPr>
        <p:txBody>
          <a:bodyPr>
            <a:normAutofit fontScale="85000" lnSpcReduction="20000"/>
          </a:bodyPr>
          <a:lstStyle/>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Java constructors or constructors in Java is a terminology used to construct something in our programs. A constructor in Java is a </a:t>
            </a:r>
            <a:r>
              <a:rPr lang="en-GB" sz="2000" b="1" i="0" dirty="0">
                <a:solidFill>
                  <a:srgbClr val="273239"/>
                </a:solidFill>
                <a:effectLst/>
                <a:latin typeface="Times New Roman" panose="02020603050405020304" pitchFamily="18" charset="0"/>
                <a:cs typeface="Times New Roman" panose="02020603050405020304" pitchFamily="18" charset="0"/>
              </a:rPr>
              <a:t>special method </a:t>
            </a:r>
            <a:r>
              <a:rPr lang="en-GB" sz="2000" b="0" i="0" dirty="0">
                <a:solidFill>
                  <a:srgbClr val="273239"/>
                </a:solidFill>
                <a:effectLst/>
                <a:latin typeface="Times New Roman" panose="02020603050405020304" pitchFamily="18" charset="0"/>
                <a:cs typeface="Times New Roman" panose="02020603050405020304" pitchFamily="18" charset="0"/>
              </a:rPr>
              <a:t>that is used to initialize objects. The constructor is called when an object of a class is created. It can be used to set initial values for object attributes.</a:t>
            </a:r>
          </a:p>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What are Constructors in Java?</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In Java, a Constructor is a block of codes similar to the method. It is called when an instance of the class is created. At the time of calling the constructor, memory for the object is allocated in the memory. It is a special type of method that is used to initialize the object. Every time an object is created using the new() keyword, at least one constructor is called.</a:t>
            </a:r>
          </a:p>
          <a:p>
            <a:pPr marL="0" indent="0" algn="just">
              <a:buNone/>
            </a:pPr>
            <a:r>
              <a:rPr lang="en-IN" sz="2000" dirty="0">
                <a:latin typeface="Times New Roman" panose="02020603050405020304" pitchFamily="18" charset="0"/>
                <a:cs typeface="Times New Roman" panose="02020603050405020304" pitchFamily="18" charset="0"/>
              </a:rPr>
              <a:t>// Java Program to demonstrate Constructor</a:t>
            </a:r>
          </a:p>
          <a:p>
            <a:pPr marL="0" indent="0" algn="just">
              <a:buNone/>
            </a:pPr>
            <a:r>
              <a:rPr lang="en-IN" sz="2000" dirty="0">
                <a:latin typeface="Times New Roman" panose="02020603050405020304" pitchFamily="18" charset="0"/>
                <a:cs typeface="Times New Roman" panose="02020603050405020304" pitchFamily="18" charset="0"/>
              </a:rPr>
              <a:t>import java.io.*;</a:t>
            </a:r>
          </a:p>
          <a:p>
            <a:pPr marL="0" indent="0" algn="just">
              <a:buNone/>
            </a:pPr>
            <a:r>
              <a:rPr lang="en-IN" sz="2000" dirty="0">
                <a:latin typeface="Times New Roman" panose="02020603050405020304" pitchFamily="18" charset="0"/>
                <a:cs typeface="Times New Roman" panose="02020603050405020304" pitchFamily="18" charset="0"/>
              </a:rPr>
              <a:t>class Geeks {                 // Driver Class</a:t>
            </a:r>
          </a:p>
          <a:p>
            <a:pPr marL="0" indent="0" algn="just">
              <a:buNone/>
            </a:pPr>
            <a:r>
              <a:rPr lang="en-IN" sz="2000" dirty="0">
                <a:latin typeface="Times New Roman" panose="02020603050405020304" pitchFamily="18" charset="0"/>
                <a:cs typeface="Times New Roman" panose="02020603050405020304" pitchFamily="18" charset="0"/>
              </a:rPr>
              <a:t>Geeks()                       // Constructor</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super();</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("Constructor Called");</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 main function</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Geeks geek = new Geeks();</a:t>
            </a:r>
          </a:p>
          <a:p>
            <a:pPr marL="0" indent="0" algn="just">
              <a:buNone/>
            </a:pPr>
            <a:r>
              <a:rPr lang="en-IN" sz="20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1764278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863ACB-6EF4-4280-9A21-B9A579962E69}"/>
              </a:ext>
            </a:extLst>
          </p:cNvPr>
          <p:cNvSpPr>
            <a:spLocks noGrp="1"/>
          </p:cNvSpPr>
          <p:nvPr>
            <p:ph idx="1"/>
          </p:nvPr>
        </p:nvSpPr>
        <p:spPr>
          <a:xfrm>
            <a:off x="424206" y="126480"/>
            <a:ext cx="11340446" cy="5752757"/>
          </a:xfrm>
        </p:spPr>
        <p:txBody>
          <a:bodyPr>
            <a:no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How Java Constructors are Different From Java Methods?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Constructors must have the same name as the class within which it is defined it is not necessary for the method in Java.</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Constructors do not return any type while method(s) have the return type or </a:t>
            </a:r>
            <a:r>
              <a:rPr lang="en-GB" sz="2000" b="1" i="0" dirty="0">
                <a:solidFill>
                  <a:srgbClr val="273239"/>
                </a:solidFill>
                <a:effectLst/>
                <a:latin typeface="Times New Roman" panose="02020603050405020304" pitchFamily="18" charset="0"/>
                <a:cs typeface="Times New Roman" panose="02020603050405020304" pitchFamily="18" charset="0"/>
              </a:rPr>
              <a:t>void </a:t>
            </a:r>
            <a:r>
              <a:rPr lang="en-GB" sz="2000" b="0" i="0" dirty="0">
                <a:solidFill>
                  <a:srgbClr val="273239"/>
                </a:solidFill>
                <a:effectLst/>
                <a:latin typeface="Times New Roman" panose="02020603050405020304" pitchFamily="18" charset="0"/>
                <a:cs typeface="Times New Roman" panose="02020603050405020304" pitchFamily="18" charset="0"/>
              </a:rPr>
              <a:t>if does not return any value.</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Constructors are called only once at the time of Object creation while method(s) can be called any number of times.</a:t>
            </a:r>
          </a:p>
          <a:p>
            <a:pPr marL="0" indent="0" algn="just">
              <a:buNone/>
            </a:pPr>
            <a:r>
              <a:rPr lang="en-IN" sz="2000" dirty="0">
                <a:latin typeface="Times New Roman" panose="02020603050405020304" pitchFamily="18" charset="0"/>
                <a:cs typeface="Times New Roman" panose="02020603050405020304" pitchFamily="18" charset="0"/>
              </a:rPr>
              <a:t>Syntax: </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a:p>
            <a:pPr algn="just" rtl="0" fontAlgn="base"/>
            <a:r>
              <a:rPr lang="en-GB" sz="2000" b="0" i="0" dirty="0">
                <a:solidFill>
                  <a:srgbClr val="273239"/>
                </a:solidFill>
                <a:effectLst/>
                <a:latin typeface="Times New Roman" panose="02020603050405020304" pitchFamily="18" charset="0"/>
                <a:cs typeface="Times New Roman" panose="02020603050405020304" pitchFamily="18" charset="0"/>
              </a:rPr>
              <a:t>The first line of a constructor is a call to super() or this(), (a call to a constructor of a super-class or an overloaded constructor), if you don’t type in the call to super in your constructor the compiler will provide you with a non-argument call to super at the first line of your code, the super constructor must be called to create an object:</a:t>
            </a:r>
          </a:p>
          <a:p>
            <a:pPr algn="l" rtl="0" fontAlgn="base"/>
            <a:r>
              <a:rPr lang="en-GB" sz="2000" b="0" i="0" dirty="0">
                <a:solidFill>
                  <a:srgbClr val="273239"/>
                </a:solidFill>
                <a:effectLst/>
                <a:latin typeface="Times New Roman" panose="02020603050405020304" pitchFamily="18" charset="0"/>
                <a:cs typeface="Times New Roman" panose="02020603050405020304" pitchFamily="18" charset="0"/>
              </a:rPr>
              <a:t>If you think your class is not a subclass it actually is, every class in Java is the subclass of a class </a:t>
            </a:r>
            <a:r>
              <a:rPr lang="en-GB" sz="2000" b="1" i="0" dirty="0">
                <a:solidFill>
                  <a:srgbClr val="273239"/>
                </a:solidFill>
                <a:effectLst/>
                <a:latin typeface="Times New Roman" panose="02020603050405020304" pitchFamily="18" charset="0"/>
                <a:cs typeface="Times New Roman" panose="02020603050405020304" pitchFamily="18" charset="0"/>
              </a:rPr>
              <a:t>object </a:t>
            </a:r>
            <a:r>
              <a:rPr lang="en-GB" sz="2000" b="0" i="0" dirty="0">
                <a:solidFill>
                  <a:srgbClr val="273239"/>
                </a:solidFill>
                <a:effectLst/>
                <a:latin typeface="Times New Roman" panose="02020603050405020304" pitchFamily="18" charset="0"/>
                <a:cs typeface="Times New Roman" panose="02020603050405020304" pitchFamily="18" charset="0"/>
              </a:rPr>
              <a:t>even if you don’t say extends object in your class definition.</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B5D3008-4F2A-4A6A-8C9C-BD630D2C324B}"/>
              </a:ext>
            </a:extLst>
          </p:cNvPr>
          <p:cNvSpPr>
            <a:spLocks noChangeArrowheads="1"/>
          </p:cNvSpPr>
          <p:nvPr/>
        </p:nvSpPr>
        <p:spPr bwMode="auto">
          <a:xfrm>
            <a:off x="1395167" y="2663495"/>
            <a:ext cx="9078012" cy="2095425"/>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class Test</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 </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 A Constructor</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Test() {</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a:t>
            </a:r>
            <a:br>
              <a:rPr kumimoji="0" lang="en-US" altLang="en-US" sz="1200" b="0" i="0" u="none" strike="noStrike" cap="none" normalizeH="0" baseline="0" dirty="0">
                <a:ln>
                  <a:noFill/>
                </a:ln>
                <a:solidFill>
                  <a:schemeClr val="tx1"/>
                </a:solidFill>
                <a:effectLst/>
                <a:latin typeface="Consolas" panose="020B0609020204030204" pitchFamily="49" charset="0"/>
              </a:rPr>
            </a:br>
            <a:r>
              <a:rPr kumimoji="0" lang="en-US" altLang="en-US" sz="1200" b="0" i="0" u="none" strike="noStrike" cap="none" normalizeH="0" baseline="0" dirty="0">
                <a:ln>
                  <a:noFill/>
                </a:ln>
                <a:solidFill>
                  <a:schemeClr val="tx1"/>
                </a:solidFill>
                <a:effectLst/>
                <a:latin typeface="Consolas" panose="020B0609020204030204" pitchFamily="49" charset="0"/>
              </a:rPr>
              <a:t>// We can create an object of the above class</a:t>
            </a:r>
            <a:r>
              <a:rPr lang="en-US" altLang="en-US" sz="1200" dirty="0">
                <a:latin typeface="Consolas" panose="020B0609020204030204" pitchFamily="49" charset="0"/>
              </a:rPr>
              <a:t> </a:t>
            </a:r>
            <a:r>
              <a:rPr kumimoji="0" lang="en-US" altLang="en-US" sz="1200" b="0" i="0" u="none" strike="noStrike" cap="none" normalizeH="0" baseline="0" dirty="0">
                <a:ln>
                  <a:noFill/>
                </a:ln>
                <a:solidFill>
                  <a:schemeClr val="tx1"/>
                </a:solidFill>
                <a:effectLst/>
                <a:latin typeface="Consolas" panose="020B0609020204030204" pitchFamily="49" charset="0"/>
              </a:rPr>
              <a:t>using the below statement. This statement</a:t>
            </a:r>
            <a:r>
              <a:rPr lang="en-US" altLang="en-US" sz="1200" dirty="0">
                <a:latin typeface="Consolas" panose="020B0609020204030204" pitchFamily="49" charset="0"/>
              </a:rPr>
              <a:t> c</a:t>
            </a:r>
            <a:r>
              <a:rPr kumimoji="0" lang="en-US" altLang="en-US" sz="1200" b="0" i="0" u="none" strike="noStrike" cap="none" normalizeH="0" baseline="0" dirty="0">
                <a:ln>
                  <a:noFill/>
                </a:ln>
                <a:solidFill>
                  <a:schemeClr val="tx1"/>
                </a:solidFill>
                <a:effectLst/>
                <a:latin typeface="Consolas" panose="020B0609020204030204" pitchFamily="49" charset="0"/>
              </a:rPr>
              <a:t>alls above constructor.</a:t>
            </a:r>
            <a:br>
              <a:rPr kumimoji="0" lang="en-US" altLang="en-US" sz="1200" b="0" i="0" u="none" strike="noStrike" cap="none" normalizeH="0" baseline="0" dirty="0">
                <a:ln>
                  <a:noFill/>
                </a:ln>
                <a:solidFill>
                  <a:schemeClr val="tx1"/>
                </a:solidFill>
                <a:effectLst/>
                <a:latin typeface="Consolas" panose="020B0609020204030204" pitchFamily="49" charset="0"/>
              </a:rPr>
            </a:br>
            <a:r>
              <a:rPr lang="en-US" altLang="en-US" sz="1200" dirty="0">
                <a:latin typeface="Consolas" panose="020B0609020204030204" pitchFamily="49" charset="0"/>
              </a:rPr>
              <a:t>Test</a:t>
            </a:r>
            <a:r>
              <a:rPr kumimoji="0" lang="en-US" altLang="en-US" sz="1200" b="0" i="0" u="none" strike="noStrike" cap="none" normalizeH="0" baseline="0" dirty="0">
                <a:ln>
                  <a:noFill/>
                </a:ln>
                <a:solidFill>
                  <a:schemeClr val="tx1"/>
                </a:solidFill>
                <a:effectLst/>
                <a:latin typeface="Consolas" panose="020B0609020204030204" pitchFamily="49" charset="0"/>
              </a:rPr>
              <a:t> obj = new Test();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0882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2220F0-2C6E-48F6-AC91-3BF642C36F57}"/>
              </a:ext>
            </a:extLst>
          </p:cNvPr>
          <p:cNvSpPr>
            <a:spLocks noGrp="1"/>
          </p:cNvSpPr>
          <p:nvPr>
            <p:ph idx="1"/>
          </p:nvPr>
        </p:nvSpPr>
        <p:spPr>
          <a:xfrm>
            <a:off x="838200" y="575035"/>
            <a:ext cx="10515600" cy="5601928"/>
          </a:xfrm>
        </p:spPr>
        <p:txBody>
          <a:bodyPr>
            <a:normAutofit fontScale="77500" lnSpcReduction="20000"/>
          </a:bodyPr>
          <a:lstStyle/>
          <a:p>
            <a:pPr marL="0" indent="0" algn="just" fontAlgn="base">
              <a:buNone/>
            </a:pPr>
            <a:r>
              <a:rPr lang="en-GB" b="1" i="0" dirty="0">
                <a:solidFill>
                  <a:srgbClr val="273239"/>
                </a:solidFill>
                <a:effectLst/>
                <a:latin typeface="Times New Roman" panose="02020603050405020304" pitchFamily="18" charset="0"/>
                <a:cs typeface="Times New Roman" panose="02020603050405020304" pitchFamily="18" charset="0"/>
              </a:rPr>
              <a:t>Need of Constructors in Java</a:t>
            </a:r>
          </a:p>
          <a:p>
            <a:pPr marL="0" indent="0" algn="just" rtl="0" fontAlgn="base">
              <a:buNone/>
            </a:pPr>
            <a:r>
              <a:rPr lang="en-GB" b="0" i="0" dirty="0">
                <a:solidFill>
                  <a:srgbClr val="273239"/>
                </a:solidFill>
                <a:effectLst/>
                <a:latin typeface="Times New Roman" panose="02020603050405020304" pitchFamily="18" charset="0"/>
                <a:cs typeface="Times New Roman" panose="02020603050405020304" pitchFamily="18" charset="0"/>
              </a:rPr>
              <a:t>Think of a Box. If we talk about a box class then it will have some class variables (say length, breadth, and height). But when it comes to creating its object(</a:t>
            </a:r>
            <a:r>
              <a:rPr lang="en-GB" b="0" i="0" dirty="0" err="1">
                <a:solidFill>
                  <a:srgbClr val="273239"/>
                </a:solidFill>
                <a:effectLst/>
                <a:latin typeface="Times New Roman" panose="02020603050405020304" pitchFamily="18" charset="0"/>
                <a:cs typeface="Times New Roman" panose="02020603050405020304" pitchFamily="18" charset="0"/>
              </a:rPr>
              <a:t>i.e</a:t>
            </a:r>
            <a:r>
              <a:rPr lang="en-GB" b="0" i="0" dirty="0">
                <a:solidFill>
                  <a:srgbClr val="273239"/>
                </a:solidFill>
                <a:effectLst/>
                <a:latin typeface="Times New Roman" panose="02020603050405020304" pitchFamily="18" charset="0"/>
                <a:cs typeface="Times New Roman" panose="02020603050405020304" pitchFamily="18" charset="0"/>
              </a:rPr>
              <a:t> Box will now exist in the computer’s memory), then can a box be there with no value defined for its dimensions? The answer is N</a:t>
            </a:r>
            <a:r>
              <a:rPr lang="en-GB" b="1" i="0" dirty="0">
                <a:solidFill>
                  <a:srgbClr val="273239"/>
                </a:solidFill>
                <a:effectLst/>
                <a:latin typeface="Times New Roman" panose="02020603050405020304" pitchFamily="18" charset="0"/>
                <a:cs typeface="Times New Roman" panose="02020603050405020304" pitchFamily="18" charset="0"/>
              </a:rPr>
              <a:t>o</a:t>
            </a:r>
            <a:r>
              <a:rPr lang="en-GB" b="0" i="0" dirty="0">
                <a:solidFill>
                  <a:srgbClr val="273239"/>
                </a:solidFill>
                <a:effectLst/>
                <a:latin typeface="Times New Roman" panose="02020603050405020304" pitchFamily="18" charset="0"/>
                <a:cs typeface="Times New Roman" panose="02020603050405020304" pitchFamily="18" charset="0"/>
              </a:rPr>
              <a:t>.</a:t>
            </a:r>
            <a:br>
              <a:rPr lang="en-GB" b="0" i="0" dirty="0">
                <a:solidFill>
                  <a:srgbClr val="273239"/>
                </a:solidFill>
                <a:effectLst/>
                <a:latin typeface="Times New Roman" panose="02020603050405020304" pitchFamily="18" charset="0"/>
                <a:cs typeface="Times New Roman" panose="02020603050405020304" pitchFamily="18" charset="0"/>
              </a:rPr>
            </a:br>
            <a:r>
              <a:rPr lang="en-GB" b="0" i="0" dirty="0">
                <a:solidFill>
                  <a:srgbClr val="273239"/>
                </a:solidFill>
                <a:effectLst/>
                <a:latin typeface="Times New Roman" panose="02020603050405020304" pitchFamily="18" charset="0"/>
                <a:cs typeface="Times New Roman" panose="02020603050405020304" pitchFamily="18" charset="0"/>
              </a:rPr>
              <a:t>So constructors are used to assign values to the class variables at the time of object creation, either explicitly done by the programmer or by Java itself (default constructor).</a:t>
            </a:r>
          </a:p>
          <a:p>
            <a:pPr marL="0" indent="0" algn="just" fontAlgn="base">
              <a:buNone/>
            </a:pPr>
            <a:r>
              <a:rPr lang="en-GB" b="1" i="0" dirty="0">
                <a:solidFill>
                  <a:srgbClr val="273239"/>
                </a:solidFill>
                <a:effectLst/>
                <a:latin typeface="Times New Roman" panose="02020603050405020304" pitchFamily="18" charset="0"/>
                <a:cs typeface="Times New Roman" panose="02020603050405020304" pitchFamily="18" charset="0"/>
              </a:rPr>
              <a:t>When Java Constructor is called?</a:t>
            </a:r>
          </a:p>
          <a:p>
            <a:pPr algn="just" rtl="0" fontAlgn="base"/>
            <a:r>
              <a:rPr lang="en-GB" b="0" i="0" dirty="0">
                <a:solidFill>
                  <a:srgbClr val="273239"/>
                </a:solidFill>
                <a:effectLst/>
                <a:latin typeface="Times New Roman" panose="02020603050405020304" pitchFamily="18" charset="0"/>
                <a:cs typeface="Times New Roman" panose="02020603050405020304" pitchFamily="18" charset="0"/>
              </a:rPr>
              <a:t>Each time an object is created using a </a:t>
            </a:r>
            <a:r>
              <a:rPr lang="en-GB" b="1" i="0" dirty="0">
                <a:solidFill>
                  <a:srgbClr val="273239"/>
                </a:solidFill>
                <a:effectLst/>
                <a:latin typeface="Times New Roman" panose="02020603050405020304" pitchFamily="18" charset="0"/>
                <a:cs typeface="Times New Roman" panose="02020603050405020304" pitchFamily="18" charset="0"/>
              </a:rPr>
              <a:t>new() </a:t>
            </a:r>
            <a:r>
              <a:rPr lang="en-GB" b="0" i="0" dirty="0">
                <a:solidFill>
                  <a:srgbClr val="273239"/>
                </a:solidFill>
                <a:effectLst/>
                <a:latin typeface="Times New Roman" panose="02020603050405020304" pitchFamily="18" charset="0"/>
                <a:cs typeface="Times New Roman" panose="02020603050405020304" pitchFamily="18" charset="0"/>
              </a:rPr>
              <a:t>keyword, at least one constructor (it could be the default constructor) is invoked to assign initial values to the </a:t>
            </a:r>
            <a:r>
              <a:rPr lang="en-GB" b="1" i="0" dirty="0">
                <a:solidFill>
                  <a:srgbClr val="273239"/>
                </a:solidFill>
                <a:effectLst/>
                <a:latin typeface="Times New Roman" panose="02020603050405020304" pitchFamily="18" charset="0"/>
                <a:cs typeface="Times New Roman" panose="02020603050405020304" pitchFamily="18" charset="0"/>
              </a:rPr>
              <a:t>data members </a:t>
            </a:r>
            <a:r>
              <a:rPr lang="en-GB" b="0" i="0" dirty="0">
                <a:solidFill>
                  <a:srgbClr val="273239"/>
                </a:solidFill>
                <a:effectLst/>
                <a:latin typeface="Times New Roman" panose="02020603050405020304" pitchFamily="18" charset="0"/>
                <a:cs typeface="Times New Roman" panose="02020603050405020304" pitchFamily="18" charset="0"/>
              </a:rPr>
              <a:t>of the same class. Rules for writing constructors are as follows:</a:t>
            </a:r>
          </a:p>
          <a:p>
            <a:pPr algn="just" fontAlgn="base">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The constructor(s) of a class must have the same name as the class name in which it resides.</a:t>
            </a:r>
          </a:p>
          <a:p>
            <a:pPr algn="just" fontAlgn="base">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A constructor in Java can not be abstract, final, static, or Synchronized.</a:t>
            </a:r>
          </a:p>
          <a:p>
            <a:pPr algn="just" fontAlgn="base">
              <a:buFont typeface="Arial" panose="020B0604020202020204" pitchFamily="34" charset="0"/>
              <a:buChar char="•"/>
            </a:pPr>
            <a:r>
              <a:rPr lang="en-GB" b="0" i="0" dirty="0">
                <a:solidFill>
                  <a:srgbClr val="273239"/>
                </a:solidFill>
                <a:effectLst/>
                <a:latin typeface="Times New Roman" panose="02020603050405020304" pitchFamily="18" charset="0"/>
                <a:cs typeface="Times New Roman" panose="02020603050405020304" pitchFamily="18" charset="0"/>
              </a:rPr>
              <a:t>Access modifiers can be used in constructor declaration to control its access </a:t>
            </a:r>
            <a:r>
              <a:rPr lang="en-GB" b="0" i="0" dirty="0" err="1">
                <a:solidFill>
                  <a:srgbClr val="273239"/>
                </a:solidFill>
                <a:effectLst/>
                <a:latin typeface="Times New Roman" panose="02020603050405020304" pitchFamily="18" charset="0"/>
                <a:cs typeface="Times New Roman" panose="02020603050405020304" pitchFamily="18" charset="0"/>
              </a:rPr>
              <a:t>i.e</a:t>
            </a:r>
            <a:r>
              <a:rPr lang="en-GB" b="0" i="0" dirty="0">
                <a:solidFill>
                  <a:srgbClr val="273239"/>
                </a:solidFill>
                <a:effectLst/>
                <a:latin typeface="Times New Roman" panose="02020603050405020304" pitchFamily="18" charset="0"/>
                <a:cs typeface="Times New Roman" panose="02020603050405020304" pitchFamily="18" charset="0"/>
              </a:rPr>
              <a:t> which other class can call the constructor.</a:t>
            </a:r>
          </a:p>
          <a:p>
            <a:pPr marL="0" indent="0" algn="just" rtl="0" fontAlgn="base">
              <a:buNone/>
            </a:pPr>
            <a:r>
              <a:rPr lang="en-GB" b="0" i="0" dirty="0">
                <a:solidFill>
                  <a:srgbClr val="273239"/>
                </a:solidFill>
                <a:effectLst/>
                <a:latin typeface="Times New Roman" panose="02020603050405020304" pitchFamily="18" charset="0"/>
                <a:cs typeface="Times New Roman" panose="02020603050405020304" pitchFamily="18" charset="0"/>
              </a:rPr>
              <a:t>So by far, we have learned constructors are used to initialize the object’s state. Like </a:t>
            </a:r>
            <a:r>
              <a:rPr lang="en-GB" dirty="0">
                <a:latin typeface="Times New Roman" panose="02020603050405020304" pitchFamily="18" charset="0"/>
                <a:cs typeface="Times New Roman" panose="02020603050405020304" pitchFamily="18" charset="0"/>
              </a:rPr>
              <a:t>methods </a:t>
            </a:r>
            <a:r>
              <a:rPr lang="en-GB" b="0" i="0" dirty="0">
                <a:solidFill>
                  <a:srgbClr val="273239"/>
                </a:solidFill>
                <a:effectLst/>
                <a:latin typeface="Times New Roman" panose="02020603050405020304" pitchFamily="18" charset="0"/>
                <a:cs typeface="Times New Roman" panose="02020603050405020304" pitchFamily="18" charset="0"/>
              </a:rPr>
              <a:t>, a constructor also contains a collection of statements(i.e. instructions) that are executed at the time of Object creation.</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936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3579A6A-89F1-4BA3-B0C7-DD904A92C2A5}"/>
              </a:ext>
            </a:extLst>
          </p:cNvPr>
          <p:cNvSpPr>
            <a:spLocks noGrp="1" noChangeArrowheads="1"/>
          </p:cNvSpPr>
          <p:nvPr>
            <p:ph idx="1"/>
          </p:nvPr>
        </p:nvSpPr>
        <p:spPr bwMode="auto">
          <a:xfrm>
            <a:off x="848738" y="505122"/>
            <a:ext cx="10494523" cy="5847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Types of Constructors in Java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Now is the correct time to discuss the types of the constructor, so primarily there are two types of constructors in Java are mentioned below:</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Default Constructor</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Parameterized Constructor</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1. Default Constructor in Java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 constructor that has no parameters is known as default constructor. A default constructor is invisible. And if we write a constructor with no arguments, the compiler does not create a default constructor. It is taken out. It is being overloaded and called a parameterized constructor. The default constructor changed into the parameterized constructor. But Parameterized constructor can’t change the default constructor. The default constructor can be implicit or explicit.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Implicit Default Constructor: </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If no constructor is defined in a class, the Java compiler automatically provides a default constructor. This constructor doesn’t take any parameters and initializes the object with default values, such as 0 for numbers, null for objects.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Explicit Default Constructor: </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If we define a constructor that takes no parameters, it’s called an explicit default constructor. This constructor replaces the one the compiler would normally create automatically.</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Once you define any constructor (with or without parameters), the compiler no longer provides the default constructor for you.</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469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75CA26-D56D-4866-A5A4-16CCD4BF09DB}"/>
              </a:ext>
            </a:extLst>
          </p:cNvPr>
          <p:cNvSpPr>
            <a:spLocks noGrp="1"/>
          </p:cNvSpPr>
          <p:nvPr>
            <p:ph idx="1"/>
          </p:nvPr>
        </p:nvSpPr>
        <p:spPr>
          <a:xfrm>
            <a:off x="668518" y="505873"/>
            <a:ext cx="10515600" cy="4351338"/>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Example: </a:t>
            </a:r>
          </a:p>
          <a:p>
            <a:pPr marL="0" indent="0">
              <a:buNone/>
            </a:pPr>
            <a:r>
              <a:rPr lang="en-IN" sz="2000" dirty="0">
                <a:latin typeface="Times New Roman" panose="02020603050405020304" pitchFamily="18" charset="0"/>
                <a:cs typeface="Times New Roman" panose="02020603050405020304" pitchFamily="18" charset="0"/>
              </a:rPr>
              <a:t>// Java Program to demonstrate Default Constructor</a:t>
            </a:r>
          </a:p>
          <a:p>
            <a:pPr marL="0" indent="0">
              <a:buNone/>
            </a:pPr>
            <a:r>
              <a:rPr lang="en-IN" sz="2000" dirty="0">
                <a:latin typeface="Times New Roman" panose="02020603050405020304" pitchFamily="18" charset="0"/>
                <a:cs typeface="Times New Roman" panose="02020603050405020304" pitchFamily="18" charset="0"/>
              </a:rPr>
              <a:t>import java.io.*;</a:t>
            </a:r>
          </a:p>
          <a:p>
            <a:pPr marL="0" indent="0">
              <a:buNone/>
            </a:pPr>
            <a:r>
              <a:rPr lang="en-IN" sz="2000" dirty="0">
                <a:latin typeface="Times New Roman" panose="02020603050405020304" pitchFamily="18" charset="0"/>
                <a:cs typeface="Times New Roman" panose="02020603050405020304" pitchFamily="18" charset="0"/>
              </a:rPr>
              <a:t>// Driver class</a:t>
            </a:r>
          </a:p>
          <a:p>
            <a:pPr marL="0" indent="0">
              <a:buNone/>
            </a:pPr>
            <a:r>
              <a:rPr lang="en-IN" sz="2000" dirty="0">
                <a:latin typeface="Times New Roman" panose="02020603050405020304" pitchFamily="18" charset="0"/>
                <a:cs typeface="Times New Roman" panose="02020603050405020304" pitchFamily="18" charset="0"/>
              </a:rPr>
              <a:t>class Test {</a:t>
            </a:r>
          </a:p>
          <a:p>
            <a:pPr marL="0" indent="0">
              <a:buNone/>
            </a:pPr>
            <a:r>
              <a:rPr lang="en-IN" sz="2000" dirty="0">
                <a:latin typeface="Times New Roman" panose="02020603050405020304" pitchFamily="18" charset="0"/>
                <a:cs typeface="Times New Roman" panose="02020603050405020304" pitchFamily="18" charset="0"/>
              </a:rPr>
              <a:t>    // Default Constructor</a:t>
            </a:r>
          </a:p>
          <a:p>
            <a:pPr marL="0" indent="0">
              <a:buNone/>
            </a:pPr>
            <a:r>
              <a:rPr lang="en-IN" sz="2000" dirty="0">
                <a:latin typeface="Times New Roman" panose="02020603050405020304" pitchFamily="18" charset="0"/>
                <a:cs typeface="Times New Roman" panose="02020603050405020304" pitchFamily="18" charset="0"/>
              </a:rPr>
              <a:t>    Test() { </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("Default constructor"); }</a:t>
            </a:r>
          </a:p>
          <a:p>
            <a:pPr marL="0" indent="0">
              <a:buNone/>
            </a:pPr>
            <a:r>
              <a:rPr lang="en-IN" sz="2000" dirty="0">
                <a:latin typeface="Times New Roman" panose="02020603050405020304" pitchFamily="18" charset="0"/>
                <a:cs typeface="Times New Roman" panose="02020603050405020304" pitchFamily="18" charset="0"/>
              </a:rPr>
              <a:t>    // Driver function</a:t>
            </a:r>
          </a:p>
          <a:p>
            <a:pPr marL="0" indent="0">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Test hello = new Tests();</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87738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C06449-377C-4C20-AFFE-ED09BCF16EA7}"/>
              </a:ext>
            </a:extLst>
          </p:cNvPr>
          <p:cNvSpPr>
            <a:spLocks noGrp="1"/>
          </p:cNvSpPr>
          <p:nvPr>
            <p:ph idx="1"/>
          </p:nvPr>
        </p:nvSpPr>
        <p:spPr>
          <a:xfrm>
            <a:off x="838200" y="386498"/>
            <a:ext cx="10515600" cy="6080289"/>
          </a:xfrm>
        </p:spPr>
        <p:txBody>
          <a:bodyPr>
            <a:normAutofit fontScale="62500" lnSpcReduction="20000"/>
          </a:bodyPr>
          <a:lstStyle/>
          <a:p>
            <a:pPr marL="0" indent="0" algn="just" fontAlgn="base">
              <a:buNone/>
            </a:pPr>
            <a:r>
              <a:rPr lang="en-GB" sz="3200" b="1" i="0" dirty="0">
                <a:solidFill>
                  <a:srgbClr val="273239"/>
                </a:solidFill>
                <a:effectLst/>
                <a:latin typeface="Times New Roman" panose="02020603050405020304" pitchFamily="18" charset="0"/>
                <a:cs typeface="Times New Roman" panose="02020603050405020304" pitchFamily="18" charset="0"/>
              </a:rPr>
              <a:t>2. Parameterized Constructor in Java: </a:t>
            </a:r>
            <a:r>
              <a:rPr lang="en-GB" sz="3200" b="0" i="0" dirty="0">
                <a:solidFill>
                  <a:srgbClr val="273239"/>
                </a:solidFill>
                <a:effectLst/>
                <a:latin typeface="Times New Roman" panose="02020603050405020304" pitchFamily="18" charset="0"/>
                <a:cs typeface="Times New Roman" panose="02020603050405020304" pitchFamily="18" charset="0"/>
              </a:rPr>
              <a:t>A constructor that has parameters is known as parameterized constructor. If we want to initialize fields of the class with our own values, then use a parameterized constructor</a:t>
            </a:r>
            <a:r>
              <a:rPr lang="en-GB" b="0" i="0" dirty="0">
                <a:solidFill>
                  <a:srgbClr val="273239"/>
                </a:solidFill>
                <a:effectLst/>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Java Program for Parameterized Constructor</a:t>
            </a:r>
          </a:p>
          <a:p>
            <a:pPr marL="0" indent="0">
              <a:buNone/>
            </a:pPr>
            <a:r>
              <a:rPr lang="en-IN" dirty="0">
                <a:latin typeface="Times New Roman" panose="02020603050405020304" pitchFamily="18" charset="0"/>
                <a:cs typeface="Times New Roman" panose="02020603050405020304" pitchFamily="18" charset="0"/>
              </a:rPr>
              <a:t>import java.io.*;</a:t>
            </a:r>
          </a:p>
          <a:p>
            <a:pPr marL="0" indent="0">
              <a:buNone/>
            </a:pPr>
            <a:r>
              <a:rPr lang="en-IN" dirty="0">
                <a:latin typeface="Times New Roman" panose="02020603050405020304" pitchFamily="18" charset="0"/>
                <a:cs typeface="Times New Roman" panose="02020603050405020304" pitchFamily="18" charset="0"/>
              </a:rPr>
              <a:t>class Geek {</a:t>
            </a:r>
          </a:p>
          <a:p>
            <a:pPr marL="0" indent="0">
              <a:buNone/>
            </a:pPr>
            <a:r>
              <a:rPr lang="en-IN" dirty="0">
                <a:latin typeface="Times New Roman" panose="02020603050405020304" pitchFamily="18" charset="0"/>
                <a:cs typeface="Times New Roman" panose="02020603050405020304" pitchFamily="18" charset="0"/>
              </a:rPr>
              <a:t>String name;                  // data members of the class.</a:t>
            </a:r>
          </a:p>
          <a:p>
            <a:pPr marL="0" indent="0">
              <a:buNone/>
            </a:pPr>
            <a:r>
              <a:rPr lang="en-IN" dirty="0">
                <a:latin typeface="Times New Roman" panose="02020603050405020304" pitchFamily="18" charset="0"/>
                <a:cs typeface="Times New Roman" panose="02020603050405020304" pitchFamily="18" charset="0"/>
              </a:rPr>
              <a:t>    int id;</a:t>
            </a:r>
          </a:p>
          <a:p>
            <a:pPr marL="0" indent="0">
              <a:buNone/>
            </a:pPr>
            <a:r>
              <a:rPr lang="en-IN" dirty="0">
                <a:latin typeface="Times New Roman" panose="02020603050405020304" pitchFamily="18" charset="0"/>
                <a:cs typeface="Times New Roman" panose="02020603050405020304" pitchFamily="18" charset="0"/>
              </a:rPr>
              <a:t>    Geek(String name, int id) {</a:t>
            </a:r>
          </a:p>
          <a:p>
            <a:pPr marL="0" indent="0">
              <a:buNone/>
            </a:pPr>
            <a:r>
              <a:rPr lang="en-IN" dirty="0">
                <a:latin typeface="Times New Roman" panose="02020603050405020304" pitchFamily="18" charset="0"/>
                <a:cs typeface="Times New Roman" panose="02020603050405020304" pitchFamily="18" charset="0"/>
              </a:rPr>
              <a:t>        this.name = name;</a:t>
            </a:r>
          </a:p>
          <a:p>
            <a:pPr marL="0" indent="0">
              <a:buNone/>
            </a:pPr>
            <a:r>
              <a:rPr lang="en-IN" dirty="0">
                <a:latin typeface="Times New Roman" panose="02020603050405020304" pitchFamily="18" charset="0"/>
                <a:cs typeface="Times New Roman" panose="02020603050405020304" pitchFamily="18" charset="0"/>
              </a:rPr>
              <a:t>        this.id = id;</a:t>
            </a:r>
          </a:p>
          <a:p>
            <a:pPr marL="0" indent="0">
              <a:buNone/>
            </a:pPr>
            <a:r>
              <a:rPr lang="en-IN" dirty="0">
                <a:latin typeface="Times New Roman" panose="02020603050405020304" pitchFamily="18" charset="0"/>
                <a:cs typeface="Times New Roman" panose="02020603050405020304" pitchFamily="18" charset="0"/>
              </a:rPr>
              <a:t>    }   }</a:t>
            </a:r>
          </a:p>
          <a:p>
            <a:pPr marL="0" indent="0">
              <a:buNone/>
            </a:pPr>
            <a:r>
              <a:rPr lang="en-IN" dirty="0">
                <a:latin typeface="Times New Roman" panose="02020603050405020304" pitchFamily="18" charset="0"/>
                <a:cs typeface="Times New Roman" panose="02020603050405020304" pitchFamily="18" charset="0"/>
              </a:rPr>
              <a:t>class GFG   {</a:t>
            </a:r>
          </a:p>
          <a:p>
            <a:pPr marL="0" indent="0">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 This would invoke the parameterized constructor.</a:t>
            </a:r>
          </a:p>
          <a:p>
            <a:pPr marL="0" indent="0">
              <a:buNone/>
            </a:pPr>
            <a:r>
              <a:rPr lang="en-IN" dirty="0">
                <a:latin typeface="Times New Roman" panose="02020603050405020304" pitchFamily="18" charset="0"/>
                <a:cs typeface="Times New Roman" panose="02020603050405020304" pitchFamily="18" charset="0"/>
              </a:rPr>
              <a:t>        Geek geek1 = new Geek("</a:t>
            </a:r>
            <a:r>
              <a:rPr lang="en-IN" dirty="0" err="1">
                <a:latin typeface="Times New Roman" panose="02020603050405020304" pitchFamily="18" charset="0"/>
                <a:cs typeface="Times New Roman" panose="02020603050405020304" pitchFamily="18" charset="0"/>
              </a:rPr>
              <a:t>Avinash</a:t>
            </a:r>
            <a:r>
              <a:rPr lang="en-IN" dirty="0">
                <a:latin typeface="Times New Roman" panose="02020603050405020304" pitchFamily="18" charset="0"/>
                <a:cs typeface="Times New Roman" panose="02020603050405020304" pitchFamily="18" charset="0"/>
              </a:rPr>
              <a:t>", 68);</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GeekName</a:t>
            </a:r>
            <a:r>
              <a:rPr lang="en-IN" dirty="0">
                <a:latin typeface="Times New Roman" panose="02020603050405020304" pitchFamily="18" charset="0"/>
                <a:cs typeface="Times New Roman" panose="02020603050405020304" pitchFamily="18" charset="0"/>
              </a:rPr>
              <a:t> :" + geek1.name   + " and </a:t>
            </a:r>
            <a:r>
              <a:rPr lang="en-IN" dirty="0" err="1">
                <a:latin typeface="Times New Roman" panose="02020603050405020304" pitchFamily="18" charset="0"/>
                <a:cs typeface="Times New Roman" panose="02020603050405020304" pitchFamily="18" charset="0"/>
              </a:rPr>
              <a:t>GeekId</a:t>
            </a:r>
            <a:r>
              <a:rPr lang="en-IN" dirty="0">
                <a:latin typeface="Times New Roman" panose="02020603050405020304" pitchFamily="18" charset="0"/>
                <a:cs typeface="Times New Roman" panose="02020603050405020304" pitchFamily="18" charset="0"/>
              </a:rPr>
              <a:t> :" + geek1.id);</a:t>
            </a:r>
          </a:p>
          <a:p>
            <a:pPr marL="0" indent="0">
              <a:buNone/>
            </a:pPr>
            <a:r>
              <a:rPr lang="en-IN"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2675225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F375-E085-48E2-A70F-54537BDF99D1}"/>
              </a:ext>
            </a:extLst>
          </p:cNvPr>
          <p:cNvSpPr>
            <a:spLocks noGrp="1"/>
          </p:cNvSpPr>
          <p:nvPr>
            <p:ph type="title"/>
          </p:nvPr>
        </p:nvSpPr>
        <p:spPr>
          <a:xfrm>
            <a:off x="838200" y="383578"/>
            <a:ext cx="10515600" cy="794372"/>
          </a:xfrm>
        </p:spPr>
        <p:txBody>
          <a:bodyPr/>
          <a:lstStyle/>
          <a:p>
            <a:r>
              <a:rPr lang="en-IN" dirty="0">
                <a:latin typeface="Times New Roman" panose="02020603050405020304" pitchFamily="18" charset="0"/>
                <a:cs typeface="Times New Roman" panose="02020603050405020304" pitchFamily="18" charset="0"/>
              </a:rPr>
              <a:t>Destructor</a:t>
            </a:r>
          </a:p>
        </p:txBody>
      </p:sp>
      <p:sp>
        <p:nvSpPr>
          <p:cNvPr id="3" name="Content Placeholder 2">
            <a:extLst>
              <a:ext uri="{FF2B5EF4-FFF2-40B4-BE49-F238E27FC236}">
                <a16:creationId xmlns:a16="http://schemas.microsoft.com/office/drawing/2014/main" id="{D532FB4B-1A95-48AF-B004-82CF0092C7CE}"/>
              </a:ext>
            </a:extLst>
          </p:cNvPr>
          <p:cNvSpPr>
            <a:spLocks noGrp="1"/>
          </p:cNvSpPr>
          <p:nvPr>
            <p:ph idx="1"/>
          </p:nvPr>
        </p:nvSpPr>
        <p:spPr>
          <a:xfrm>
            <a:off x="838200" y="1439694"/>
            <a:ext cx="10515600" cy="4756124"/>
          </a:xfrm>
        </p:spPr>
        <p:txBody>
          <a:bodyPr>
            <a:normAutofit/>
          </a:bodyPr>
          <a:lstStyle/>
          <a:p>
            <a:pPr algn="just"/>
            <a:r>
              <a:rPr lang="en-GB" sz="2000" b="0" i="0" dirty="0">
                <a:solidFill>
                  <a:srgbClr val="273239"/>
                </a:solidFill>
                <a:effectLst/>
                <a:latin typeface="Times New Roman" panose="02020603050405020304" pitchFamily="18" charset="0"/>
                <a:cs typeface="Times New Roman" panose="02020603050405020304" pitchFamily="18" charset="0"/>
              </a:rPr>
              <a:t>In programming, a </a:t>
            </a:r>
            <a:r>
              <a:rPr lang="en-GB" sz="2000" b="1" i="0" dirty="0">
                <a:solidFill>
                  <a:srgbClr val="273239"/>
                </a:solidFill>
                <a:effectLst/>
                <a:latin typeface="Times New Roman" panose="02020603050405020304" pitchFamily="18" charset="0"/>
                <a:cs typeface="Times New Roman" panose="02020603050405020304" pitchFamily="18" charset="0"/>
              </a:rPr>
              <a:t>destructor</a:t>
            </a:r>
            <a:r>
              <a:rPr lang="en-GB" sz="2000" b="0" i="0" dirty="0">
                <a:solidFill>
                  <a:srgbClr val="273239"/>
                </a:solidFill>
                <a:effectLst/>
                <a:latin typeface="Times New Roman" panose="02020603050405020304" pitchFamily="18" charset="0"/>
                <a:cs typeface="Times New Roman" panose="02020603050405020304" pitchFamily="18" charset="0"/>
              </a:rPr>
              <a:t> is a method called when an object is destroyed, typically to release resources like memory, file handles, or network connections. In languages like C++, destructors are explicitly used to manage resource </a:t>
            </a:r>
            <a:r>
              <a:rPr lang="en-GB" sz="2000" b="0" i="0" dirty="0" err="1">
                <a:solidFill>
                  <a:srgbClr val="273239"/>
                </a:solidFill>
                <a:effectLst/>
                <a:latin typeface="Times New Roman" panose="02020603050405020304" pitchFamily="18" charset="0"/>
                <a:cs typeface="Times New Roman" panose="02020603050405020304" pitchFamily="18" charset="0"/>
              </a:rPr>
              <a:t>cleanup</a:t>
            </a:r>
            <a:r>
              <a:rPr lang="en-GB" sz="2000" b="0" i="0" dirty="0">
                <a:solidFill>
                  <a:srgbClr val="273239"/>
                </a:solidFill>
                <a:effectLst/>
                <a:latin typeface="Times New Roman" panose="02020603050405020304" pitchFamily="18" charset="0"/>
                <a:cs typeface="Times New Roman" panose="02020603050405020304" pitchFamily="18" charset="0"/>
              </a:rPr>
              <a:t>. However, </a:t>
            </a:r>
            <a:r>
              <a:rPr lang="en-GB" sz="2000" b="1" i="0" dirty="0">
                <a:solidFill>
                  <a:srgbClr val="273239"/>
                </a:solidFill>
                <a:effectLst/>
                <a:latin typeface="Times New Roman" panose="02020603050405020304" pitchFamily="18" charset="0"/>
                <a:cs typeface="Times New Roman" panose="02020603050405020304" pitchFamily="18" charset="0"/>
              </a:rPr>
              <a:t>Java takes a different approach</a:t>
            </a:r>
            <a:r>
              <a:rPr lang="en-GB" sz="2000" b="0" i="0" dirty="0">
                <a:solidFill>
                  <a:srgbClr val="273239"/>
                </a:solidFill>
                <a:effectLst/>
                <a:latin typeface="Times New Roman" panose="02020603050405020304" pitchFamily="18" charset="0"/>
                <a:cs typeface="Times New Roman" panose="02020603050405020304" pitchFamily="18" charset="0"/>
              </a:rPr>
              <a:t> due to its automatic memory management system powered by </a:t>
            </a:r>
            <a:r>
              <a:rPr lang="en-GB" sz="2000" b="1" i="0" dirty="0">
                <a:solidFill>
                  <a:srgbClr val="273239"/>
                </a:solidFill>
                <a:effectLst/>
                <a:latin typeface="Times New Roman" panose="02020603050405020304" pitchFamily="18" charset="0"/>
                <a:cs typeface="Times New Roman" panose="02020603050405020304" pitchFamily="18" charset="0"/>
              </a:rPr>
              <a:t>garbage collection</a:t>
            </a:r>
            <a:r>
              <a:rPr lang="en-GB" sz="2000" b="0" i="0" dirty="0">
                <a:solidFill>
                  <a:srgbClr val="273239"/>
                </a:solidFill>
                <a:effectLst/>
                <a:latin typeface="Times New Roman" panose="02020603050405020304" pitchFamily="18" charset="0"/>
                <a:cs typeface="Times New Roman" panose="02020603050405020304" pitchFamily="18" charset="0"/>
              </a:rPr>
              <a:t>.</a:t>
            </a:r>
          </a:p>
          <a:p>
            <a:pPr algn="just"/>
            <a:r>
              <a:rPr lang="en-GB" sz="2000" b="0" i="0" dirty="0">
                <a:solidFill>
                  <a:srgbClr val="273239"/>
                </a:solidFill>
                <a:effectLst/>
                <a:latin typeface="Times New Roman" panose="02020603050405020304" pitchFamily="18" charset="0"/>
                <a:cs typeface="Times New Roman" panose="02020603050405020304" pitchFamily="18" charset="0"/>
              </a:rPr>
              <a:t>Java does </a:t>
            </a:r>
            <a:r>
              <a:rPr lang="en-GB" sz="2000" b="1" i="0" dirty="0">
                <a:solidFill>
                  <a:srgbClr val="273239"/>
                </a:solidFill>
                <a:effectLst/>
                <a:latin typeface="Times New Roman" panose="02020603050405020304" pitchFamily="18" charset="0"/>
                <a:cs typeface="Times New Roman" panose="02020603050405020304" pitchFamily="18" charset="0"/>
              </a:rPr>
              <a:t>not</a:t>
            </a:r>
            <a:r>
              <a:rPr lang="en-GB" sz="2000" b="0" i="0" dirty="0">
                <a:solidFill>
                  <a:srgbClr val="273239"/>
                </a:solidFill>
                <a:effectLst/>
                <a:latin typeface="Times New Roman" panose="02020603050405020304" pitchFamily="18" charset="0"/>
                <a:cs typeface="Times New Roman" panose="02020603050405020304" pitchFamily="18" charset="0"/>
              </a:rPr>
              <a:t> have explicit destructors like C++ because the garbage collector automatically manages Java’s memory. </a:t>
            </a:r>
            <a:r>
              <a:rPr lang="en-GB" sz="2000" b="1" i="0" dirty="0">
                <a:solidFill>
                  <a:srgbClr val="273239"/>
                </a:solidFill>
                <a:effectLst/>
                <a:latin typeface="Times New Roman" panose="02020603050405020304" pitchFamily="18" charset="0"/>
                <a:cs typeface="Times New Roman" panose="02020603050405020304" pitchFamily="18" charset="0"/>
              </a:rPr>
              <a:t>Garbage collection</a:t>
            </a:r>
            <a:r>
              <a:rPr lang="en-GB" sz="2000" b="0" i="0" dirty="0">
                <a:solidFill>
                  <a:srgbClr val="273239"/>
                </a:solidFill>
                <a:effectLst/>
                <a:latin typeface="Times New Roman" panose="02020603050405020304" pitchFamily="18" charset="0"/>
                <a:cs typeface="Times New Roman" panose="02020603050405020304" pitchFamily="18" charset="0"/>
              </a:rPr>
              <a:t> tracks objects in memory, and when they are no longer referenced, it automatically reclaims the memory.</a:t>
            </a: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Although Java does not provide destructors, it used to have a method called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finalize()</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that could be overridden to define cleanup operations before an object is garbage collected. The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finalize() method has been deprecated</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since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Java 9</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and removed in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Java 18</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due to its unpredictability and performance overhead. Instead, modern Java programs rely on other  mechanisms for resource management, such as </a:t>
            </a:r>
            <a:r>
              <a:rPr kumimoji="0" lang="en-US" altLang="en-US" sz="2000" b="1"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AutoCloseable</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try-with-resources</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6626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3EDCA-A3A6-4D3D-BC05-517098BB3E6E}"/>
              </a:ext>
            </a:extLst>
          </p:cNvPr>
          <p:cNvSpPr>
            <a:spLocks noGrp="1"/>
          </p:cNvSpPr>
          <p:nvPr>
            <p:ph idx="1"/>
          </p:nvPr>
        </p:nvSpPr>
        <p:spPr>
          <a:xfrm>
            <a:off x="838200" y="650449"/>
            <a:ext cx="10515600" cy="5526514"/>
          </a:xfrm>
        </p:spPr>
        <p:txBody>
          <a:bodyPr>
            <a:norm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Advantages of Destructors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Automatic Resource Management: By automating the process of freeing up memory and other resources, Java's garbage collector lowers the possibility of memory leaks and improper resource management.</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Simplifies Programming: By eliminating the need for developers to manually monitor and release memory, programming becomes simpler and less prone to error.</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Enhances Performance: By effectively handling memory allocation and deallocation, automated memory management can aid in performance optimization.</a:t>
            </a:r>
          </a:p>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Memory Management in Java</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Java’s </a:t>
            </a:r>
            <a:r>
              <a:rPr lang="en-GB" sz="2000" b="1" i="0" dirty="0">
                <a:solidFill>
                  <a:srgbClr val="273239"/>
                </a:solidFill>
                <a:effectLst/>
                <a:latin typeface="Times New Roman" panose="02020603050405020304" pitchFamily="18" charset="0"/>
                <a:cs typeface="Times New Roman" panose="02020603050405020304" pitchFamily="18" charset="0"/>
              </a:rPr>
              <a:t>garbage collector</a:t>
            </a:r>
            <a:r>
              <a:rPr lang="en-GB" sz="2000" b="0" i="0" dirty="0">
                <a:solidFill>
                  <a:srgbClr val="273239"/>
                </a:solidFill>
                <a:effectLst/>
                <a:latin typeface="Times New Roman" panose="02020603050405020304" pitchFamily="18" charset="0"/>
                <a:cs typeface="Times New Roman" panose="02020603050405020304" pitchFamily="18" charset="0"/>
              </a:rPr>
              <a:t> automatically manages the lifecycle of objects.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When no references point to an object, it becomes eligible for garbage collection.</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The </a:t>
            </a:r>
            <a:r>
              <a:rPr lang="en-GB" sz="2000" b="1" i="0" dirty="0">
                <a:solidFill>
                  <a:srgbClr val="273239"/>
                </a:solidFill>
                <a:effectLst/>
                <a:latin typeface="Times New Roman" panose="02020603050405020304" pitchFamily="18" charset="0"/>
                <a:cs typeface="Times New Roman" panose="02020603050405020304" pitchFamily="18" charset="0"/>
              </a:rPr>
              <a:t>garbage collector</a:t>
            </a:r>
            <a:r>
              <a:rPr lang="en-GB" sz="2000" b="0" i="0" dirty="0">
                <a:solidFill>
                  <a:srgbClr val="273239"/>
                </a:solidFill>
                <a:effectLst/>
                <a:latin typeface="Times New Roman" panose="02020603050405020304" pitchFamily="18" charset="0"/>
                <a:cs typeface="Times New Roman" panose="02020603050405020304" pitchFamily="18" charset="0"/>
              </a:rPr>
              <a:t> reclaims memory at its discretion, making memory management automated and simplifying development.</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291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9652B6A-1567-40E0-A3E3-F84ADEAE469A}"/>
              </a:ext>
            </a:extLst>
          </p:cNvPr>
          <p:cNvSpPr>
            <a:spLocks noGrp="1" noChangeArrowheads="1"/>
          </p:cNvSpPr>
          <p:nvPr>
            <p:ph idx="1"/>
          </p:nvPr>
        </p:nvSpPr>
        <p:spPr bwMode="auto">
          <a:xfrm>
            <a:off x="838200" y="466229"/>
            <a:ext cx="10484796" cy="58477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Why Java Doesn’t Need Destructors?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In languages like C++, destructors are essential because programmers manually manage memory allocation and deallocation. In contrast, Java developers don’t have to worry about this due to its automatic garbage collection system. Instead of destructors, developers in Java can handle resource management using the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try-with-resources</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statement and </a:t>
            </a:r>
            <a:r>
              <a:rPr kumimoji="0" lang="en-US" altLang="en-US" sz="2000" b="1"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AutoCloseable</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interface, ensuring resources like files, database connections, or sockets are properly closed.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Alternatives to Finalization in Java</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AutoCloseable</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and try-with-resources:</a:t>
            </a:r>
            <a:endPar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This is the preferred method for managing resources that require cleanup, such as file streams, database connections, or network sockets.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try-with-resources</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statement ensures that resources are automatically closed after usage, without relying on the garbage collector's unpredictable behavior.</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java.lang.ref.Cleaner</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Class:</a:t>
            </a:r>
            <a:endPar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For advanced cleanup tasks where </a:t>
            </a:r>
            <a:r>
              <a:rPr kumimoji="0" lang="en-US" altLang="en-US" sz="20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AutoCloseable</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is not sufficient, Java 9 introduced the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Cleaner</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class as a replacement for finalize().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Cleaner</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allows you to register cleanup actions that are invoked once the object becomes unreachable, without the issues associated with finalize().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28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E6A0A-9A2F-48C7-AB2C-2E4348BD6FA2}"/>
              </a:ext>
            </a:extLst>
          </p:cNvPr>
          <p:cNvSpPr>
            <a:spLocks noGrp="1"/>
          </p:cNvSpPr>
          <p:nvPr>
            <p:ph type="title"/>
          </p:nvPr>
        </p:nvSpPr>
        <p:spPr>
          <a:xfrm>
            <a:off x="838200" y="0"/>
            <a:ext cx="10515600" cy="1325563"/>
          </a:xfrm>
        </p:spPr>
        <p:txBody>
          <a:bodyPr/>
          <a:lstStyle/>
          <a:p>
            <a:r>
              <a:rPr lang="en-IN" dirty="0">
                <a:latin typeface="Times New Roman" panose="02020603050405020304" pitchFamily="18" charset="0"/>
                <a:cs typeface="Times New Roman" panose="02020603050405020304" pitchFamily="18" charset="0"/>
              </a:rPr>
              <a:t>Classes and Objects</a:t>
            </a:r>
          </a:p>
        </p:txBody>
      </p:sp>
      <p:sp>
        <p:nvSpPr>
          <p:cNvPr id="3" name="Content Placeholder 2">
            <a:extLst>
              <a:ext uri="{FF2B5EF4-FFF2-40B4-BE49-F238E27FC236}">
                <a16:creationId xmlns:a16="http://schemas.microsoft.com/office/drawing/2014/main" id="{89C5F699-B00C-4485-A562-86D5C7FBBCC6}"/>
              </a:ext>
            </a:extLst>
          </p:cNvPr>
          <p:cNvSpPr>
            <a:spLocks noGrp="1"/>
          </p:cNvSpPr>
          <p:nvPr>
            <p:ph idx="1"/>
          </p:nvPr>
        </p:nvSpPr>
        <p:spPr>
          <a:xfrm>
            <a:off x="838200" y="1175175"/>
            <a:ext cx="10515600" cy="4351338"/>
          </a:xfrm>
        </p:spPr>
        <p:txBody>
          <a:bodyPr>
            <a:normAutofit/>
          </a:bodyPr>
          <a:lstStyle/>
          <a:p>
            <a:pPr algn="just"/>
            <a:r>
              <a:rPr lang="en-GB" sz="2000" b="0" i="0" dirty="0">
                <a:solidFill>
                  <a:srgbClr val="273239"/>
                </a:solidFill>
                <a:effectLst/>
                <a:latin typeface="Times New Roman" panose="02020603050405020304" pitchFamily="18" charset="0"/>
                <a:cs typeface="Times New Roman" panose="02020603050405020304" pitchFamily="18" charset="0"/>
              </a:rPr>
              <a:t>In Java, </a:t>
            </a:r>
            <a:r>
              <a:rPr lang="en-GB" sz="2000" b="1" i="0" dirty="0">
                <a:solidFill>
                  <a:srgbClr val="273239"/>
                </a:solidFill>
                <a:effectLst/>
                <a:latin typeface="Times New Roman" panose="02020603050405020304" pitchFamily="18" charset="0"/>
                <a:cs typeface="Times New Roman" panose="02020603050405020304" pitchFamily="18" charset="0"/>
              </a:rPr>
              <a:t>classes and objects </a:t>
            </a:r>
            <a:r>
              <a:rPr lang="en-GB" sz="2000" b="0" i="0" dirty="0">
                <a:solidFill>
                  <a:srgbClr val="273239"/>
                </a:solidFill>
                <a:effectLst/>
                <a:latin typeface="Times New Roman" panose="02020603050405020304" pitchFamily="18" charset="0"/>
                <a:cs typeface="Times New Roman" panose="02020603050405020304" pitchFamily="18" charset="0"/>
              </a:rPr>
              <a:t>are basic concepts of </a:t>
            </a:r>
            <a:r>
              <a:rPr lang="en-GB" sz="2000" dirty="0">
                <a:latin typeface="Times New Roman" panose="02020603050405020304" pitchFamily="18" charset="0"/>
                <a:cs typeface="Times New Roman" panose="02020603050405020304" pitchFamily="18" charset="0"/>
              </a:rPr>
              <a:t>Object Oriented Programming (OOPs)</a:t>
            </a:r>
            <a:r>
              <a:rPr lang="en-GB" sz="2000" b="0" i="0" dirty="0">
                <a:effectLst/>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that are used to represent real-world concepts and entities. The class represents a group of objects having similar properties and </a:t>
            </a:r>
            <a:r>
              <a:rPr lang="en-GB" sz="2000" b="0" i="0" dirty="0" err="1">
                <a:solidFill>
                  <a:srgbClr val="273239"/>
                </a:solidFill>
                <a:effectLst/>
                <a:latin typeface="Times New Roman" panose="02020603050405020304" pitchFamily="18" charset="0"/>
                <a:cs typeface="Times New Roman" panose="02020603050405020304" pitchFamily="18" charset="0"/>
              </a:rPr>
              <a:t>behavior</a:t>
            </a:r>
            <a:r>
              <a:rPr lang="en-GB" sz="2000" b="0" i="0" dirty="0">
                <a:solidFill>
                  <a:srgbClr val="273239"/>
                </a:solidFill>
                <a:effectLst/>
                <a:latin typeface="Times New Roman" panose="02020603050405020304" pitchFamily="18" charset="0"/>
                <a:cs typeface="Times New Roman" panose="02020603050405020304" pitchFamily="18" charset="0"/>
              </a:rPr>
              <a:t>. For example, the animal type </a:t>
            </a:r>
            <a:r>
              <a:rPr lang="en-GB" sz="2000" b="1" i="0" dirty="0">
                <a:solidFill>
                  <a:srgbClr val="273239"/>
                </a:solidFill>
                <a:effectLst/>
                <a:latin typeface="Times New Roman" panose="02020603050405020304" pitchFamily="18" charset="0"/>
                <a:cs typeface="Times New Roman" panose="02020603050405020304" pitchFamily="18" charset="0"/>
              </a:rPr>
              <a:t>Dog</a:t>
            </a:r>
            <a:r>
              <a:rPr lang="en-GB" sz="2000" b="0" i="0" dirty="0">
                <a:solidFill>
                  <a:srgbClr val="273239"/>
                </a:solidFill>
                <a:effectLst/>
                <a:latin typeface="Times New Roman" panose="02020603050405020304" pitchFamily="18" charset="0"/>
                <a:cs typeface="Times New Roman" panose="02020603050405020304" pitchFamily="18" charset="0"/>
              </a:rPr>
              <a:t> is a class while a particular dog named </a:t>
            </a:r>
            <a:r>
              <a:rPr lang="en-GB" sz="2000" b="1" i="0" dirty="0">
                <a:solidFill>
                  <a:srgbClr val="273239"/>
                </a:solidFill>
                <a:effectLst/>
                <a:latin typeface="Times New Roman" panose="02020603050405020304" pitchFamily="18" charset="0"/>
                <a:cs typeface="Times New Roman" panose="02020603050405020304" pitchFamily="18" charset="0"/>
              </a:rPr>
              <a:t>Tommy</a:t>
            </a:r>
            <a:r>
              <a:rPr lang="en-GB" sz="2000" b="0" i="0" dirty="0">
                <a:solidFill>
                  <a:srgbClr val="273239"/>
                </a:solidFill>
                <a:effectLst/>
                <a:latin typeface="Times New Roman" panose="02020603050405020304" pitchFamily="18" charset="0"/>
                <a:cs typeface="Times New Roman" panose="02020603050405020304" pitchFamily="18" charset="0"/>
              </a:rPr>
              <a:t> is an object of the </a:t>
            </a:r>
            <a:r>
              <a:rPr lang="en-GB" sz="2000" b="1" i="0" dirty="0">
                <a:solidFill>
                  <a:srgbClr val="273239"/>
                </a:solidFill>
                <a:effectLst/>
                <a:latin typeface="Times New Roman" panose="02020603050405020304" pitchFamily="18" charset="0"/>
                <a:cs typeface="Times New Roman" panose="02020603050405020304" pitchFamily="18" charset="0"/>
              </a:rPr>
              <a:t>Dog</a:t>
            </a:r>
            <a:r>
              <a:rPr lang="en-GB" sz="2000" b="0" i="0" dirty="0">
                <a:solidFill>
                  <a:srgbClr val="273239"/>
                </a:solidFill>
                <a:effectLst/>
                <a:latin typeface="Times New Roman" panose="02020603050405020304" pitchFamily="18" charset="0"/>
                <a:cs typeface="Times New Roman" panose="02020603050405020304" pitchFamily="18" charset="0"/>
              </a:rPr>
              <a:t> class. In this article, we will discuss </a:t>
            </a:r>
            <a:r>
              <a:rPr lang="en-GB" sz="2000" b="1" i="0" dirty="0">
                <a:solidFill>
                  <a:srgbClr val="273239"/>
                </a:solidFill>
                <a:effectLst/>
                <a:latin typeface="Times New Roman" panose="02020603050405020304" pitchFamily="18" charset="0"/>
                <a:cs typeface="Times New Roman" panose="02020603050405020304" pitchFamily="18" charset="0"/>
              </a:rPr>
              <a:t>Java classes and objects</a:t>
            </a:r>
            <a:r>
              <a:rPr lang="en-GB" sz="2000" b="0" i="0" dirty="0">
                <a:solidFill>
                  <a:srgbClr val="273239"/>
                </a:solidFill>
                <a:effectLst/>
                <a:latin typeface="Times New Roman" panose="02020603050405020304" pitchFamily="18" charset="0"/>
                <a:cs typeface="Times New Roman" panose="02020603050405020304" pitchFamily="18" charset="0"/>
              </a:rPr>
              <a:t> and how to implement them in our program.</a:t>
            </a: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C65CB0E-B2FA-4A1D-96B9-787DB4B5BA97}"/>
              </a:ext>
            </a:extLst>
          </p:cNvPr>
          <p:cNvPicPr>
            <a:picLocks noChangeAspect="1"/>
          </p:cNvPicPr>
          <p:nvPr/>
        </p:nvPicPr>
        <p:blipFill>
          <a:blip r:embed="rId2"/>
          <a:stretch>
            <a:fillRect/>
          </a:stretch>
        </p:blipFill>
        <p:spPr>
          <a:xfrm>
            <a:off x="2045616" y="2771480"/>
            <a:ext cx="8446417" cy="3691232"/>
          </a:xfrm>
          <a:prstGeom prst="rect">
            <a:avLst/>
          </a:prstGeom>
        </p:spPr>
      </p:pic>
    </p:spTree>
    <p:extLst>
      <p:ext uri="{BB962C8B-B14F-4D97-AF65-F5344CB8AC3E}">
        <p14:creationId xmlns:p14="http://schemas.microsoft.com/office/powerpoint/2010/main" val="3643201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84F0-6C5C-4A06-8442-2458ED3BE681}"/>
              </a:ext>
            </a:extLst>
          </p:cNvPr>
          <p:cNvSpPr>
            <a:spLocks noGrp="1"/>
          </p:cNvSpPr>
          <p:nvPr>
            <p:ph type="title"/>
          </p:nvPr>
        </p:nvSpPr>
        <p:spPr>
          <a:xfrm>
            <a:off x="838200" y="106597"/>
            <a:ext cx="10515600" cy="841506"/>
          </a:xfrm>
        </p:spPr>
        <p:txBody>
          <a:bodyPr/>
          <a:lstStyle/>
          <a:p>
            <a:r>
              <a:rPr lang="en-IN" dirty="0">
                <a:latin typeface="Times New Roman" panose="02020603050405020304" pitchFamily="18" charset="0"/>
                <a:cs typeface="Times New Roman" panose="02020603050405020304" pitchFamily="18" charset="0"/>
              </a:rPr>
              <a:t>Methods</a:t>
            </a:r>
          </a:p>
        </p:txBody>
      </p:sp>
      <p:sp>
        <p:nvSpPr>
          <p:cNvPr id="3" name="Content Placeholder 2">
            <a:extLst>
              <a:ext uri="{FF2B5EF4-FFF2-40B4-BE49-F238E27FC236}">
                <a16:creationId xmlns:a16="http://schemas.microsoft.com/office/drawing/2014/main" id="{D86E893E-A3CF-4743-A3C6-90FE3364C4F6}"/>
              </a:ext>
            </a:extLst>
          </p:cNvPr>
          <p:cNvSpPr>
            <a:spLocks noGrp="1"/>
          </p:cNvSpPr>
          <p:nvPr>
            <p:ph idx="1"/>
          </p:nvPr>
        </p:nvSpPr>
        <p:spPr>
          <a:xfrm>
            <a:off x="838200" y="948103"/>
            <a:ext cx="10709635" cy="4970331"/>
          </a:xfrm>
        </p:spPr>
        <p:txBody>
          <a:bodyPr>
            <a:noAutofit/>
          </a:bodyPr>
          <a:lstStyle/>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method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a block of code which only runs when it is called.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can pass data, known as parameters, into a method.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Methods are used to perform certain actions, and they are also known as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functions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Why use methods? To reuse code: define the code once, and use it many times.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Create a Method: A method must be declared within a class. It is defined with the name of the method, followed by parentheses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Java provides some pre-defined methods, such as </a:t>
            </a:r>
            <a:r>
              <a:rPr kumimoji="0" lang="en-US" altLang="en-US" sz="20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System.out.println</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but you can also create your own methods to perform certain actions: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algn="just">
              <a:buNone/>
            </a:pPr>
            <a:r>
              <a:rPr kumimoji="0" lang="en-US" altLang="en-US" sz="18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public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class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DD4A68"/>
                </a:solidFill>
                <a:effectLst/>
                <a:latin typeface="Times New Roman" panose="02020603050405020304" pitchFamily="18" charset="0"/>
                <a:cs typeface="Times New Roman" panose="02020603050405020304" pitchFamily="18" charset="0"/>
              </a:rPr>
              <a:t>Main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457200" lvl="1" indent="0" algn="just">
              <a:buNone/>
            </a:pPr>
            <a:r>
              <a:rPr kumimoji="0" lang="en-US" altLang="en-US" sz="18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457200" lvl="1" indent="0" algn="just">
              <a:buNone/>
            </a:pPr>
            <a:r>
              <a:rPr kumimoji="0" lang="en-US" altLang="en-US" sz="18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  static</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void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DD4A68"/>
                </a:solidFill>
                <a:effectLst/>
                <a:latin typeface="Times New Roman" panose="02020603050405020304" pitchFamily="18" charset="0"/>
                <a:cs typeface="Times New Roman" panose="02020603050405020304" pitchFamily="18" charset="0"/>
              </a:rPr>
              <a:t>myMethod</a:t>
            </a:r>
            <a:r>
              <a:rPr kumimoji="0" lang="en-US" altLang="en-US" sz="18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457200" lvl="1" indent="0" algn="just">
              <a:buNone/>
            </a:pPr>
            <a:r>
              <a:rPr kumimoji="0" lang="en-US" altLang="en-US" sz="18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457200" lvl="1" indent="0" algn="just">
              <a:buNone/>
            </a:pPr>
            <a:r>
              <a:rPr lang="en-US" altLang="en-US" sz="1800" dirty="0">
                <a:solidFill>
                  <a:srgbClr val="000000"/>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708090"/>
                </a:solidFill>
                <a:effectLst/>
                <a:latin typeface="Times New Roman" panose="02020603050405020304" pitchFamily="18" charset="0"/>
                <a:cs typeface="Times New Roman" panose="02020603050405020304" pitchFamily="18" charset="0"/>
              </a:rPr>
              <a:t>// code to be executed</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457200" lvl="1" indent="0" algn="just">
              <a:buNone/>
            </a:pPr>
            <a:r>
              <a:rPr lang="en-US" altLang="en-US" sz="1800" dirty="0">
                <a:solidFill>
                  <a:srgbClr val="000000"/>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457200" lvl="1" indent="0" algn="just">
              <a:buNone/>
            </a:pPr>
            <a:r>
              <a:rPr kumimoji="0" lang="en-US" altLang="en-US" sz="18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myMethod</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the name of the method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static</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means that the method belongs to the Main class and not an object of the Main class.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void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means that this method does not have a return value.</a:t>
            </a:r>
          </a:p>
          <a:p>
            <a:pPr algn="just"/>
            <a:endParaRPr lang="en-IN" sz="2000" dirty="0">
              <a:latin typeface="Times New Roman" panose="02020603050405020304" pitchFamily="18" charset="0"/>
              <a:cs typeface="Times New Roman" panose="02020603050405020304" pitchFamily="18" charset="0"/>
            </a:endParaRPr>
          </a:p>
        </p:txBody>
      </p:sp>
      <p:sp>
        <p:nvSpPr>
          <p:cNvPr id="8" name="Rectangle 5">
            <a:extLst>
              <a:ext uri="{FF2B5EF4-FFF2-40B4-BE49-F238E27FC236}">
                <a16:creationId xmlns:a16="http://schemas.microsoft.com/office/drawing/2014/main" id="{2BEDF66F-61FE-40EF-A76C-A930295FECFD}"/>
              </a:ext>
            </a:extLst>
          </p:cNvPr>
          <p:cNvSpPr>
            <a:spLocks noChangeArrowheads="1"/>
          </p:cNvSpPr>
          <p:nvPr/>
        </p:nvSpPr>
        <p:spPr bwMode="auto">
          <a:xfrm>
            <a:off x="0" y="-70149"/>
            <a:ext cx="65"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6512424A-D81E-4819-A063-785DCE50DB02}"/>
              </a:ext>
            </a:extLst>
          </p:cNvPr>
          <p:cNvSpPr>
            <a:spLocks noChangeArrowheads="1"/>
          </p:cNvSpPr>
          <p:nvPr/>
        </p:nvSpPr>
        <p:spPr bwMode="auto">
          <a:xfrm>
            <a:off x="0" y="-323165"/>
            <a:ext cx="1847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1380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F3ACC71-E7B9-4A1C-A45F-90F352A5B630}"/>
              </a:ext>
            </a:extLst>
          </p:cNvPr>
          <p:cNvSpPr>
            <a:spLocks noGrp="1" noChangeArrowheads="1"/>
          </p:cNvSpPr>
          <p:nvPr>
            <p:ph idx="1"/>
          </p:nvPr>
        </p:nvSpPr>
        <p:spPr bwMode="auto">
          <a:xfrm>
            <a:off x="838200" y="618521"/>
            <a:ext cx="10473965" cy="55527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Call a Method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call a method in Java, write the method's name followed by two parentheses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a semicolon</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the following example, </a:t>
            </a:r>
            <a:r>
              <a:rPr kumimoji="0" lang="en-US" altLang="en-US" sz="20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myMethod</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used to print a text (the action), when it is called: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Inside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main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call the </a:t>
            </a:r>
            <a:r>
              <a:rPr kumimoji="0" lang="en-US" altLang="en-US" sz="2000" b="0" i="0" u="none" strike="noStrike" cap="none" normalizeH="0" baseline="0" dirty="0" err="1">
                <a:ln>
                  <a:noFill/>
                </a:ln>
                <a:solidFill>
                  <a:srgbClr val="DC143C"/>
                </a:solidFill>
                <a:effectLst/>
                <a:latin typeface="Times New Roman" panose="02020603050405020304" pitchFamily="18" charset="0"/>
                <a:cs typeface="Times New Roman" panose="02020603050405020304" pitchFamily="18" charset="0"/>
              </a:rPr>
              <a:t>myMethod</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method:</a:t>
            </a:r>
            <a:endParaRPr kumimoji="0" lang="en-US" altLang="en-US" sz="20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public</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class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DD4A68"/>
                </a:solidFill>
                <a:effectLst/>
                <a:latin typeface="Times New Roman" panose="02020603050405020304" pitchFamily="18" charset="0"/>
                <a:cs typeface="Times New Roman" panose="02020603050405020304" pitchFamily="18" charset="0"/>
              </a:rPr>
              <a:t>Main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     static</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void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DD4A68"/>
                </a:solidFill>
                <a:effectLst/>
                <a:latin typeface="Times New Roman" panose="02020603050405020304" pitchFamily="18" charset="0"/>
                <a:cs typeface="Times New Roman" panose="02020603050405020304" pitchFamily="18" charset="0"/>
              </a:rPr>
              <a:t>myMethod</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DD4A68"/>
                </a:solidFill>
                <a:effectLst/>
                <a:latin typeface="Times New Roman" panose="02020603050405020304" pitchFamily="18" charset="0"/>
                <a:cs typeface="Times New Roman" panose="02020603050405020304" pitchFamily="18" charset="0"/>
              </a:rPr>
              <a:t>System</a:t>
            </a:r>
            <a:r>
              <a:rPr kumimoji="0" lang="en-US" altLang="en-US" sz="2000" b="0" i="0" u="none" strike="noStrike" cap="none" normalizeH="0" baseline="0" dirty="0" err="1">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out</a:t>
            </a:r>
            <a:r>
              <a:rPr kumimoji="0" lang="en-US" altLang="en-US" sz="2000" b="0" i="0" u="none" strike="noStrike" cap="none" normalizeH="0" baseline="0" dirty="0" err="1">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rgbClr val="DD4A68"/>
                </a:solidFill>
                <a:effectLst/>
                <a:latin typeface="Times New Roman" panose="02020603050405020304" pitchFamily="18" charset="0"/>
                <a:cs typeface="Times New Roman" panose="02020603050405020304" pitchFamily="18" charset="0"/>
              </a:rPr>
              <a:t>println</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669900"/>
                </a:solidFill>
                <a:effectLst/>
                <a:latin typeface="Times New Roman" panose="02020603050405020304" pitchFamily="18" charset="0"/>
                <a:cs typeface="Times New Roman" panose="02020603050405020304" pitchFamily="18" charset="0"/>
              </a:rPr>
              <a:t>"I just got executed!"</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public</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static</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void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DD4A68"/>
                </a:solidFill>
                <a:effectLst/>
                <a:latin typeface="Times New Roman" panose="02020603050405020304" pitchFamily="18" charset="0"/>
                <a:cs typeface="Times New Roman" panose="02020603050405020304" pitchFamily="18" charset="0"/>
              </a:rPr>
              <a:t>main</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DD4A68"/>
                </a:solidFill>
                <a:effectLst/>
                <a:latin typeface="Times New Roman" panose="02020603050405020304" pitchFamily="18" charset="0"/>
                <a:cs typeface="Times New Roman" panose="02020603050405020304" pitchFamily="18" charset="0"/>
              </a:rPr>
              <a:t>String</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args</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DD4A68"/>
                </a:solidFill>
                <a:effectLst/>
                <a:latin typeface="Times New Roman" panose="02020603050405020304" pitchFamily="18" charset="0"/>
                <a:cs typeface="Times New Roman" panose="02020603050405020304" pitchFamily="18" charset="0"/>
              </a:rPr>
              <a:t>myMethod</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708090"/>
                </a:solidFill>
                <a:effectLst/>
                <a:latin typeface="Times New Roman" panose="02020603050405020304" pitchFamily="18" charset="0"/>
                <a:cs typeface="Times New Roman" panose="02020603050405020304" pitchFamily="18" charset="0"/>
              </a:rPr>
              <a:t>// Outputs "I just got executed!"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511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D367F-B7AE-4917-951F-D206BD698012}"/>
              </a:ext>
            </a:extLst>
          </p:cNvPr>
          <p:cNvSpPr>
            <a:spLocks noGrp="1"/>
          </p:cNvSpPr>
          <p:nvPr>
            <p:ph idx="1"/>
          </p:nvPr>
        </p:nvSpPr>
        <p:spPr>
          <a:xfrm>
            <a:off x="814651" y="358219"/>
            <a:ext cx="10591781" cy="5498233"/>
          </a:xfrm>
        </p:spPr>
        <p:txBody>
          <a:bodyPr>
            <a:noAutofit/>
          </a:bodyPr>
          <a:lstStyle/>
          <a:p>
            <a:pPr marL="0" indent="0" algn="just">
              <a:buNone/>
            </a:pPr>
            <a:r>
              <a:rPr lang="en-IN" sz="2000" b="1" dirty="0">
                <a:latin typeface="Times New Roman" panose="02020603050405020304" pitchFamily="18" charset="0"/>
                <a:cs typeface="Times New Roman" panose="02020603050405020304" pitchFamily="18" charset="0"/>
              </a:rPr>
              <a:t>Method Parameters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Parameters and Arguments: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Information can be passed to methods as a parameter. Parameters act as variables inside the method.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Parameters are specified after the method name, inside the parentheses. You can add as many parameters as you want, just separate them with a comma.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following example has a method that takes a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String</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called </a:t>
            </a:r>
            <a:r>
              <a:rPr kumimoji="0" lang="en-US" altLang="en-US" sz="20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fname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as parameter. When the method is called, we pass along a first name, which is used inside the method to print the full name: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public class Main {</a:t>
            </a:r>
          </a:p>
          <a:p>
            <a:pPr marL="0" indent="0" algn="just">
              <a:buNone/>
            </a:pPr>
            <a:r>
              <a:rPr lang="en-IN" sz="2000" dirty="0">
                <a:latin typeface="Times New Roman" panose="02020603050405020304" pitchFamily="18" charset="0"/>
                <a:cs typeface="Times New Roman" panose="02020603050405020304" pitchFamily="18" charset="0"/>
              </a:rPr>
              <a:t>  static void </a:t>
            </a:r>
            <a:r>
              <a:rPr lang="en-IN" sz="2000" dirty="0" err="1">
                <a:latin typeface="Times New Roman" panose="02020603050405020304" pitchFamily="18" charset="0"/>
                <a:cs typeface="Times New Roman" panose="02020603050405020304" pitchFamily="18" charset="0"/>
              </a:rPr>
              <a:t>myMethod</a:t>
            </a:r>
            <a:r>
              <a:rPr lang="en-IN" sz="2000" dirty="0">
                <a:latin typeface="Times New Roman" panose="02020603050405020304" pitchFamily="18" charset="0"/>
                <a:cs typeface="Times New Roman" panose="02020603050405020304" pitchFamily="18" charset="0"/>
              </a:rPr>
              <a:t>(String </a:t>
            </a:r>
            <a:r>
              <a:rPr lang="en-IN" sz="2000" dirty="0" err="1">
                <a:latin typeface="Times New Roman" panose="02020603050405020304" pitchFamily="18" charset="0"/>
                <a:cs typeface="Times New Roman" panose="02020603050405020304" pitchFamily="18" charset="0"/>
              </a:rPr>
              <a:t>fname</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fname</a:t>
            </a:r>
            <a:r>
              <a:rPr lang="en-IN" sz="2000" dirty="0">
                <a:latin typeface="Times New Roman" panose="02020603050405020304" pitchFamily="18" charset="0"/>
                <a:cs typeface="Times New Roman" panose="02020603050405020304" pitchFamily="18" charset="0"/>
              </a:rPr>
              <a:t> + " </a:t>
            </a:r>
            <a:r>
              <a:rPr lang="en-IN" sz="2000" dirty="0" err="1">
                <a:latin typeface="Times New Roman" panose="02020603050405020304" pitchFamily="18" charset="0"/>
                <a:cs typeface="Times New Roman" panose="02020603050405020304" pitchFamily="18" charset="0"/>
              </a:rPr>
              <a:t>Refsnes</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myMethod</a:t>
            </a:r>
            <a:r>
              <a:rPr lang="en-IN" sz="2000" dirty="0">
                <a:latin typeface="Times New Roman" panose="02020603050405020304" pitchFamily="18" charset="0"/>
                <a:cs typeface="Times New Roman" panose="02020603050405020304" pitchFamily="18" charset="0"/>
              </a:rPr>
              <a:t>("Liam");</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myMethod</a:t>
            </a:r>
            <a:r>
              <a:rPr lang="en-IN" sz="2000" dirty="0">
                <a:latin typeface="Times New Roman" panose="02020603050405020304" pitchFamily="18" charset="0"/>
                <a:cs typeface="Times New Roman" panose="02020603050405020304" pitchFamily="18" charset="0"/>
              </a:rPr>
              <a:t>("Jenny");</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myMethod</a:t>
            </a:r>
            <a:r>
              <a:rPr lang="en-IN" sz="2000" dirty="0">
                <a:latin typeface="Times New Roman" panose="02020603050405020304" pitchFamily="18" charset="0"/>
                <a:cs typeface="Times New Roman" panose="02020603050405020304" pitchFamily="18" charset="0"/>
              </a:rPr>
              <a:t>("Anja");</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a:t>
            </a:r>
          </a:p>
        </p:txBody>
      </p:sp>
      <p:sp>
        <p:nvSpPr>
          <p:cNvPr id="4" name="Rectangle 1">
            <a:extLst>
              <a:ext uri="{FF2B5EF4-FFF2-40B4-BE49-F238E27FC236}">
                <a16:creationId xmlns:a16="http://schemas.microsoft.com/office/drawing/2014/main" id="{AE8CBC99-BD99-45A5-8715-FC6620214B57}"/>
              </a:ext>
            </a:extLst>
          </p:cNvPr>
          <p:cNvSpPr>
            <a:spLocks noChangeArrowheads="1"/>
          </p:cNvSpPr>
          <p:nvPr/>
        </p:nvSpPr>
        <p:spPr bwMode="auto">
          <a:xfrm>
            <a:off x="0" y="26000"/>
            <a:ext cx="11849493"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951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D367F-B7AE-4917-951F-D206BD698012}"/>
              </a:ext>
            </a:extLst>
          </p:cNvPr>
          <p:cNvSpPr>
            <a:spLocks noGrp="1"/>
          </p:cNvSpPr>
          <p:nvPr>
            <p:ph idx="1"/>
          </p:nvPr>
        </p:nvSpPr>
        <p:spPr>
          <a:xfrm>
            <a:off x="838200" y="678730"/>
            <a:ext cx="10515600" cy="5498233"/>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Multiple Parameters: </a:t>
            </a:r>
            <a:r>
              <a:rPr lang="en-GB" sz="2000" b="0" i="0" dirty="0">
                <a:solidFill>
                  <a:srgbClr val="000000"/>
                </a:solidFill>
                <a:effectLst/>
                <a:latin typeface="Times New Roman" panose="02020603050405020304" pitchFamily="18" charset="0"/>
                <a:cs typeface="Times New Roman" panose="02020603050405020304" pitchFamily="18" charset="0"/>
              </a:rPr>
              <a:t>You can have as many parameters as you like</a:t>
            </a:r>
            <a:endParaRPr lang="en-IN" sz="2000" b="1"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public class Main {</a:t>
            </a:r>
          </a:p>
          <a:p>
            <a:pPr marL="0" indent="0">
              <a:buNone/>
            </a:pPr>
            <a:r>
              <a:rPr lang="en-IN" sz="2000" dirty="0">
                <a:latin typeface="Times New Roman" panose="02020603050405020304" pitchFamily="18" charset="0"/>
                <a:cs typeface="Times New Roman" panose="02020603050405020304" pitchFamily="18" charset="0"/>
              </a:rPr>
              <a:t>  static void </a:t>
            </a:r>
            <a:r>
              <a:rPr lang="en-IN" sz="2000" dirty="0" err="1">
                <a:latin typeface="Times New Roman" panose="02020603050405020304" pitchFamily="18" charset="0"/>
                <a:cs typeface="Times New Roman" panose="02020603050405020304" pitchFamily="18" charset="0"/>
              </a:rPr>
              <a:t>myMethod</a:t>
            </a:r>
            <a:r>
              <a:rPr lang="en-IN" sz="2000" dirty="0">
                <a:latin typeface="Times New Roman" panose="02020603050405020304" pitchFamily="18" charset="0"/>
                <a:cs typeface="Times New Roman" panose="02020603050405020304" pitchFamily="18" charset="0"/>
              </a:rPr>
              <a:t>(String </a:t>
            </a:r>
            <a:r>
              <a:rPr lang="en-IN" sz="2000" dirty="0" err="1">
                <a:latin typeface="Times New Roman" panose="02020603050405020304" pitchFamily="18" charset="0"/>
                <a:cs typeface="Times New Roman" panose="02020603050405020304" pitchFamily="18" charset="0"/>
              </a:rPr>
              <a:t>fname</a:t>
            </a:r>
            <a:r>
              <a:rPr lang="en-IN" sz="2000" dirty="0">
                <a:latin typeface="Times New Roman" panose="02020603050405020304" pitchFamily="18" charset="0"/>
                <a:cs typeface="Times New Roman" panose="02020603050405020304" pitchFamily="18" charset="0"/>
              </a:rPr>
              <a:t>, int age) {</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fname</a:t>
            </a:r>
            <a:r>
              <a:rPr lang="en-IN" sz="2000" dirty="0">
                <a:latin typeface="Times New Roman" panose="02020603050405020304" pitchFamily="18" charset="0"/>
                <a:cs typeface="Times New Roman" panose="02020603050405020304" pitchFamily="18" charset="0"/>
              </a:rPr>
              <a:t> + " is " + age);</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myMethod</a:t>
            </a:r>
            <a:r>
              <a:rPr lang="en-IN" sz="2000" dirty="0">
                <a:latin typeface="Times New Roman" panose="02020603050405020304" pitchFamily="18" charset="0"/>
                <a:cs typeface="Times New Roman" panose="02020603050405020304" pitchFamily="18" charset="0"/>
              </a:rPr>
              <a:t>("Liam", 5);</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myMethod</a:t>
            </a:r>
            <a:r>
              <a:rPr lang="en-IN" sz="2000" dirty="0">
                <a:latin typeface="Times New Roman" panose="02020603050405020304" pitchFamily="18" charset="0"/>
                <a:cs typeface="Times New Roman" panose="02020603050405020304" pitchFamily="18" charset="0"/>
              </a:rPr>
              <a:t>("Jenny", 8);</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myMethod</a:t>
            </a:r>
            <a:r>
              <a:rPr lang="en-IN" sz="2000" dirty="0">
                <a:latin typeface="Times New Roman" panose="02020603050405020304" pitchFamily="18" charset="0"/>
                <a:cs typeface="Times New Roman" panose="02020603050405020304" pitchFamily="18" charset="0"/>
              </a:rPr>
              <a:t>("Anja", 31);</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04369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942487E-329F-4428-B98F-2C9E248D1B85}"/>
              </a:ext>
            </a:extLst>
          </p:cNvPr>
          <p:cNvSpPr>
            <a:spLocks noGrp="1" noChangeArrowheads="1"/>
          </p:cNvSpPr>
          <p:nvPr>
            <p:ph idx="1"/>
          </p:nvPr>
        </p:nvSpPr>
        <p:spPr bwMode="auto">
          <a:xfrm>
            <a:off x="838200" y="1218403"/>
            <a:ext cx="10634221" cy="44370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 Values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Times New Roman" panose="02020603050405020304" pitchFamily="18" charset="0"/>
                <a:cs typeface="Times New Roman" panose="02020603050405020304" pitchFamily="18" charset="0"/>
              </a:rPr>
              <a:t>We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use the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void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keyword in all examples, which indicates that the method should not return a value.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you want the method to return a value, you can use a primitive data type (such as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int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char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etc.) instead of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void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and use the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return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keyword inside the method: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 class Main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static int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myMethod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 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return 5 + 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public static void main(String[]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args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System.out.println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myMethod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02815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DC97CA-8CB5-425A-8C16-8040C16EA40B}"/>
              </a:ext>
            </a:extLst>
          </p:cNvPr>
          <p:cNvSpPr>
            <a:spLocks noGrp="1"/>
          </p:cNvSpPr>
          <p:nvPr>
            <p:ph idx="1"/>
          </p:nvPr>
        </p:nvSpPr>
        <p:spPr>
          <a:xfrm>
            <a:off x="838200" y="292231"/>
            <a:ext cx="10515600" cy="5479379"/>
          </a:xfrm>
        </p:spPr>
        <p:txBody>
          <a:bodyPr>
            <a:noAutofit/>
          </a:bodyPr>
          <a:lstStyle/>
          <a:p>
            <a:pPr marL="0" indent="0">
              <a:buNone/>
            </a:pPr>
            <a:r>
              <a:rPr lang="en-IN" sz="2000" b="1" dirty="0">
                <a:latin typeface="Times New Roman" panose="02020603050405020304" pitchFamily="18" charset="0"/>
                <a:cs typeface="Times New Roman" panose="02020603050405020304" pitchFamily="18" charset="0"/>
              </a:rPr>
              <a:t>Method Overloading: </a:t>
            </a:r>
            <a:r>
              <a:rPr lang="en-GB" sz="2000" b="0" i="0" dirty="0">
                <a:solidFill>
                  <a:srgbClr val="000000"/>
                </a:solidFill>
                <a:effectLst/>
                <a:latin typeface="Times New Roman" panose="02020603050405020304" pitchFamily="18" charset="0"/>
                <a:cs typeface="Times New Roman" panose="02020603050405020304" pitchFamily="18" charset="0"/>
              </a:rPr>
              <a:t>With</a:t>
            </a:r>
            <a:r>
              <a:rPr lang="en-GB" sz="2000" b="1" i="0" dirty="0">
                <a:solidFill>
                  <a:srgbClr val="000000"/>
                </a:solidFill>
                <a:effectLst/>
                <a:latin typeface="Times New Roman" panose="02020603050405020304" pitchFamily="18" charset="0"/>
                <a:cs typeface="Times New Roman" panose="02020603050405020304" pitchFamily="18" charset="0"/>
              </a:rPr>
              <a:t> method overloading</a:t>
            </a:r>
            <a:r>
              <a:rPr lang="en-GB" sz="2000" b="0" i="0" dirty="0">
                <a:solidFill>
                  <a:srgbClr val="000000"/>
                </a:solidFill>
                <a:effectLst/>
                <a:latin typeface="Times New Roman" panose="02020603050405020304" pitchFamily="18" charset="0"/>
                <a:cs typeface="Times New Roman" panose="02020603050405020304" pitchFamily="18" charset="0"/>
              </a:rPr>
              <a:t>, multiple methods can have the same name with different parameters:</a:t>
            </a:r>
          </a:p>
          <a:p>
            <a:pPr marL="0" indent="0">
              <a:buNone/>
            </a:pPr>
            <a:r>
              <a:rPr lang="en-IN" sz="2000" dirty="0">
                <a:latin typeface="Times New Roman" panose="02020603050405020304" pitchFamily="18" charset="0"/>
                <a:cs typeface="Times New Roman" panose="02020603050405020304" pitchFamily="18" charset="0"/>
              </a:rPr>
              <a:t>public class Main {</a:t>
            </a:r>
          </a:p>
          <a:p>
            <a:pPr marL="0" indent="0">
              <a:buNone/>
            </a:pPr>
            <a:r>
              <a:rPr lang="en-IN" sz="2000" dirty="0">
                <a:latin typeface="Times New Roman" panose="02020603050405020304" pitchFamily="18" charset="0"/>
                <a:cs typeface="Times New Roman" panose="02020603050405020304" pitchFamily="18" charset="0"/>
              </a:rPr>
              <a:t>  static int </a:t>
            </a:r>
            <a:r>
              <a:rPr lang="en-IN" sz="2000" dirty="0" err="1">
                <a:latin typeface="Times New Roman" panose="02020603050405020304" pitchFamily="18" charset="0"/>
                <a:cs typeface="Times New Roman" panose="02020603050405020304" pitchFamily="18" charset="0"/>
              </a:rPr>
              <a:t>plusMethodInt</a:t>
            </a:r>
            <a:r>
              <a:rPr lang="en-IN" sz="2000" dirty="0">
                <a:latin typeface="Times New Roman" panose="02020603050405020304" pitchFamily="18" charset="0"/>
                <a:cs typeface="Times New Roman" panose="02020603050405020304" pitchFamily="18" charset="0"/>
              </a:rPr>
              <a:t>(int x, int y) {</a:t>
            </a:r>
          </a:p>
          <a:p>
            <a:pPr marL="0" indent="0">
              <a:buNone/>
            </a:pPr>
            <a:r>
              <a:rPr lang="en-IN" sz="2000" dirty="0">
                <a:latin typeface="Times New Roman" panose="02020603050405020304" pitchFamily="18" charset="0"/>
                <a:cs typeface="Times New Roman" panose="02020603050405020304" pitchFamily="18" charset="0"/>
              </a:rPr>
              <a:t>    return x + y;</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static double </a:t>
            </a:r>
            <a:r>
              <a:rPr lang="en-IN" sz="2000" dirty="0" err="1">
                <a:latin typeface="Times New Roman" panose="02020603050405020304" pitchFamily="18" charset="0"/>
                <a:cs typeface="Times New Roman" panose="02020603050405020304" pitchFamily="18" charset="0"/>
              </a:rPr>
              <a:t>plusMethodDouble</a:t>
            </a:r>
            <a:r>
              <a:rPr lang="en-IN" sz="2000" dirty="0">
                <a:latin typeface="Times New Roman" panose="02020603050405020304" pitchFamily="18" charset="0"/>
                <a:cs typeface="Times New Roman" panose="02020603050405020304" pitchFamily="18" charset="0"/>
              </a:rPr>
              <a:t>(double x, double y) {</a:t>
            </a:r>
          </a:p>
          <a:p>
            <a:pPr marL="0" indent="0">
              <a:buNone/>
            </a:pPr>
            <a:r>
              <a:rPr lang="en-IN" sz="2000" dirty="0">
                <a:latin typeface="Times New Roman" panose="02020603050405020304" pitchFamily="18" charset="0"/>
                <a:cs typeface="Times New Roman" panose="02020603050405020304" pitchFamily="18" charset="0"/>
              </a:rPr>
              <a:t>    return x + y;</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    int myNum1 = </a:t>
            </a:r>
            <a:r>
              <a:rPr lang="en-IN" sz="2000" dirty="0" err="1">
                <a:latin typeface="Times New Roman" panose="02020603050405020304" pitchFamily="18" charset="0"/>
                <a:cs typeface="Times New Roman" panose="02020603050405020304" pitchFamily="18" charset="0"/>
              </a:rPr>
              <a:t>plusMethodInt</a:t>
            </a:r>
            <a:r>
              <a:rPr lang="en-IN" sz="2000" dirty="0">
                <a:latin typeface="Times New Roman" panose="02020603050405020304" pitchFamily="18" charset="0"/>
                <a:cs typeface="Times New Roman" panose="02020603050405020304" pitchFamily="18" charset="0"/>
              </a:rPr>
              <a:t>(8, 5);</a:t>
            </a:r>
          </a:p>
          <a:p>
            <a:pPr marL="0" indent="0">
              <a:buNone/>
            </a:pPr>
            <a:r>
              <a:rPr lang="en-IN" sz="2000" dirty="0">
                <a:latin typeface="Times New Roman" panose="02020603050405020304" pitchFamily="18" charset="0"/>
                <a:cs typeface="Times New Roman" panose="02020603050405020304" pitchFamily="18" charset="0"/>
              </a:rPr>
              <a:t>    double myNum2 = </a:t>
            </a:r>
            <a:r>
              <a:rPr lang="en-IN" sz="2000" dirty="0" err="1">
                <a:latin typeface="Times New Roman" panose="02020603050405020304" pitchFamily="18" charset="0"/>
                <a:cs typeface="Times New Roman" panose="02020603050405020304" pitchFamily="18" charset="0"/>
              </a:rPr>
              <a:t>plusMethodDouble</a:t>
            </a:r>
            <a:r>
              <a:rPr lang="en-IN" sz="2000" dirty="0">
                <a:latin typeface="Times New Roman" panose="02020603050405020304" pitchFamily="18" charset="0"/>
                <a:cs typeface="Times New Roman" panose="02020603050405020304" pitchFamily="18" charset="0"/>
              </a:rPr>
              <a:t>(4.3, 6.26);</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("int: " + myNum1);</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("double: " + myNum2);</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096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DC97CA-8CB5-425A-8C16-8040C16EA40B}"/>
              </a:ext>
            </a:extLst>
          </p:cNvPr>
          <p:cNvSpPr>
            <a:spLocks noGrp="1"/>
          </p:cNvSpPr>
          <p:nvPr>
            <p:ph idx="1"/>
          </p:nvPr>
        </p:nvSpPr>
        <p:spPr>
          <a:xfrm>
            <a:off x="838200" y="697584"/>
            <a:ext cx="10515600" cy="5479379"/>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Methods Scope: </a:t>
            </a:r>
            <a:r>
              <a:rPr lang="en-GB" sz="2000" b="0" i="0" dirty="0">
                <a:solidFill>
                  <a:srgbClr val="000000"/>
                </a:solidFill>
                <a:effectLst/>
                <a:latin typeface="Times New Roman" panose="02020603050405020304" pitchFamily="18" charset="0"/>
                <a:cs typeface="Times New Roman" panose="02020603050405020304" pitchFamily="18" charset="0"/>
              </a:rPr>
              <a:t>Variables declared directly inside a method are available anywhere in the method following the line of code in which they were declared</a:t>
            </a:r>
          </a:p>
          <a:p>
            <a:pPr marL="0" indent="0">
              <a:buNone/>
            </a:pPr>
            <a:r>
              <a:rPr lang="en-GB" sz="2000" b="0" i="0" dirty="0">
                <a:solidFill>
                  <a:srgbClr val="000000"/>
                </a:solidFill>
                <a:effectLst/>
                <a:latin typeface="Times New Roman" panose="02020603050405020304" pitchFamily="18" charset="0"/>
                <a:cs typeface="Times New Roman" panose="02020603050405020304" pitchFamily="18" charset="0"/>
              </a:rPr>
              <a:t>public class Main {</a:t>
            </a:r>
          </a:p>
          <a:p>
            <a:pPr marL="0" indent="0">
              <a:buNone/>
            </a:pPr>
            <a:r>
              <a:rPr lang="en-GB" sz="2000" b="0" i="0" dirty="0">
                <a:solidFill>
                  <a:srgbClr val="000000"/>
                </a:solidFill>
                <a:effectLst/>
                <a:latin typeface="Times New Roman" panose="02020603050405020304" pitchFamily="18" charset="0"/>
                <a:cs typeface="Times New Roman" panose="02020603050405020304" pitchFamily="18" charset="0"/>
              </a:rPr>
              <a:t>  public static void main(String[] </a:t>
            </a:r>
            <a:r>
              <a:rPr lang="en-GB" sz="2000" b="0" i="0" dirty="0" err="1">
                <a:solidFill>
                  <a:srgbClr val="000000"/>
                </a:solidFill>
                <a:effectLst/>
                <a:latin typeface="Times New Roman" panose="02020603050405020304" pitchFamily="18" charset="0"/>
                <a:cs typeface="Times New Roman" panose="02020603050405020304" pitchFamily="18" charset="0"/>
              </a:rPr>
              <a:t>args</a:t>
            </a:r>
            <a:r>
              <a:rPr lang="en-GB" sz="2000" b="0" i="0" dirty="0">
                <a:solidFill>
                  <a:srgbClr val="000000"/>
                </a:solidFill>
                <a:effectLst/>
                <a:latin typeface="Times New Roman" panose="02020603050405020304" pitchFamily="18" charset="0"/>
                <a:cs typeface="Times New Roman" panose="02020603050405020304" pitchFamily="18" charset="0"/>
              </a:rPr>
              <a:t>) {</a:t>
            </a:r>
          </a:p>
          <a:p>
            <a:pPr marL="0" indent="0">
              <a:buNone/>
            </a:pPr>
            <a:r>
              <a:rPr lang="en-GB" sz="2000" b="0" i="0" dirty="0">
                <a:solidFill>
                  <a:srgbClr val="000000"/>
                </a:solidFill>
                <a:effectLst/>
                <a:latin typeface="Times New Roman" panose="02020603050405020304" pitchFamily="18" charset="0"/>
                <a:cs typeface="Times New Roman" panose="02020603050405020304" pitchFamily="18" charset="0"/>
              </a:rPr>
              <a:t>    // Code here cannot use x</a:t>
            </a:r>
          </a:p>
          <a:p>
            <a:pPr marL="0" indent="0">
              <a:buNone/>
            </a:pPr>
            <a:r>
              <a:rPr lang="en-GB" sz="2000" b="0" i="0" dirty="0">
                <a:solidFill>
                  <a:srgbClr val="000000"/>
                </a:solidFill>
                <a:effectLst/>
                <a:latin typeface="Times New Roman" panose="02020603050405020304" pitchFamily="18" charset="0"/>
                <a:cs typeface="Times New Roman" panose="02020603050405020304" pitchFamily="18" charset="0"/>
              </a:rPr>
              <a:t>    int x = 100;</a:t>
            </a:r>
          </a:p>
          <a:p>
            <a:pPr marL="0" indent="0">
              <a:buNone/>
            </a:pPr>
            <a:r>
              <a:rPr lang="en-GB" sz="2000" b="0" i="0" dirty="0">
                <a:solidFill>
                  <a:srgbClr val="000000"/>
                </a:solidFill>
                <a:effectLst/>
                <a:latin typeface="Times New Roman" panose="02020603050405020304" pitchFamily="18" charset="0"/>
                <a:cs typeface="Times New Roman" panose="02020603050405020304" pitchFamily="18" charset="0"/>
              </a:rPr>
              <a:t>    // Code here can use x</a:t>
            </a:r>
          </a:p>
          <a:p>
            <a:pPr marL="0" indent="0">
              <a:buNone/>
            </a:pPr>
            <a:r>
              <a:rPr lang="en-GB" sz="2000" b="0" i="0" dirty="0">
                <a:solidFill>
                  <a:srgbClr val="000000"/>
                </a:solidFill>
                <a:effectLst/>
                <a:latin typeface="Times New Roman" panose="02020603050405020304" pitchFamily="18" charset="0"/>
                <a:cs typeface="Times New Roman" panose="02020603050405020304" pitchFamily="18" charset="0"/>
              </a:rPr>
              <a:t>    </a:t>
            </a:r>
            <a:r>
              <a:rPr lang="en-GB" sz="2000" b="0" i="0" dirty="0" err="1">
                <a:solidFill>
                  <a:srgbClr val="000000"/>
                </a:solidFill>
                <a:effectLst/>
                <a:latin typeface="Times New Roman" panose="02020603050405020304" pitchFamily="18" charset="0"/>
                <a:cs typeface="Times New Roman" panose="02020603050405020304" pitchFamily="18" charset="0"/>
              </a:rPr>
              <a:t>System.out.println</a:t>
            </a:r>
            <a:r>
              <a:rPr lang="en-GB" sz="2000" b="0" i="0" dirty="0">
                <a:solidFill>
                  <a:srgbClr val="000000"/>
                </a:solidFill>
                <a:effectLst/>
                <a:latin typeface="Times New Roman" panose="02020603050405020304" pitchFamily="18" charset="0"/>
                <a:cs typeface="Times New Roman" panose="02020603050405020304" pitchFamily="18" charset="0"/>
              </a:rPr>
              <a:t>(x);</a:t>
            </a:r>
          </a:p>
          <a:p>
            <a:pPr marL="0" indent="0">
              <a:buNone/>
            </a:pPr>
            <a:r>
              <a:rPr lang="en-GB" sz="2000" b="0" i="0" dirty="0">
                <a:solidFill>
                  <a:srgbClr val="000000"/>
                </a:solidFill>
                <a:effectLst/>
                <a:latin typeface="Times New Roman" panose="02020603050405020304" pitchFamily="18" charset="0"/>
                <a:cs typeface="Times New Roman" panose="02020603050405020304" pitchFamily="18" charset="0"/>
              </a:rPr>
              <a:t>  }</a:t>
            </a:r>
          </a:p>
          <a:p>
            <a:pPr marL="0" indent="0">
              <a:buNone/>
            </a:pPr>
            <a:r>
              <a:rPr lang="en-GB" sz="2000" b="0" i="0" dirty="0">
                <a:solidFill>
                  <a:srgbClr val="000000"/>
                </a:solidFill>
                <a:effectLst/>
                <a:latin typeface="Times New Roman" panose="02020603050405020304" pitchFamily="18" charset="0"/>
                <a:cs typeface="Times New Roman" panose="02020603050405020304" pitchFamily="18" charset="0"/>
              </a:rPr>
              <a:t>}</a:t>
            </a:r>
          </a:p>
          <a:p>
            <a:pPr marL="0" indent="0">
              <a:buNone/>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 block of code refers to all of the code between curly braces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093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DC97CA-8CB5-425A-8C16-8040C16EA40B}"/>
              </a:ext>
            </a:extLst>
          </p:cNvPr>
          <p:cNvSpPr>
            <a:spLocks noGrp="1"/>
          </p:cNvSpPr>
          <p:nvPr>
            <p:ph idx="1"/>
          </p:nvPr>
        </p:nvSpPr>
        <p:spPr>
          <a:xfrm>
            <a:off x="838200" y="452487"/>
            <a:ext cx="10515600" cy="5957739"/>
          </a:xfrm>
        </p:spPr>
        <p:txBody>
          <a:bodyPr>
            <a:normAutofit fontScale="92500" lnSpcReduction="20000"/>
          </a:bodyPr>
          <a:lstStyle/>
          <a:p>
            <a:pPr marL="0" indent="0" algn="just">
              <a:buNone/>
            </a:pPr>
            <a:r>
              <a:rPr lang="en-GB" sz="2000" b="1" i="0" dirty="0">
                <a:solidFill>
                  <a:srgbClr val="000000"/>
                </a:solidFill>
                <a:effectLst/>
                <a:latin typeface="Times New Roman" panose="02020603050405020304" pitchFamily="18" charset="0"/>
                <a:cs typeface="Times New Roman" panose="02020603050405020304" pitchFamily="18" charset="0"/>
              </a:rPr>
              <a:t>Java Recursion</a:t>
            </a:r>
          </a:p>
          <a:p>
            <a:pPr algn="just"/>
            <a:r>
              <a:rPr lang="en-GB" sz="2000" b="0" i="0" dirty="0">
                <a:solidFill>
                  <a:srgbClr val="000000"/>
                </a:solidFill>
                <a:effectLst/>
                <a:latin typeface="Times New Roman" panose="02020603050405020304" pitchFamily="18" charset="0"/>
                <a:cs typeface="Times New Roman" panose="02020603050405020304" pitchFamily="18" charset="0"/>
              </a:rPr>
              <a:t>Recursion is the technique of making a function call itself. This technique provides a way to break complicated problems down into simple problems which are easier to solve.</a:t>
            </a:r>
          </a:p>
          <a:p>
            <a:pPr algn="just"/>
            <a:r>
              <a:rPr lang="en-GB" sz="2000" b="0" i="0" dirty="0">
                <a:solidFill>
                  <a:srgbClr val="000000"/>
                </a:solidFill>
                <a:effectLst/>
                <a:latin typeface="Times New Roman" panose="02020603050405020304" pitchFamily="18" charset="0"/>
                <a:cs typeface="Times New Roman" panose="02020603050405020304" pitchFamily="18" charset="0"/>
              </a:rPr>
              <a:t>Recursion may be a bit difficult to understand. The best way to figure out how it works is to experiment with it.</a:t>
            </a:r>
          </a:p>
          <a:p>
            <a:pPr algn="just"/>
            <a:r>
              <a:rPr lang="en-GB" sz="2000" b="0" i="0" dirty="0">
                <a:solidFill>
                  <a:srgbClr val="000000"/>
                </a:solidFill>
                <a:effectLst/>
                <a:latin typeface="Times New Roman" panose="02020603050405020304" pitchFamily="18" charset="0"/>
                <a:cs typeface="Times New Roman" panose="02020603050405020304" pitchFamily="18" charset="0"/>
              </a:rPr>
              <a:t>Adding two numbers together is easy to do, but adding a range of numbers is more complicated. In the following example, recursion is used to add a range of numbers together by breaking it down into the simple task of adding two numbers:</a:t>
            </a:r>
          </a:p>
          <a:p>
            <a:pPr marL="0" indent="0" algn="just">
              <a:buNone/>
            </a:pPr>
            <a:r>
              <a:rPr lang="en-IN" sz="2000" dirty="0">
                <a:latin typeface="Times New Roman" panose="02020603050405020304" pitchFamily="18" charset="0"/>
                <a:cs typeface="Times New Roman" panose="02020603050405020304" pitchFamily="18" charset="0"/>
              </a:rPr>
              <a:t>public class Main {</a:t>
            </a:r>
          </a:p>
          <a:p>
            <a:pPr marL="0" indent="0" algn="just">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int result = sum(10);</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(result);</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public static int sum(int k) {</a:t>
            </a:r>
          </a:p>
          <a:p>
            <a:pPr marL="0" indent="0" algn="just">
              <a:buNone/>
            </a:pPr>
            <a:r>
              <a:rPr lang="en-IN" sz="2000" dirty="0">
                <a:latin typeface="Times New Roman" panose="02020603050405020304" pitchFamily="18" charset="0"/>
                <a:cs typeface="Times New Roman" panose="02020603050405020304" pitchFamily="18" charset="0"/>
              </a:rPr>
              <a:t>    if (k &gt; 0) {</a:t>
            </a:r>
          </a:p>
          <a:p>
            <a:pPr marL="0" indent="0" algn="just">
              <a:buNone/>
            </a:pPr>
            <a:r>
              <a:rPr lang="en-IN" sz="2000" dirty="0">
                <a:latin typeface="Times New Roman" panose="02020603050405020304" pitchFamily="18" charset="0"/>
                <a:cs typeface="Times New Roman" panose="02020603050405020304" pitchFamily="18" charset="0"/>
              </a:rPr>
              <a:t>      return k + sum(k - 1);</a:t>
            </a:r>
          </a:p>
          <a:p>
            <a:pPr marL="0" indent="0" algn="just">
              <a:buNone/>
            </a:pPr>
            <a:r>
              <a:rPr lang="en-IN" sz="2000" dirty="0">
                <a:latin typeface="Times New Roman" panose="02020603050405020304" pitchFamily="18" charset="0"/>
                <a:cs typeface="Times New Roman" panose="02020603050405020304" pitchFamily="18" charset="0"/>
              </a:rPr>
              <a:t>    } else {</a:t>
            </a:r>
          </a:p>
          <a:p>
            <a:pPr marL="0" indent="0" algn="just">
              <a:buNone/>
            </a:pPr>
            <a:r>
              <a:rPr lang="en-IN" sz="2000" dirty="0">
                <a:latin typeface="Times New Roman" panose="02020603050405020304" pitchFamily="18" charset="0"/>
                <a:cs typeface="Times New Roman" panose="02020603050405020304" pitchFamily="18" charset="0"/>
              </a:rPr>
              <a:t>      return 0;</a:t>
            </a:r>
          </a:p>
          <a:p>
            <a:pPr marL="0" indent="0" algn="just">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81831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E39E8A-5F44-46A7-9043-E53363FA1099}"/>
              </a:ext>
            </a:extLst>
          </p:cNvPr>
          <p:cNvSpPr>
            <a:spLocks noGrp="1"/>
          </p:cNvSpPr>
          <p:nvPr>
            <p:ph idx="1"/>
          </p:nvPr>
        </p:nvSpPr>
        <p:spPr>
          <a:xfrm>
            <a:off x="838200" y="641023"/>
            <a:ext cx="10515600" cy="5535940"/>
          </a:xfrm>
        </p:spPr>
        <p:txBody>
          <a:bodyPr>
            <a:norm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Java Classes: </a:t>
            </a:r>
            <a:r>
              <a:rPr lang="en-GB" sz="2000" b="0" i="0" dirty="0">
                <a:solidFill>
                  <a:srgbClr val="273239"/>
                </a:solidFill>
                <a:effectLst/>
                <a:latin typeface="Times New Roman" panose="02020603050405020304" pitchFamily="18" charset="0"/>
                <a:cs typeface="Times New Roman" panose="02020603050405020304" pitchFamily="18" charset="0"/>
              </a:rPr>
              <a:t>A </a:t>
            </a:r>
            <a:r>
              <a:rPr lang="en-GB" sz="2000" b="1" i="0" dirty="0">
                <a:solidFill>
                  <a:srgbClr val="273239"/>
                </a:solidFill>
                <a:effectLst/>
                <a:latin typeface="Times New Roman" panose="02020603050405020304" pitchFamily="18" charset="0"/>
                <a:cs typeface="Times New Roman" panose="02020603050405020304" pitchFamily="18" charset="0"/>
              </a:rPr>
              <a:t>class in Java</a:t>
            </a:r>
            <a:r>
              <a:rPr lang="en-GB" sz="2000" b="0" i="0" dirty="0">
                <a:solidFill>
                  <a:srgbClr val="273239"/>
                </a:solidFill>
                <a:effectLst/>
                <a:latin typeface="Times New Roman" panose="02020603050405020304" pitchFamily="18" charset="0"/>
                <a:cs typeface="Times New Roman" panose="02020603050405020304" pitchFamily="18" charset="0"/>
              </a:rPr>
              <a:t> is a set of objects which shares common characteristics and common properties. It is a user-defined blueprint or prototype from which objects are created. For example, Student is a class while a particular student named Ravi is an object.</a:t>
            </a:r>
          </a:p>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Properties of Java Classes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Class is not a real-world entity. It is just a template or blueprint or prototype from which objects are created.</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Class does not occupy memory.</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Class is a group of variables of different data types and a group of methods.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 Class in Java can contain:</a:t>
            </a:r>
          </a:p>
          <a:p>
            <a:pPr marL="742950" lvl="1" indent="-285750"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Data member</a:t>
            </a:r>
          </a:p>
          <a:p>
            <a:pPr marL="742950" lvl="1" indent="-285750"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Method</a:t>
            </a:r>
          </a:p>
          <a:p>
            <a:pPr marL="742950" lvl="1" indent="-285750"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Constructor</a:t>
            </a:r>
          </a:p>
          <a:p>
            <a:pPr marL="742950" lvl="1" indent="-285750"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Nested Class</a:t>
            </a:r>
          </a:p>
          <a:p>
            <a:pPr marL="742950" lvl="1" indent="-285750"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Interface</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918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E2F7A34-1083-4657-9E4E-BD20C9BC416C}"/>
              </a:ext>
            </a:extLst>
          </p:cNvPr>
          <p:cNvSpPr>
            <a:spLocks noGrp="1" noChangeArrowheads="1"/>
          </p:cNvSpPr>
          <p:nvPr>
            <p:ph idx="1"/>
          </p:nvPr>
        </p:nvSpPr>
        <p:spPr bwMode="auto">
          <a:xfrm>
            <a:off x="468197" y="348069"/>
            <a:ext cx="11255605" cy="63012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Class Declaration in Java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access_modifier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a:t>
            </a: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class_name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member; </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 </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constructor; </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nested class; </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interface;</a:t>
            </a: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algn="l" fontAlgn="base">
              <a:buNone/>
            </a:pPr>
            <a:r>
              <a:rPr lang="en-GB" sz="1600" b="1" i="0" dirty="0">
                <a:solidFill>
                  <a:srgbClr val="273239"/>
                </a:solidFill>
                <a:effectLst/>
                <a:latin typeface="Times New Roman" panose="02020603050405020304" pitchFamily="18" charset="0"/>
                <a:cs typeface="Times New Roman" panose="02020603050405020304" pitchFamily="18" charset="0"/>
              </a:rPr>
              <a:t>Components of Java Classes: </a:t>
            </a:r>
            <a:r>
              <a:rPr lang="en-GB" sz="1600" b="0" i="0" dirty="0">
                <a:solidFill>
                  <a:srgbClr val="273239"/>
                </a:solidFill>
                <a:effectLst/>
                <a:latin typeface="Times New Roman" panose="02020603050405020304" pitchFamily="18" charset="0"/>
                <a:cs typeface="Times New Roman" panose="02020603050405020304" pitchFamily="18" charset="0"/>
              </a:rPr>
              <a:t>In general, class declarations can include these components, in order:</a:t>
            </a:r>
          </a:p>
          <a:p>
            <a:pPr algn="l" fontAlgn="base">
              <a:buFont typeface="Arial" panose="020B0604020202020204" pitchFamily="34" charset="0"/>
              <a:buChar char="•"/>
            </a:pPr>
            <a:r>
              <a:rPr lang="en-GB" sz="1600" b="1" i="0" dirty="0">
                <a:solidFill>
                  <a:srgbClr val="273239"/>
                </a:solidFill>
                <a:effectLst/>
                <a:latin typeface="Times New Roman" panose="02020603050405020304" pitchFamily="18" charset="0"/>
                <a:cs typeface="Times New Roman" panose="02020603050405020304" pitchFamily="18" charset="0"/>
              </a:rPr>
              <a:t>Modifiers</a:t>
            </a:r>
            <a:r>
              <a:rPr lang="en-GB" sz="1600" b="0" i="0" dirty="0">
                <a:solidFill>
                  <a:srgbClr val="273239"/>
                </a:solidFill>
                <a:effectLst/>
                <a:latin typeface="Times New Roman" panose="02020603050405020304" pitchFamily="18" charset="0"/>
                <a:cs typeface="Times New Roman" panose="02020603050405020304" pitchFamily="18" charset="0"/>
              </a:rPr>
              <a:t>: A class can be public or has default access</a:t>
            </a:r>
          </a:p>
          <a:p>
            <a:pPr algn="l" fontAlgn="base">
              <a:buFont typeface="Arial" panose="020B0604020202020204" pitchFamily="34" charset="0"/>
              <a:buChar char="•"/>
            </a:pPr>
            <a:r>
              <a:rPr lang="en-GB" sz="1600" b="1" i="0" dirty="0">
                <a:solidFill>
                  <a:srgbClr val="273239"/>
                </a:solidFill>
                <a:effectLst/>
                <a:latin typeface="Times New Roman" panose="02020603050405020304" pitchFamily="18" charset="0"/>
                <a:cs typeface="Times New Roman" panose="02020603050405020304" pitchFamily="18" charset="0"/>
              </a:rPr>
              <a:t>Class keyword:</a:t>
            </a:r>
            <a:r>
              <a:rPr lang="en-GB" sz="1600" b="0" i="0" dirty="0">
                <a:solidFill>
                  <a:srgbClr val="273239"/>
                </a:solidFill>
                <a:effectLst/>
                <a:latin typeface="Times New Roman" panose="02020603050405020304" pitchFamily="18" charset="0"/>
                <a:cs typeface="Times New Roman" panose="02020603050405020304" pitchFamily="18" charset="0"/>
              </a:rPr>
              <a:t> Class keyword is used to create a class.</a:t>
            </a:r>
          </a:p>
          <a:p>
            <a:pPr algn="l" fontAlgn="base">
              <a:buFont typeface="Arial" panose="020B0604020202020204" pitchFamily="34" charset="0"/>
              <a:buChar char="•"/>
            </a:pPr>
            <a:r>
              <a:rPr lang="en-GB" sz="1600" b="1" i="0" dirty="0">
                <a:solidFill>
                  <a:srgbClr val="273239"/>
                </a:solidFill>
                <a:effectLst/>
                <a:latin typeface="Times New Roman" panose="02020603050405020304" pitchFamily="18" charset="0"/>
                <a:cs typeface="Times New Roman" panose="02020603050405020304" pitchFamily="18" charset="0"/>
              </a:rPr>
              <a:t>Class name</a:t>
            </a:r>
            <a:r>
              <a:rPr lang="en-GB" sz="1600" b="0" i="0" dirty="0">
                <a:solidFill>
                  <a:srgbClr val="273239"/>
                </a:solidFill>
                <a:effectLst/>
                <a:latin typeface="Times New Roman" panose="02020603050405020304" pitchFamily="18" charset="0"/>
                <a:cs typeface="Times New Roman" panose="02020603050405020304" pitchFamily="18" charset="0"/>
              </a:rPr>
              <a:t>: The name should begin with an initial letter (capitalized by convention).</a:t>
            </a:r>
          </a:p>
          <a:p>
            <a:pPr algn="l" fontAlgn="base">
              <a:buFont typeface="Arial" panose="020B0604020202020204" pitchFamily="34" charset="0"/>
              <a:buChar char="•"/>
            </a:pPr>
            <a:r>
              <a:rPr lang="en-GB" sz="1600" b="1" i="0" dirty="0">
                <a:solidFill>
                  <a:srgbClr val="273239"/>
                </a:solidFill>
                <a:effectLst/>
                <a:latin typeface="Times New Roman" panose="02020603050405020304" pitchFamily="18" charset="0"/>
                <a:cs typeface="Times New Roman" panose="02020603050405020304" pitchFamily="18" charset="0"/>
              </a:rPr>
              <a:t>Superclass (if any)</a:t>
            </a:r>
            <a:r>
              <a:rPr lang="en-GB" sz="1600" b="0" i="0" dirty="0">
                <a:solidFill>
                  <a:srgbClr val="273239"/>
                </a:solidFill>
                <a:effectLst/>
                <a:latin typeface="Times New Roman" panose="02020603050405020304" pitchFamily="18" charset="0"/>
                <a:cs typeface="Times New Roman" panose="02020603050405020304" pitchFamily="18" charset="0"/>
              </a:rPr>
              <a:t>: The name of the class’s parent (superclass), if any, preceded by the keyword extends. A class can only extend (subclass) one parent.</a:t>
            </a:r>
          </a:p>
          <a:p>
            <a:pPr algn="l" fontAlgn="base">
              <a:buFont typeface="Arial" panose="020B0604020202020204" pitchFamily="34" charset="0"/>
              <a:buChar char="•"/>
            </a:pPr>
            <a:r>
              <a:rPr lang="en-GB" sz="1600" b="1" i="0" dirty="0">
                <a:solidFill>
                  <a:srgbClr val="273239"/>
                </a:solidFill>
                <a:effectLst/>
                <a:latin typeface="Times New Roman" panose="02020603050405020304" pitchFamily="18" charset="0"/>
                <a:cs typeface="Times New Roman" panose="02020603050405020304" pitchFamily="18" charset="0"/>
              </a:rPr>
              <a:t>Interfaces(if any)</a:t>
            </a:r>
            <a:r>
              <a:rPr lang="en-GB" sz="1600" b="0" i="0" dirty="0">
                <a:solidFill>
                  <a:srgbClr val="273239"/>
                </a:solidFill>
                <a:effectLst/>
                <a:latin typeface="Times New Roman" panose="02020603050405020304" pitchFamily="18" charset="0"/>
                <a:cs typeface="Times New Roman" panose="02020603050405020304" pitchFamily="18" charset="0"/>
              </a:rPr>
              <a:t>: A comma-separated list of interfaces implemented by the class, if any, preceded by the keyword implements. A class can implement more than one interface.</a:t>
            </a:r>
          </a:p>
          <a:p>
            <a:pPr algn="l" fontAlgn="base">
              <a:buFont typeface="Arial" panose="020B0604020202020204" pitchFamily="34" charset="0"/>
              <a:buChar char="•"/>
            </a:pPr>
            <a:r>
              <a:rPr lang="en-GB" sz="1600" b="1" i="0" dirty="0">
                <a:solidFill>
                  <a:srgbClr val="273239"/>
                </a:solidFill>
                <a:effectLst/>
                <a:latin typeface="Times New Roman" panose="02020603050405020304" pitchFamily="18" charset="0"/>
                <a:cs typeface="Times New Roman" panose="02020603050405020304" pitchFamily="18" charset="0"/>
              </a:rPr>
              <a:t>Body</a:t>
            </a:r>
            <a:r>
              <a:rPr lang="en-GB" sz="1600" b="0" i="0" dirty="0">
                <a:solidFill>
                  <a:srgbClr val="273239"/>
                </a:solidFill>
                <a:effectLst/>
                <a:latin typeface="Times New Roman" panose="02020603050405020304" pitchFamily="18" charset="0"/>
                <a:cs typeface="Times New Roman" panose="02020603050405020304" pitchFamily="18" charset="0"/>
              </a:rPr>
              <a:t>: The class body is surrounded by braces, { }.</a:t>
            </a:r>
          </a:p>
          <a:p>
            <a:pPr marL="0" indent="0" algn="l" rtl="0" fontAlgn="base">
              <a:buNone/>
            </a:pPr>
            <a:r>
              <a:rPr lang="en-GB" sz="1600" b="0" i="0" dirty="0">
                <a:solidFill>
                  <a:srgbClr val="273239"/>
                </a:solidFill>
                <a:effectLst/>
                <a:latin typeface="Times New Roman" panose="02020603050405020304" pitchFamily="18" charset="0"/>
                <a:cs typeface="Times New Roman" panose="02020603050405020304" pitchFamily="18" charset="0"/>
              </a:rPr>
              <a:t>Constructors are used for initializing new objects. Fields are variables that provide the state of the class and its objects, and methods are used to implement the </a:t>
            </a:r>
            <a:r>
              <a:rPr lang="en-GB" sz="1600" b="0" i="0" dirty="0" err="1">
                <a:solidFill>
                  <a:srgbClr val="273239"/>
                </a:solidFill>
                <a:effectLst/>
                <a:latin typeface="Times New Roman" panose="02020603050405020304" pitchFamily="18" charset="0"/>
                <a:cs typeface="Times New Roman" panose="02020603050405020304" pitchFamily="18" charset="0"/>
              </a:rPr>
              <a:t>behavior</a:t>
            </a:r>
            <a:r>
              <a:rPr lang="en-GB" sz="1600" b="0" i="0" dirty="0">
                <a:solidFill>
                  <a:srgbClr val="273239"/>
                </a:solidFill>
                <a:effectLst/>
                <a:latin typeface="Times New Roman" panose="02020603050405020304" pitchFamily="18" charset="0"/>
                <a:cs typeface="Times New Roman" panose="02020603050405020304" pitchFamily="18" charset="0"/>
              </a:rPr>
              <a:t> of the class and its objects. There are various types of classes that are used in real-time applications such as </a:t>
            </a:r>
            <a:r>
              <a:rPr lang="en-GB" sz="1600" dirty="0">
                <a:latin typeface="Times New Roman" panose="02020603050405020304" pitchFamily="18" charset="0"/>
                <a:cs typeface="Times New Roman" panose="02020603050405020304" pitchFamily="18" charset="0"/>
              </a:rPr>
              <a:t>nested classes</a:t>
            </a:r>
            <a:r>
              <a:rPr lang="en-GB" sz="1600" b="0" i="0" dirty="0">
                <a:effectLst/>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anonymous classes</a:t>
            </a:r>
            <a:r>
              <a:rPr lang="en-GB" sz="1600" b="0" i="0" dirty="0">
                <a:effectLst/>
                <a:latin typeface="Times New Roman" panose="02020603050405020304" pitchFamily="18" charset="0"/>
                <a:cs typeface="Times New Roman" panose="02020603050405020304" pitchFamily="18" charset="0"/>
              </a:rPr>
              <a:t> and </a:t>
            </a:r>
            <a:r>
              <a:rPr lang="en-GB" sz="1600" dirty="0">
                <a:latin typeface="Times New Roman" panose="02020603050405020304" pitchFamily="18" charset="0"/>
                <a:cs typeface="Times New Roman" panose="02020603050405020304" pitchFamily="18" charset="0"/>
              </a:rPr>
              <a:t>lambda expressions</a:t>
            </a:r>
            <a:r>
              <a:rPr lang="en-GB" sz="1600" b="0" i="0" dirty="0">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239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CAE23F-B7FA-4E54-93A5-13301127D762}"/>
              </a:ext>
            </a:extLst>
          </p:cNvPr>
          <p:cNvSpPr>
            <a:spLocks noGrp="1"/>
          </p:cNvSpPr>
          <p:nvPr>
            <p:ph idx="1"/>
          </p:nvPr>
        </p:nvSpPr>
        <p:spPr>
          <a:xfrm>
            <a:off x="838200" y="659876"/>
            <a:ext cx="10515600" cy="5517087"/>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 Java Class example</a:t>
            </a:r>
          </a:p>
          <a:p>
            <a:pPr marL="0" indent="0">
              <a:buNone/>
            </a:pPr>
            <a:r>
              <a:rPr lang="en-IN" sz="2000" dirty="0">
                <a:latin typeface="Times New Roman" panose="02020603050405020304" pitchFamily="18" charset="0"/>
                <a:cs typeface="Times New Roman" panose="02020603050405020304" pitchFamily="18" charset="0"/>
              </a:rPr>
              <a:t>class Student {</a:t>
            </a:r>
          </a:p>
          <a:p>
            <a:pPr marL="0" indent="0">
              <a:buNone/>
            </a:pPr>
            <a:r>
              <a:rPr lang="en-IN" sz="2000" dirty="0">
                <a:latin typeface="Times New Roman" panose="02020603050405020304" pitchFamily="18" charset="0"/>
                <a:cs typeface="Times New Roman" panose="02020603050405020304" pitchFamily="18" charset="0"/>
              </a:rPr>
              <a:t>    // data member (also instance variable)</a:t>
            </a:r>
          </a:p>
          <a:p>
            <a:pPr marL="0" indent="0">
              <a:buNone/>
            </a:pPr>
            <a:r>
              <a:rPr lang="en-IN" sz="2000" dirty="0">
                <a:latin typeface="Times New Roman" panose="02020603050405020304" pitchFamily="18" charset="0"/>
                <a:cs typeface="Times New Roman" panose="02020603050405020304" pitchFamily="18" charset="0"/>
              </a:rPr>
              <a:t>    int id;</a:t>
            </a:r>
          </a:p>
          <a:p>
            <a:pPr marL="0" indent="0">
              <a:buNone/>
            </a:pPr>
            <a:r>
              <a:rPr lang="en-IN" sz="2000" dirty="0">
                <a:latin typeface="Times New Roman" panose="02020603050405020304" pitchFamily="18" charset="0"/>
                <a:cs typeface="Times New Roman" panose="02020603050405020304" pitchFamily="18" charset="0"/>
              </a:rPr>
              <a:t>    // data member (also instance variable)</a:t>
            </a:r>
          </a:p>
          <a:p>
            <a:pPr marL="0" indent="0">
              <a:buNone/>
            </a:pPr>
            <a:r>
              <a:rPr lang="en-IN" sz="2000" dirty="0">
                <a:latin typeface="Times New Roman" panose="02020603050405020304" pitchFamily="18" charset="0"/>
                <a:cs typeface="Times New Roman" panose="02020603050405020304" pitchFamily="18" charset="0"/>
              </a:rPr>
              <a:t>    String n;</a:t>
            </a:r>
          </a:p>
          <a:p>
            <a:pPr marL="0" indent="0">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      </a:t>
            </a:r>
          </a:p>
          <a:p>
            <a:pPr marL="0" indent="0">
              <a:buNone/>
            </a:pPr>
            <a:r>
              <a:rPr lang="en-IN" sz="2000" dirty="0">
                <a:latin typeface="Times New Roman" panose="02020603050405020304" pitchFamily="18" charset="0"/>
                <a:cs typeface="Times New Roman" panose="02020603050405020304" pitchFamily="18" charset="0"/>
              </a:rPr>
              <a:t>        // creating an object of</a:t>
            </a:r>
          </a:p>
          <a:p>
            <a:pPr marL="0" indent="0">
              <a:buNone/>
            </a:pPr>
            <a:r>
              <a:rPr lang="en-IN" sz="2000" dirty="0">
                <a:latin typeface="Times New Roman" panose="02020603050405020304" pitchFamily="18" charset="0"/>
                <a:cs typeface="Times New Roman" panose="02020603050405020304" pitchFamily="18" charset="0"/>
              </a:rPr>
              <a:t>        // Student</a:t>
            </a:r>
          </a:p>
          <a:p>
            <a:pPr marL="0" indent="0">
              <a:buNone/>
            </a:pPr>
            <a:r>
              <a:rPr lang="en-IN" sz="2000" dirty="0">
                <a:latin typeface="Times New Roman" panose="02020603050405020304" pitchFamily="18" charset="0"/>
                <a:cs typeface="Times New Roman" panose="02020603050405020304" pitchFamily="18" charset="0"/>
              </a:rPr>
              <a:t>        Student s1 = new Student();</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(s1.id);</a:t>
            </a:r>
          </a:p>
          <a:p>
            <a:pPr marL="0" indent="0">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(s1.n);</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94A2E2AA-B117-450A-834C-176DC22DABFE}"/>
              </a:ext>
            </a:extLst>
          </p:cNvPr>
          <p:cNvPicPr>
            <a:picLocks noChangeAspect="1"/>
          </p:cNvPicPr>
          <p:nvPr/>
        </p:nvPicPr>
        <p:blipFill>
          <a:blip r:embed="rId2"/>
          <a:stretch>
            <a:fillRect/>
          </a:stretch>
        </p:blipFill>
        <p:spPr>
          <a:xfrm>
            <a:off x="8714687" y="3631676"/>
            <a:ext cx="2209800" cy="914400"/>
          </a:xfrm>
          <a:prstGeom prst="rect">
            <a:avLst/>
          </a:prstGeom>
        </p:spPr>
      </p:pic>
    </p:spTree>
    <p:extLst>
      <p:ext uri="{BB962C8B-B14F-4D97-AF65-F5344CB8AC3E}">
        <p14:creationId xmlns:p14="http://schemas.microsoft.com/office/powerpoint/2010/main" val="285331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C8C8C-1015-4B5C-8EF4-E2C0DD2E07E6}"/>
              </a:ext>
            </a:extLst>
          </p:cNvPr>
          <p:cNvSpPr>
            <a:spLocks noGrp="1"/>
          </p:cNvSpPr>
          <p:nvPr>
            <p:ph idx="1"/>
          </p:nvPr>
        </p:nvSpPr>
        <p:spPr>
          <a:xfrm>
            <a:off x="838200" y="527901"/>
            <a:ext cx="10515600" cy="5957740"/>
          </a:xfrm>
        </p:spPr>
        <p:txBody>
          <a:bodyPr>
            <a:no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Java Objects: </a:t>
            </a:r>
            <a:r>
              <a:rPr lang="en-GB" sz="2000" b="0" i="0" dirty="0">
                <a:solidFill>
                  <a:srgbClr val="273239"/>
                </a:solidFill>
                <a:effectLst/>
                <a:latin typeface="Times New Roman" panose="02020603050405020304" pitchFamily="18" charset="0"/>
                <a:cs typeface="Times New Roman" panose="02020603050405020304" pitchFamily="18" charset="0"/>
              </a:rPr>
              <a:t>An </a:t>
            </a:r>
            <a:r>
              <a:rPr lang="en-GB" sz="2000" b="1" i="0" dirty="0">
                <a:solidFill>
                  <a:srgbClr val="273239"/>
                </a:solidFill>
                <a:effectLst/>
                <a:latin typeface="Times New Roman" panose="02020603050405020304" pitchFamily="18" charset="0"/>
                <a:cs typeface="Times New Roman" panose="02020603050405020304" pitchFamily="18" charset="0"/>
              </a:rPr>
              <a:t>object in Java</a:t>
            </a:r>
            <a:r>
              <a:rPr lang="en-GB" sz="2000" b="0" i="0" dirty="0">
                <a:solidFill>
                  <a:srgbClr val="273239"/>
                </a:solidFill>
                <a:effectLst/>
                <a:latin typeface="Times New Roman" panose="02020603050405020304" pitchFamily="18" charset="0"/>
                <a:cs typeface="Times New Roman" panose="02020603050405020304" pitchFamily="18" charset="0"/>
              </a:rPr>
              <a:t> is a basic unit of Object-Oriented Programming and represents real-life entities. </a:t>
            </a:r>
            <a:r>
              <a:rPr lang="en-GB" sz="2000" dirty="0">
                <a:latin typeface="Times New Roman" panose="02020603050405020304" pitchFamily="18" charset="0"/>
                <a:cs typeface="Times New Roman" panose="02020603050405020304" pitchFamily="18" charset="0"/>
              </a:rPr>
              <a:t>Objects</a:t>
            </a:r>
            <a:r>
              <a:rPr lang="en-GB" sz="2000" b="0" i="0" dirty="0">
                <a:solidFill>
                  <a:srgbClr val="273239"/>
                </a:solidFill>
                <a:effectLst/>
                <a:latin typeface="Times New Roman" panose="02020603050405020304" pitchFamily="18" charset="0"/>
                <a:cs typeface="Times New Roman" panose="02020603050405020304" pitchFamily="18" charset="0"/>
              </a:rPr>
              <a:t> are the instances of a class that are created to use the attributes and methods of a class. A typical Java program creates many objects, which as you know, interact by invoking methods. An object consists of:</a:t>
            </a:r>
          </a:p>
          <a:p>
            <a:pPr algn="just"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State</a:t>
            </a:r>
            <a:r>
              <a:rPr lang="en-GB" sz="2000" b="0" i="0" dirty="0">
                <a:solidFill>
                  <a:srgbClr val="273239"/>
                </a:solidFill>
                <a:effectLst/>
                <a:latin typeface="Times New Roman" panose="02020603050405020304" pitchFamily="18" charset="0"/>
                <a:cs typeface="Times New Roman" panose="02020603050405020304" pitchFamily="18" charset="0"/>
              </a:rPr>
              <a:t>: It is represented by attributes of an object. It also reflects the properties of an object.</a:t>
            </a:r>
          </a:p>
          <a:p>
            <a:pPr algn="just" fontAlgn="base">
              <a:buFont typeface="Arial" panose="020B0604020202020204" pitchFamily="34" charset="0"/>
              <a:buChar char="•"/>
            </a:pPr>
            <a:r>
              <a:rPr lang="en-GB" sz="2000" b="1" i="0" dirty="0" err="1">
                <a:solidFill>
                  <a:srgbClr val="273239"/>
                </a:solidFill>
                <a:effectLst/>
                <a:latin typeface="Times New Roman" panose="02020603050405020304" pitchFamily="18" charset="0"/>
                <a:cs typeface="Times New Roman" panose="02020603050405020304" pitchFamily="18" charset="0"/>
              </a:rPr>
              <a:t>Behavior</a:t>
            </a:r>
            <a:r>
              <a:rPr lang="en-GB" sz="2000" b="0" i="0" dirty="0">
                <a:solidFill>
                  <a:srgbClr val="273239"/>
                </a:solidFill>
                <a:effectLst/>
                <a:latin typeface="Times New Roman" panose="02020603050405020304" pitchFamily="18" charset="0"/>
                <a:cs typeface="Times New Roman" panose="02020603050405020304" pitchFamily="18" charset="0"/>
              </a:rPr>
              <a:t>: It is represented by the methods of an object. It also reflects the response of an object with other objects.</a:t>
            </a:r>
          </a:p>
          <a:p>
            <a:pPr algn="just"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Identity</a:t>
            </a:r>
            <a:r>
              <a:rPr lang="en-GB" sz="2000" b="0" i="0" dirty="0">
                <a:solidFill>
                  <a:srgbClr val="273239"/>
                </a:solidFill>
                <a:effectLst/>
                <a:latin typeface="Times New Roman" panose="02020603050405020304" pitchFamily="18" charset="0"/>
                <a:cs typeface="Times New Roman" panose="02020603050405020304" pitchFamily="18" charset="0"/>
              </a:rPr>
              <a:t>: It gives a unique name to an object and enables one object to interact with other objects.</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GB" sz="2000" b="0" i="0" dirty="0">
                <a:solidFill>
                  <a:srgbClr val="273239"/>
                </a:solidFill>
                <a:effectLst/>
                <a:latin typeface="Times New Roman" panose="02020603050405020304" pitchFamily="18" charset="0"/>
                <a:cs typeface="Times New Roman" panose="02020603050405020304" pitchFamily="18" charset="0"/>
              </a:rPr>
              <a:t>Objects correspond to things found in the real world. For example, a graphics program may have objects such as “circle”, “square”, and “menu”. An online shopping system might have objects such as “shopping cart”, “customer”, and “product”.</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BCEC2CA-BD1A-48D2-9549-AA4F16B84807}"/>
              </a:ext>
            </a:extLst>
          </p:cNvPr>
          <p:cNvPicPr>
            <a:picLocks noChangeAspect="1"/>
          </p:cNvPicPr>
          <p:nvPr/>
        </p:nvPicPr>
        <p:blipFill>
          <a:blip r:embed="rId2"/>
          <a:stretch>
            <a:fillRect/>
          </a:stretch>
        </p:blipFill>
        <p:spPr>
          <a:xfrm>
            <a:off x="1832580" y="3352432"/>
            <a:ext cx="8715375" cy="2114550"/>
          </a:xfrm>
          <a:prstGeom prst="rect">
            <a:avLst/>
          </a:prstGeom>
        </p:spPr>
      </p:pic>
    </p:spTree>
    <p:extLst>
      <p:ext uri="{BB962C8B-B14F-4D97-AF65-F5344CB8AC3E}">
        <p14:creationId xmlns:p14="http://schemas.microsoft.com/office/powerpoint/2010/main" val="2354948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7F9F9-2006-42C7-AB3C-F479C62BA2D4}"/>
              </a:ext>
            </a:extLst>
          </p:cNvPr>
          <p:cNvSpPr>
            <a:spLocks noGrp="1"/>
          </p:cNvSpPr>
          <p:nvPr>
            <p:ph idx="1"/>
          </p:nvPr>
        </p:nvSpPr>
        <p:spPr>
          <a:xfrm>
            <a:off x="838200" y="584462"/>
            <a:ext cx="10588314" cy="5592501"/>
          </a:xfrm>
        </p:spPr>
        <p:txBody>
          <a:bodyPr>
            <a:norm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Declaring Objects (Also called instantiating a Class)</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When an object of a class is created, the class is said to be instantiated. All the instances share the attributes and the </a:t>
            </a:r>
            <a:r>
              <a:rPr lang="en-GB" sz="2000" b="0" i="0" dirty="0" err="1">
                <a:solidFill>
                  <a:srgbClr val="273239"/>
                </a:solidFill>
                <a:effectLst/>
                <a:latin typeface="Times New Roman" panose="02020603050405020304" pitchFamily="18" charset="0"/>
                <a:cs typeface="Times New Roman" panose="02020603050405020304" pitchFamily="18" charset="0"/>
              </a:rPr>
              <a:t>behavior</a:t>
            </a:r>
            <a:r>
              <a:rPr lang="en-GB" sz="2000" b="0" i="0" dirty="0">
                <a:solidFill>
                  <a:srgbClr val="273239"/>
                </a:solidFill>
                <a:effectLst/>
                <a:latin typeface="Times New Roman" panose="02020603050405020304" pitchFamily="18" charset="0"/>
                <a:cs typeface="Times New Roman" panose="02020603050405020304" pitchFamily="18" charset="0"/>
              </a:rPr>
              <a:t> of the class. But the values of those attributes, i.e. the state are unique for each object. A single class may have any number of instances.</a:t>
            </a:r>
          </a:p>
          <a:p>
            <a:pPr marL="0" indent="0" algn="just" rtl="0"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Example:</a:t>
            </a:r>
            <a:endParaRPr lang="en-GB" sz="2000" b="0" i="0" dirty="0">
              <a:solidFill>
                <a:srgbClr val="273239"/>
              </a:solidFill>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B4B3B4F-0AA5-40E7-B85F-B6B399CF14B6}"/>
              </a:ext>
            </a:extLst>
          </p:cNvPr>
          <p:cNvPicPr>
            <a:picLocks noChangeAspect="1"/>
          </p:cNvPicPr>
          <p:nvPr/>
        </p:nvPicPr>
        <p:blipFill>
          <a:blip r:embed="rId2"/>
          <a:stretch>
            <a:fillRect/>
          </a:stretch>
        </p:blipFill>
        <p:spPr>
          <a:xfrm>
            <a:off x="2467810" y="2000496"/>
            <a:ext cx="4790830" cy="2022031"/>
          </a:xfrm>
          <a:prstGeom prst="rect">
            <a:avLst/>
          </a:prstGeom>
        </p:spPr>
      </p:pic>
      <p:sp>
        <p:nvSpPr>
          <p:cNvPr id="7" name="Rectangle 2">
            <a:extLst>
              <a:ext uri="{FF2B5EF4-FFF2-40B4-BE49-F238E27FC236}">
                <a16:creationId xmlns:a16="http://schemas.microsoft.com/office/drawing/2014/main" id="{C11872FF-68F8-4232-9C33-EA557726C215}"/>
              </a:ext>
            </a:extLst>
          </p:cNvPr>
          <p:cNvSpPr>
            <a:spLocks noChangeArrowheads="1"/>
          </p:cNvSpPr>
          <p:nvPr/>
        </p:nvSpPr>
        <p:spPr bwMode="auto">
          <a:xfrm>
            <a:off x="962761" y="4215379"/>
            <a:ext cx="10463753"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As we declare variables like (type name;). This notifies the compiler that we will use the name to refer to data whose type is type. With a primitive variable, this declaration also reserves the proper amount of memory for the variable. So for reference variables , the type must be strictly a concrete class name. In general, we </a:t>
            </a:r>
            <a:r>
              <a:rPr kumimoji="0" lang="en-US" altLang="en-US" sz="20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can’t </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create objects of an abstract class or an interface.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tuffy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If we declare a reference variable(</a:t>
            </a:r>
            <a:r>
              <a:rPr kumimoji="0" lang="en-US" altLang="en-US" sz="2000"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tuffy</a:t>
            </a:r>
            <a:r>
              <a:rPr kumimoji="0" lang="en-US" altLang="en-US" sz="20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like this, its value will be undetermined(null) until an object is actually created and assigned to it. Simply declaring a reference variable does not create an object.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144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B3C31A-B267-4B03-BC3F-C5D4658AB9B6}"/>
              </a:ext>
            </a:extLst>
          </p:cNvPr>
          <p:cNvSpPr>
            <a:spLocks noGrp="1"/>
          </p:cNvSpPr>
          <p:nvPr>
            <p:ph idx="1"/>
          </p:nvPr>
        </p:nvSpPr>
        <p:spPr>
          <a:xfrm>
            <a:off x="838200" y="452487"/>
            <a:ext cx="10515600" cy="5724476"/>
          </a:xfrm>
        </p:spPr>
        <p:txBody>
          <a:bodyPr>
            <a:noAutofit/>
          </a:bodyPr>
          <a:lstStyle/>
          <a:p>
            <a:pPr marL="0" indent="0" algn="l" fontAlgn="base">
              <a:buNone/>
            </a:pPr>
            <a:r>
              <a:rPr lang="en-GB" sz="1600" b="1" i="0" dirty="0">
                <a:solidFill>
                  <a:srgbClr val="273239"/>
                </a:solidFill>
                <a:effectLst/>
                <a:latin typeface="Times New Roman" panose="02020603050405020304" pitchFamily="18" charset="0"/>
                <a:cs typeface="Times New Roman" panose="02020603050405020304" pitchFamily="18" charset="0"/>
              </a:rPr>
              <a:t>Initializing a Java Object</a:t>
            </a:r>
          </a:p>
          <a:p>
            <a:pPr marL="0" indent="0" algn="l" rtl="0" fontAlgn="base">
              <a:buNone/>
            </a:pPr>
            <a:r>
              <a:rPr lang="en-GB" sz="1600" b="0" i="0" dirty="0">
                <a:solidFill>
                  <a:srgbClr val="273239"/>
                </a:solidFill>
                <a:effectLst/>
                <a:latin typeface="Times New Roman" panose="02020603050405020304" pitchFamily="18" charset="0"/>
                <a:cs typeface="Times New Roman" panose="02020603050405020304" pitchFamily="18" charset="0"/>
              </a:rPr>
              <a:t>The new operator instantiates a class by allocating memory for a new object and returning a reference to that memory. The new operator also invokes the class constructor.</a:t>
            </a:r>
          </a:p>
          <a:p>
            <a:pPr marL="0" indent="0">
              <a:buNone/>
            </a:pPr>
            <a:r>
              <a:rPr lang="en-GB" sz="1600" dirty="0">
                <a:latin typeface="Times New Roman" panose="02020603050405020304" pitchFamily="18" charset="0"/>
                <a:cs typeface="Times New Roman" panose="02020603050405020304" pitchFamily="18" charset="0"/>
              </a:rPr>
              <a:t>// Java Program to Demonstrate the use of a class with instance variable Class Declaration</a:t>
            </a:r>
          </a:p>
          <a:p>
            <a:pPr marL="0" indent="0">
              <a:buNone/>
            </a:pPr>
            <a:r>
              <a:rPr lang="en-GB" sz="1600" dirty="0">
                <a:latin typeface="Times New Roman" panose="02020603050405020304" pitchFamily="18" charset="0"/>
                <a:cs typeface="Times New Roman" panose="02020603050405020304" pitchFamily="18" charset="0"/>
              </a:rPr>
              <a:t>public class Dog { </a:t>
            </a:r>
          </a:p>
          <a:p>
            <a:pPr marL="0" indent="0">
              <a:buNone/>
            </a:pPr>
            <a:r>
              <a:rPr lang="en-GB" sz="1600" dirty="0">
                <a:latin typeface="Times New Roman" panose="02020603050405020304" pitchFamily="18" charset="0"/>
                <a:cs typeface="Times New Roman" panose="02020603050405020304" pitchFamily="18" charset="0"/>
              </a:rPr>
              <a:t>    // Instance Variables</a:t>
            </a:r>
          </a:p>
          <a:p>
            <a:pPr marL="0" indent="0">
              <a:buNone/>
            </a:pPr>
            <a:r>
              <a:rPr lang="en-GB" sz="1600" dirty="0">
                <a:latin typeface="Times New Roman" panose="02020603050405020304" pitchFamily="18" charset="0"/>
                <a:cs typeface="Times New Roman" panose="02020603050405020304" pitchFamily="18" charset="0"/>
              </a:rPr>
              <a:t>    String name;</a:t>
            </a:r>
          </a:p>
          <a:p>
            <a:pPr marL="0" indent="0">
              <a:buNone/>
            </a:pPr>
            <a:r>
              <a:rPr lang="en-GB" sz="1600" dirty="0">
                <a:latin typeface="Times New Roman" panose="02020603050405020304" pitchFamily="18" charset="0"/>
                <a:cs typeface="Times New Roman" panose="02020603050405020304" pitchFamily="18" charset="0"/>
              </a:rPr>
              <a:t>    String breed;</a:t>
            </a:r>
          </a:p>
          <a:p>
            <a:pPr marL="0" indent="0">
              <a:buNone/>
            </a:pPr>
            <a:r>
              <a:rPr lang="en-GB" sz="1600" dirty="0">
                <a:latin typeface="Times New Roman" panose="02020603050405020304" pitchFamily="18" charset="0"/>
                <a:cs typeface="Times New Roman" panose="02020603050405020304" pitchFamily="18" charset="0"/>
              </a:rPr>
              <a:t>    int age;</a:t>
            </a:r>
          </a:p>
          <a:p>
            <a:pPr marL="0" indent="0">
              <a:buNone/>
            </a:pPr>
            <a:r>
              <a:rPr lang="en-GB" sz="1600" dirty="0">
                <a:latin typeface="Times New Roman" panose="02020603050405020304" pitchFamily="18" charset="0"/>
                <a:cs typeface="Times New Roman" panose="02020603050405020304" pitchFamily="18" charset="0"/>
              </a:rPr>
              <a:t>    String </a:t>
            </a:r>
            <a:r>
              <a:rPr lang="en-GB" sz="1600" dirty="0" err="1">
                <a:latin typeface="Times New Roman" panose="02020603050405020304" pitchFamily="18" charset="0"/>
                <a:cs typeface="Times New Roman" panose="02020603050405020304" pitchFamily="18" charset="0"/>
              </a:rPr>
              <a:t>color</a:t>
            </a:r>
            <a:r>
              <a:rPr lang="en-GB" sz="1600" dirty="0">
                <a:latin typeface="Times New Roman" panose="02020603050405020304" pitchFamily="18" charset="0"/>
                <a:cs typeface="Times New Roman" panose="02020603050405020304" pitchFamily="18" charset="0"/>
              </a:rPr>
              <a:t>;</a:t>
            </a:r>
          </a:p>
          <a:p>
            <a:pPr marL="0" indent="0">
              <a:buNone/>
            </a:pPr>
            <a:r>
              <a:rPr lang="en-GB" sz="1600" dirty="0">
                <a:latin typeface="Times New Roman" panose="02020603050405020304" pitchFamily="18" charset="0"/>
                <a:cs typeface="Times New Roman" panose="02020603050405020304" pitchFamily="18" charset="0"/>
              </a:rPr>
              <a:t>    // Constructor Declaration of Class</a:t>
            </a:r>
          </a:p>
          <a:p>
            <a:pPr marL="0" indent="0">
              <a:buNone/>
            </a:pPr>
            <a:r>
              <a:rPr lang="en-GB" sz="1600" dirty="0">
                <a:latin typeface="Times New Roman" panose="02020603050405020304" pitchFamily="18" charset="0"/>
                <a:cs typeface="Times New Roman" panose="02020603050405020304" pitchFamily="18" charset="0"/>
              </a:rPr>
              <a:t>    public Dog(String name, String breed, int age,</a:t>
            </a:r>
          </a:p>
          <a:p>
            <a:pPr marL="0" indent="0">
              <a:buNone/>
            </a:pPr>
            <a:r>
              <a:rPr lang="en-GB" sz="1600" dirty="0">
                <a:latin typeface="Times New Roman" panose="02020603050405020304" pitchFamily="18" charset="0"/>
                <a:cs typeface="Times New Roman" panose="02020603050405020304" pitchFamily="18" charset="0"/>
              </a:rPr>
              <a:t>               String </a:t>
            </a:r>
            <a:r>
              <a:rPr lang="en-GB" sz="1600" dirty="0" err="1">
                <a:latin typeface="Times New Roman" panose="02020603050405020304" pitchFamily="18" charset="0"/>
                <a:cs typeface="Times New Roman" panose="02020603050405020304" pitchFamily="18" charset="0"/>
              </a:rPr>
              <a:t>color</a:t>
            </a:r>
            <a:r>
              <a:rPr lang="en-GB" sz="1600" dirty="0">
                <a:latin typeface="Times New Roman" panose="02020603050405020304" pitchFamily="18" charset="0"/>
                <a:cs typeface="Times New Roman" panose="02020603050405020304" pitchFamily="18" charset="0"/>
              </a:rPr>
              <a:t>)</a:t>
            </a:r>
          </a:p>
          <a:p>
            <a:pPr marL="0" indent="0">
              <a:buNone/>
            </a:pPr>
            <a:r>
              <a:rPr lang="en-GB" sz="1600" dirty="0">
                <a:latin typeface="Times New Roman" panose="02020603050405020304" pitchFamily="18" charset="0"/>
                <a:cs typeface="Times New Roman" panose="02020603050405020304" pitchFamily="18" charset="0"/>
              </a:rPr>
              <a:t>    {</a:t>
            </a:r>
          </a:p>
          <a:p>
            <a:pPr marL="0" indent="0">
              <a:buNone/>
            </a:pPr>
            <a:r>
              <a:rPr lang="en-GB" sz="1600" dirty="0">
                <a:latin typeface="Times New Roman" panose="02020603050405020304" pitchFamily="18" charset="0"/>
                <a:cs typeface="Times New Roman" panose="02020603050405020304" pitchFamily="18" charset="0"/>
              </a:rPr>
              <a:t>        this.name = name;</a:t>
            </a:r>
          </a:p>
          <a:p>
            <a:pPr marL="0" indent="0">
              <a:buNone/>
            </a:pP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this.breed</a:t>
            </a:r>
            <a:r>
              <a:rPr lang="en-GB" sz="1600" dirty="0">
                <a:latin typeface="Times New Roman" panose="02020603050405020304" pitchFamily="18" charset="0"/>
                <a:cs typeface="Times New Roman" panose="02020603050405020304" pitchFamily="18" charset="0"/>
              </a:rPr>
              <a:t> = breed;</a:t>
            </a:r>
          </a:p>
          <a:p>
            <a:pPr marL="0" indent="0">
              <a:buNone/>
            </a:pP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this.age</a:t>
            </a:r>
            <a:r>
              <a:rPr lang="en-GB" sz="1600" dirty="0">
                <a:latin typeface="Times New Roman" panose="02020603050405020304" pitchFamily="18" charset="0"/>
                <a:cs typeface="Times New Roman" panose="02020603050405020304" pitchFamily="18" charset="0"/>
              </a:rPr>
              <a:t> = age;</a:t>
            </a:r>
          </a:p>
          <a:p>
            <a:pPr marL="0" indent="0">
              <a:buNone/>
            </a:pP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this.color</a:t>
            </a:r>
            <a:r>
              <a:rPr lang="en-GB" sz="1600" dirty="0">
                <a:latin typeface="Times New Roman" panose="02020603050405020304" pitchFamily="18" charset="0"/>
                <a:cs typeface="Times New Roman" panose="02020603050405020304" pitchFamily="18" charset="0"/>
              </a:rPr>
              <a:t> = </a:t>
            </a:r>
            <a:r>
              <a:rPr lang="en-GB" sz="1600" dirty="0" err="1">
                <a:latin typeface="Times New Roman" panose="02020603050405020304" pitchFamily="18" charset="0"/>
                <a:cs typeface="Times New Roman" panose="02020603050405020304" pitchFamily="18" charset="0"/>
              </a:rPr>
              <a:t>color</a:t>
            </a:r>
            <a:r>
              <a:rPr lang="en-GB" sz="1600" dirty="0">
                <a:latin typeface="Times New Roman" panose="02020603050405020304" pitchFamily="18" charset="0"/>
                <a:cs typeface="Times New Roman" panose="02020603050405020304" pitchFamily="18" charset="0"/>
              </a:rPr>
              <a:t>;</a:t>
            </a:r>
          </a:p>
          <a:p>
            <a:pPr marL="0" indent="0">
              <a:buNone/>
            </a:pPr>
            <a:r>
              <a:rPr lang="en-GB"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463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637C8-6F0D-4C2D-930E-F8FD96941B58}"/>
              </a:ext>
            </a:extLst>
          </p:cNvPr>
          <p:cNvSpPr>
            <a:spLocks noGrp="1"/>
          </p:cNvSpPr>
          <p:nvPr>
            <p:ph idx="1"/>
          </p:nvPr>
        </p:nvSpPr>
        <p:spPr>
          <a:xfrm>
            <a:off x="838200" y="339365"/>
            <a:ext cx="10515600" cy="6165130"/>
          </a:xfrm>
        </p:spPr>
        <p:txBody>
          <a:bodyPr>
            <a:normAutofit fontScale="55000" lnSpcReduction="20000"/>
          </a:bodyPr>
          <a:lstStyle/>
          <a:p>
            <a:pPr marL="0" indent="0">
              <a:buNone/>
            </a:pPr>
            <a:r>
              <a:rPr lang="en-IN" dirty="0">
                <a:latin typeface="Times New Roman" panose="02020603050405020304" pitchFamily="18" charset="0"/>
                <a:cs typeface="Times New Roman" panose="02020603050405020304" pitchFamily="18" charset="0"/>
              </a:rPr>
              <a:t>public String </a:t>
            </a:r>
            <a:r>
              <a:rPr lang="en-IN" dirty="0" err="1">
                <a:latin typeface="Times New Roman" panose="02020603050405020304" pitchFamily="18" charset="0"/>
                <a:cs typeface="Times New Roman" panose="02020603050405020304" pitchFamily="18" charset="0"/>
              </a:rPr>
              <a:t>getName</a:t>
            </a:r>
            <a:r>
              <a:rPr lang="en-IN" dirty="0">
                <a:latin typeface="Times New Roman" panose="02020603050405020304" pitchFamily="18" charset="0"/>
                <a:cs typeface="Times New Roman" panose="02020603050405020304" pitchFamily="18" charset="0"/>
              </a:rPr>
              <a:t>() {                         // method 1</a:t>
            </a:r>
          </a:p>
          <a:p>
            <a:pPr marL="0" indent="0">
              <a:buNone/>
            </a:pPr>
            <a:r>
              <a:rPr lang="en-IN" dirty="0">
                <a:latin typeface="Times New Roman" panose="02020603050405020304" pitchFamily="18" charset="0"/>
                <a:cs typeface="Times New Roman" panose="02020603050405020304" pitchFamily="18" charset="0"/>
              </a:rPr>
              <a:t>      return name;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public String </a:t>
            </a:r>
            <a:r>
              <a:rPr lang="en-IN" dirty="0" err="1">
                <a:latin typeface="Times New Roman" panose="02020603050405020304" pitchFamily="18" charset="0"/>
                <a:cs typeface="Times New Roman" panose="02020603050405020304" pitchFamily="18" charset="0"/>
              </a:rPr>
              <a:t>getBreed</a:t>
            </a:r>
            <a:r>
              <a:rPr lang="en-IN" dirty="0">
                <a:latin typeface="Times New Roman" panose="02020603050405020304" pitchFamily="18" charset="0"/>
                <a:cs typeface="Times New Roman" panose="02020603050405020304" pitchFamily="18" charset="0"/>
              </a:rPr>
              <a:t>() {                         // method 2</a:t>
            </a:r>
          </a:p>
          <a:p>
            <a:pPr marL="0" indent="0">
              <a:buNone/>
            </a:pPr>
            <a:r>
              <a:rPr lang="en-IN" dirty="0">
                <a:latin typeface="Times New Roman" panose="02020603050405020304" pitchFamily="18" charset="0"/>
                <a:cs typeface="Times New Roman" panose="02020603050405020304" pitchFamily="18" charset="0"/>
              </a:rPr>
              <a:t>      return breed;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public int </a:t>
            </a:r>
            <a:r>
              <a:rPr lang="en-IN" dirty="0" err="1">
                <a:latin typeface="Times New Roman" panose="02020603050405020304" pitchFamily="18" charset="0"/>
                <a:cs typeface="Times New Roman" panose="02020603050405020304" pitchFamily="18" charset="0"/>
              </a:rPr>
              <a:t>getAge</a:t>
            </a:r>
            <a:r>
              <a:rPr lang="en-IN" dirty="0">
                <a:latin typeface="Times New Roman" panose="02020603050405020304" pitchFamily="18" charset="0"/>
                <a:cs typeface="Times New Roman" panose="02020603050405020304" pitchFamily="18" charset="0"/>
              </a:rPr>
              <a:t>() {                                        // method 3</a:t>
            </a:r>
          </a:p>
          <a:p>
            <a:pPr marL="0" indent="0">
              <a:buNone/>
            </a:pPr>
            <a:r>
              <a:rPr lang="en-IN" dirty="0">
                <a:latin typeface="Times New Roman" panose="02020603050405020304" pitchFamily="18" charset="0"/>
                <a:cs typeface="Times New Roman" panose="02020603050405020304" pitchFamily="18" charset="0"/>
              </a:rPr>
              <a:t>      return age;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public String </a:t>
            </a:r>
            <a:r>
              <a:rPr lang="en-IN" dirty="0" err="1">
                <a:latin typeface="Times New Roman" panose="02020603050405020304" pitchFamily="18" charset="0"/>
                <a:cs typeface="Times New Roman" panose="02020603050405020304" pitchFamily="18" charset="0"/>
              </a:rPr>
              <a:t>getColor</a:t>
            </a:r>
            <a:r>
              <a:rPr lang="en-IN" dirty="0">
                <a:latin typeface="Times New Roman" panose="02020603050405020304" pitchFamily="18" charset="0"/>
                <a:cs typeface="Times New Roman" panose="02020603050405020304" pitchFamily="18" charset="0"/>
              </a:rPr>
              <a:t>() {                                // method 4</a:t>
            </a:r>
          </a:p>
          <a:p>
            <a:pPr marL="0" indent="0">
              <a:buNone/>
            </a:pPr>
            <a:r>
              <a:rPr lang="en-IN" dirty="0">
                <a:latin typeface="Times New Roman" panose="02020603050405020304" pitchFamily="18" charset="0"/>
                <a:cs typeface="Times New Roman" panose="02020603050405020304" pitchFamily="18" charset="0"/>
              </a:rPr>
              <a:t>      return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@Override public String </a:t>
            </a:r>
            <a:r>
              <a:rPr lang="en-IN" dirty="0" err="1">
                <a:latin typeface="Times New Roman" panose="02020603050405020304" pitchFamily="18" charset="0"/>
                <a:cs typeface="Times New Roman" panose="02020603050405020304" pitchFamily="18" charset="0"/>
              </a:rPr>
              <a:t>toString</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return ("Name is: " + </a:t>
            </a:r>
            <a:r>
              <a:rPr lang="en-IN" dirty="0" err="1">
                <a:latin typeface="Times New Roman" panose="02020603050405020304" pitchFamily="18" charset="0"/>
                <a:cs typeface="Times New Roman" panose="02020603050405020304" pitchFamily="18" charset="0"/>
              </a:rPr>
              <a:t>this.getName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nBreed</a:t>
            </a:r>
            <a:r>
              <a:rPr lang="en-IN" dirty="0">
                <a:latin typeface="Times New Roman" panose="02020603050405020304" pitchFamily="18" charset="0"/>
                <a:cs typeface="Times New Roman" panose="02020603050405020304" pitchFamily="18" charset="0"/>
              </a:rPr>
              <a:t>, age, and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are: "  + </a:t>
            </a:r>
            <a:r>
              <a:rPr lang="en-IN" dirty="0" err="1">
                <a:latin typeface="Times New Roman" panose="02020603050405020304" pitchFamily="18" charset="0"/>
                <a:cs typeface="Times New Roman" panose="02020603050405020304" pitchFamily="18" charset="0"/>
              </a:rPr>
              <a:t>this.getBreed</a:t>
            </a:r>
            <a:r>
              <a:rPr lang="en-IN" dirty="0">
                <a:latin typeface="Times New Roman" panose="02020603050405020304" pitchFamily="18" charset="0"/>
                <a:cs typeface="Times New Roman" panose="02020603050405020304" pitchFamily="18" charset="0"/>
              </a:rPr>
              <a:t>() + "," + </a:t>
            </a:r>
            <a:r>
              <a:rPr lang="en-IN" dirty="0" err="1">
                <a:latin typeface="Times New Roman" panose="02020603050405020304" pitchFamily="18" charset="0"/>
                <a:cs typeface="Times New Roman" panose="02020603050405020304" pitchFamily="18" charset="0"/>
              </a:rPr>
              <a:t>this.getAge</a:t>
            </a:r>
            <a:r>
              <a:rPr lang="en-IN" dirty="0">
                <a:latin typeface="Times New Roman" panose="02020603050405020304" pitchFamily="18" charset="0"/>
                <a:cs typeface="Times New Roman" panose="02020603050405020304" pitchFamily="18" charset="0"/>
              </a:rPr>
              <a:t>() + "," + </a:t>
            </a:r>
            <a:r>
              <a:rPr lang="en-IN" dirty="0" err="1">
                <a:latin typeface="Times New Roman" panose="02020603050405020304" pitchFamily="18" charset="0"/>
                <a:cs typeface="Times New Roman" panose="02020603050405020304" pitchFamily="18" charset="0"/>
              </a:rPr>
              <a:t>this.getColor</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Dog </a:t>
            </a:r>
            <a:r>
              <a:rPr lang="en-IN" dirty="0" err="1">
                <a:latin typeface="Times New Roman" panose="02020603050405020304" pitchFamily="18" charset="0"/>
                <a:cs typeface="Times New Roman" panose="02020603050405020304" pitchFamily="18" charset="0"/>
              </a:rPr>
              <a:t>tuffy</a:t>
            </a:r>
            <a:r>
              <a:rPr lang="en-IN" dirty="0">
                <a:latin typeface="Times New Roman" panose="02020603050405020304" pitchFamily="18" charset="0"/>
                <a:cs typeface="Times New Roman" panose="02020603050405020304" pitchFamily="18" charset="0"/>
              </a:rPr>
              <a:t> = new Dog("</a:t>
            </a:r>
            <a:r>
              <a:rPr lang="en-IN" dirty="0" err="1">
                <a:latin typeface="Times New Roman" panose="02020603050405020304" pitchFamily="18" charset="0"/>
                <a:cs typeface="Times New Roman" panose="02020603050405020304" pitchFamily="18" charset="0"/>
              </a:rPr>
              <a:t>tuffy</a:t>
            </a:r>
            <a:r>
              <a:rPr lang="en-IN" dirty="0">
                <a:latin typeface="Times New Roman" panose="02020603050405020304" pitchFamily="18" charset="0"/>
                <a:cs typeface="Times New Roman" panose="02020603050405020304" pitchFamily="18" charset="0"/>
              </a:rPr>
              <a:t>", "papillon", 5, "white");</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tuffy.toString</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97214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3977</Words>
  <Application>Microsoft Office PowerPoint</Application>
  <PresentationFormat>Widescreen</PresentationFormat>
  <Paragraphs>321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Consolas</vt:lpstr>
      <vt:lpstr>Times New Roman</vt:lpstr>
      <vt:lpstr>Office Theme</vt:lpstr>
      <vt:lpstr>Unit 1 Contd</vt:lpstr>
      <vt:lpstr>Classes and Objects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Constructors</vt:lpstr>
      <vt:lpstr>PowerPoint Presentation</vt:lpstr>
      <vt:lpstr>PowerPoint Presentation</vt:lpstr>
      <vt:lpstr>PowerPoint Presentation</vt:lpstr>
      <vt:lpstr>PowerPoint Presentation</vt:lpstr>
      <vt:lpstr>PowerPoint Presentation</vt:lpstr>
      <vt:lpstr>Destructor</vt:lpstr>
      <vt:lpstr>PowerPoint Presentation</vt:lpstr>
      <vt:lpstr>PowerPoint Presentation</vt:lpstr>
      <vt:lpstr>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Contd</dc:title>
  <dc:creator>Imran Akkalkot</dc:creator>
  <cp:lastModifiedBy>Imran Akkalkot</cp:lastModifiedBy>
  <cp:revision>18</cp:revision>
  <dcterms:created xsi:type="dcterms:W3CDTF">2025-02-10T07:20:51Z</dcterms:created>
  <dcterms:modified xsi:type="dcterms:W3CDTF">2025-02-10T15:16:49Z</dcterms:modified>
</cp:coreProperties>
</file>