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40" r:id="rId81"/>
    <p:sldId id="335" r:id="rId82"/>
    <p:sldId id="337" r:id="rId83"/>
    <p:sldId id="338" r:id="rId84"/>
    <p:sldId id="336" r:id="rId85"/>
    <p:sldId id="339" r:id="rId86"/>
    <p:sldId id="341" r:id="rId87"/>
    <p:sldId id="342" r:id="rId88"/>
    <p:sldId id="343" r:id="rId89"/>
    <p:sldId id="344"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Introduction to OOP</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fontScale="70000" lnSpcReduction="20000"/>
          </a:bodyPr>
          <a:lstStyle/>
          <a:p>
            <a:r>
              <a:rPr lang="en-US" b="1" dirty="0" smtClean="0">
                <a:solidFill>
                  <a:schemeClr val="tx1"/>
                </a:solidFill>
                <a:latin typeface="Times New Roman" pitchFamily="18" charset="0"/>
                <a:cs typeface="Times New Roman" pitchFamily="18" charset="0"/>
              </a:rPr>
              <a:t>Various programming paradigms: Procedural, object-oriented, logic and functional, concurrent programming. Classes, Objects, Methods; Data types provided by OO languages; Abstract Data Types</a:t>
            </a:r>
            <a:endParaRPr lang="en-US" b="1"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download (1).jpg"/>
          <p:cNvPicPr>
            <a:picLocks noGrp="1" noChangeAspect="1"/>
          </p:cNvPicPr>
          <p:nvPr>
            <p:ph idx="1"/>
          </p:nvPr>
        </p:nvPicPr>
        <p:blipFill>
          <a:blip r:embed="rId2"/>
          <a:stretch>
            <a:fillRect/>
          </a:stretch>
        </p:blipFill>
        <p:spPr>
          <a:xfrm>
            <a:off x="457200" y="457200"/>
            <a:ext cx="8343254" cy="2667000"/>
          </a:xfrm>
        </p:spPr>
      </p:pic>
      <p:sp>
        <p:nvSpPr>
          <p:cNvPr id="20482" name="AutoShape 2" descr="JVM: Java Virtual Machine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4" name="AutoShape 4" descr="JVM: Java Virtual Machine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6" name="AutoShape 6" descr="JVM: Java Virtual Machine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88" name="AutoShape 8" descr="JVM: Java Virtual Machine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0" name="AutoShape 10" descr="JVM: Java Virtual Machine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2" name="AutoShape 12" descr="JVM: Java Virtual Machine - javatpoin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4" name="AutoShape 14" descr="How JVM Works - JVM Architectur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496" name="AutoShape 16" descr="How JVM Works - JVM Architectur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381000" y="3429000"/>
            <a:ext cx="8382000" cy="3170099"/>
          </a:xfrm>
          <a:prstGeom prst="rect">
            <a:avLst/>
          </a:prstGeom>
        </p:spPr>
        <p:txBody>
          <a:bodyPr wrap="square">
            <a:spAutoFit/>
          </a:bodyPr>
          <a:lstStyle/>
          <a:p>
            <a:pPr algn="just" fontAlgn="base">
              <a:buNone/>
            </a:pPr>
            <a:r>
              <a:rPr lang="en-US" sz="2000" b="1" dirty="0" smtClean="0">
                <a:latin typeface="Times New Roman" pitchFamily="18" charset="0"/>
                <a:cs typeface="Times New Roman" pitchFamily="18" charset="0"/>
              </a:rPr>
              <a:t>2. </a:t>
            </a:r>
            <a:r>
              <a:rPr lang="en-US" sz="2000" b="1" dirty="0" err="1" smtClean="0">
                <a:latin typeface="Times New Roman" pitchFamily="18" charset="0"/>
                <a:cs typeface="Times New Roman" pitchFamily="18" charset="0"/>
              </a:rPr>
              <a:t>Bytecode</a:t>
            </a:r>
            <a:endParaRPr lang="en-US" sz="2000" b="1" dirty="0" smtClean="0">
              <a:latin typeface="Times New Roman" pitchFamily="18" charset="0"/>
              <a:cs typeface="Times New Roman" pitchFamily="18" charset="0"/>
            </a:endParaRPr>
          </a:p>
          <a:p>
            <a:pPr algn="just" fontAlgn="base"/>
            <a:r>
              <a:rPr lang="en-US" sz="2000" b="1"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is the intermediate representation of Java code, generated by the Java compiler. It is platform-independent and can be executed by the JVM.</a:t>
            </a:r>
          </a:p>
          <a:p>
            <a:pPr algn="just" fontAlgn="base">
              <a:buNone/>
            </a:pPr>
            <a:r>
              <a:rPr lang="en-US" sz="2000" b="1" dirty="0" smtClean="0">
                <a:latin typeface="Times New Roman" pitchFamily="18" charset="0"/>
                <a:cs typeface="Times New Roman" pitchFamily="18" charset="0"/>
              </a:rPr>
              <a:t>3. Java Development Kit(JDK)</a:t>
            </a:r>
          </a:p>
          <a:p>
            <a:pPr algn="just" fontAlgn="base"/>
            <a:r>
              <a:rPr lang="en-US" sz="2000" dirty="0" smtClean="0">
                <a:latin typeface="Times New Roman" pitchFamily="18" charset="0"/>
                <a:cs typeface="Times New Roman" pitchFamily="18" charset="0"/>
              </a:rPr>
              <a:t>While we were using the term</a:t>
            </a:r>
            <a:r>
              <a:rPr lang="en-US" sz="2000" b="1" u="sng"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JDK</a:t>
            </a:r>
            <a:r>
              <a:rPr lang="en-US" sz="2000" dirty="0" smtClean="0">
                <a:latin typeface="Times New Roman" pitchFamily="18" charset="0"/>
                <a:cs typeface="Times New Roman" pitchFamily="18" charset="0"/>
              </a:rPr>
              <a:t> when we learn about </a:t>
            </a:r>
            <a:r>
              <a:rPr lang="en-US" sz="2000"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and JVM. So, as the name suggests, it is a complete Java development kit that includes everything including </a:t>
            </a:r>
            <a:r>
              <a:rPr lang="en-US" sz="2000" b="1" dirty="0" smtClean="0">
                <a:latin typeface="Times New Roman" pitchFamily="18" charset="0"/>
                <a:cs typeface="Times New Roman" pitchFamily="18" charset="0"/>
              </a:rPr>
              <a:t>compiler,</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Java Runtime Environment (JRE)</a:t>
            </a:r>
            <a:r>
              <a:rPr lang="en-US" sz="2000" dirty="0" smtClean="0">
                <a:latin typeface="Times New Roman" pitchFamily="18" charset="0"/>
                <a:cs typeface="Times New Roman" pitchFamily="18" charset="0"/>
              </a:rPr>
              <a:t>, J</a:t>
            </a:r>
            <a:r>
              <a:rPr lang="en-US" sz="2000" b="1" dirty="0" smtClean="0">
                <a:latin typeface="Times New Roman" pitchFamily="18" charset="0"/>
                <a:cs typeface="Times New Roman" pitchFamily="18" charset="0"/>
              </a:rPr>
              <a:t>ava Debuggers</a:t>
            </a:r>
            <a:r>
              <a:rPr lang="en-US" sz="2000" dirty="0" smtClean="0">
                <a:latin typeface="Times New Roman" pitchFamily="18" charset="0"/>
                <a:cs typeface="Times New Roman" pitchFamily="18" charset="0"/>
              </a:rPr>
              <a:t>, J</a:t>
            </a:r>
            <a:r>
              <a:rPr lang="en-US" sz="2000" b="1" dirty="0" smtClean="0">
                <a:latin typeface="Times New Roman" pitchFamily="18" charset="0"/>
                <a:cs typeface="Times New Roman" pitchFamily="18" charset="0"/>
              </a:rPr>
              <a:t>ava Docs</a:t>
            </a:r>
            <a:r>
              <a:rPr lang="en-US" sz="2000" dirty="0" smtClean="0">
                <a:latin typeface="Times New Roman" pitchFamily="18" charset="0"/>
                <a:cs typeface="Times New Roman" pitchFamily="18" charset="0"/>
              </a:rPr>
              <a:t>, etc. For the program to execute in java, we need to install JDK on our computer in order to create, compile and run the java program.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rmAutofit fontScale="92500" lnSpcReduction="10000"/>
          </a:bodyPr>
          <a:lstStyle/>
          <a:p>
            <a:pPr algn="just" fontAlgn="base">
              <a:buNone/>
            </a:pPr>
            <a:r>
              <a:rPr lang="en-US" sz="2200" b="1" dirty="0" smtClean="0">
                <a:latin typeface="Times New Roman" pitchFamily="18" charset="0"/>
                <a:cs typeface="Times New Roman" pitchFamily="18" charset="0"/>
              </a:rPr>
              <a:t>4. Java Runtime Environment (JRE)</a:t>
            </a:r>
          </a:p>
          <a:p>
            <a:pPr algn="just" fontAlgn="base"/>
            <a:r>
              <a:rPr lang="en-US" sz="2200" dirty="0" smtClean="0">
                <a:latin typeface="Times New Roman" pitchFamily="18" charset="0"/>
                <a:cs typeface="Times New Roman" pitchFamily="18" charset="0"/>
              </a:rPr>
              <a:t>JDK includes JRE. </a:t>
            </a:r>
            <a:r>
              <a:rPr lang="en-US" sz="2200" b="1" dirty="0" smtClean="0">
                <a:latin typeface="Times New Roman" pitchFamily="18" charset="0"/>
                <a:cs typeface="Times New Roman" pitchFamily="18" charset="0"/>
              </a:rPr>
              <a:t>JRE</a:t>
            </a:r>
            <a:r>
              <a:rPr lang="en-US" sz="2200" dirty="0" smtClean="0">
                <a:latin typeface="Times New Roman" pitchFamily="18" charset="0"/>
                <a:cs typeface="Times New Roman" pitchFamily="18" charset="0"/>
              </a:rPr>
              <a:t> installation on our computers allows the java program to run, however, we cannot compile it. JRE includes a browser, JVM, applet support, and </a:t>
            </a:r>
            <a:r>
              <a:rPr lang="en-US" sz="2200" dirty="0" err="1" smtClean="0">
                <a:latin typeface="Times New Roman" pitchFamily="18" charset="0"/>
                <a:cs typeface="Times New Roman" pitchFamily="18" charset="0"/>
              </a:rPr>
              <a:t>plugins</a:t>
            </a:r>
            <a:r>
              <a:rPr lang="en-US" sz="2200" dirty="0" smtClean="0">
                <a:latin typeface="Times New Roman" pitchFamily="18" charset="0"/>
                <a:cs typeface="Times New Roman" pitchFamily="18" charset="0"/>
              </a:rPr>
              <a:t>. For running the java program, a computer needs JRE.</a:t>
            </a:r>
          </a:p>
          <a:p>
            <a:pPr algn="just" fontAlgn="base">
              <a:buNone/>
            </a:pPr>
            <a:r>
              <a:rPr lang="en-US" sz="2200" b="1" dirty="0" smtClean="0">
                <a:latin typeface="Times New Roman" pitchFamily="18" charset="0"/>
                <a:cs typeface="Times New Roman" pitchFamily="18" charset="0"/>
              </a:rPr>
              <a:t>5. Garbage Collector</a:t>
            </a:r>
          </a:p>
          <a:p>
            <a:pPr algn="just" fontAlgn="base"/>
            <a:r>
              <a:rPr lang="en-US" sz="2200" dirty="0" smtClean="0">
                <a:latin typeface="Times New Roman" pitchFamily="18" charset="0"/>
                <a:cs typeface="Times New Roman" pitchFamily="18" charset="0"/>
              </a:rPr>
              <a:t>In Java, programmers can’t delete the objects. To delete or recollect that memory JVM has a program called </a:t>
            </a:r>
            <a:r>
              <a:rPr lang="en-US" sz="2200" b="1" dirty="0" smtClean="0">
                <a:latin typeface="Times New Roman" pitchFamily="18" charset="0"/>
                <a:cs typeface="Times New Roman" pitchFamily="18" charset="0"/>
              </a:rPr>
              <a:t>Garbage Collector.</a:t>
            </a:r>
            <a:r>
              <a:rPr lang="en-US" sz="2200" dirty="0" smtClean="0">
                <a:latin typeface="Times New Roman" pitchFamily="18" charset="0"/>
                <a:cs typeface="Times New Roman" pitchFamily="18" charset="0"/>
              </a:rPr>
              <a:t> Garbage Collectors can recollect the objects that are not referenced. So</a:t>
            </a:r>
            <a:r>
              <a:rPr lang="en-US" sz="2200" b="1" dirty="0" smtClean="0">
                <a:latin typeface="Times New Roman" pitchFamily="18" charset="0"/>
                <a:cs typeface="Times New Roman" pitchFamily="18" charset="0"/>
              </a:rPr>
              <a:t> Java</a:t>
            </a:r>
            <a:r>
              <a:rPr lang="en-US" sz="2200" dirty="0" smtClean="0">
                <a:latin typeface="Times New Roman" pitchFamily="18" charset="0"/>
                <a:cs typeface="Times New Roman" pitchFamily="18" charset="0"/>
              </a:rPr>
              <a:t> makes the life of a programmer easy by </a:t>
            </a:r>
            <a:r>
              <a:rPr lang="en-US" sz="2200" b="1" dirty="0" smtClean="0">
                <a:latin typeface="Times New Roman" pitchFamily="18" charset="0"/>
                <a:cs typeface="Times New Roman" pitchFamily="18" charset="0"/>
              </a:rPr>
              <a:t>handling memory management</a:t>
            </a:r>
            <a:r>
              <a:rPr lang="en-US" sz="2200" dirty="0" smtClean="0">
                <a:latin typeface="Times New Roman" pitchFamily="18" charset="0"/>
                <a:cs typeface="Times New Roman" pitchFamily="18" charset="0"/>
              </a:rPr>
              <a:t>. However, </a:t>
            </a:r>
            <a:r>
              <a:rPr lang="en-US" sz="2200" b="1" dirty="0" smtClean="0">
                <a:latin typeface="Times New Roman" pitchFamily="18" charset="0"/>
                <a:cs typeface="Times New Roman" pitchFamily="18" charset="0"/>
              </a:rPr>
              <a:t>programmers should be careful about their code whether they are using objects that have been used for a long time</a:t>
            </a:r>
            <a:r>
              <a:rPr lang="en-US" sz="2200" dirty="0" smtClean="0">
                <a:latin typeface="Times New Roman" pitchFamily="18" charset="0"/>
                <a:cs typeface="Times New Roman" pitchFamily="18" charset="0"/>
              </a:rPr>
              <a:t>. Because Garbage cannot recover the memory of objects being referenced.</a:t>
            </a:r>
          </a:p>
          <a:p>
            <a:pPr algn="just" fontAlgn="base">
              <a:buNone/>
            </a:pPr>
            <a:r>
              <a:rPr lang="en-US" sz="2200" b="1" dirty="0" smtClean="0">
                <a:latin typeface="Times New Roman" pitchFamily="18" charset="0"/>
                <a:cs typeface="Times New Roman" pitchFamily="18" charset="0"/>
              </a:rPr>
              <a:t>6. </a:t>
            </a:r>
            <a:r>
              <a:rPr lang="en-US" sz="2200" b="1" dirty="0" err="1" smtClean="0">
                <a:latin typeface="Times New Roman" pitchFamily="18" charset="0"/>
                <a:cs typeface="Times New Roman" pitchFamily="18" charset="0"/>
              </a:rPr>
              <a:t>ClassPath</a:t>
            </a:r>
            <a:endParaRPr lang="en-US" sz="2200" b="1" dirty="0" smtClean="0">
              <a:latin typeface="Times New Roman" pitchFamily="18" charset="0"/>
              <a:cs typeface="Times New Roman" pitchFamily="18" charset="0"/>
            </a:endParaRPr>
          </a:p>
          <a:p>
            <a:pPr algn="just" fontAlgn="base"/>
            <a:r>
              <a:rPr lang="en-US" sz="2200" dirty="0" smtClean="0">
                <a:latin typeface="Times New Roman" pitchFamily="18" charset="0"/>
                <a:cs typeface="Times New Roman" pitchFamily="18" charset="0"/>
              </a:rPr>
              <a:t>The </a:t>
            </a:r>
            <a:r>
              <a:rPr lang="en-US" sz="2200" b="1" dirty="0" err="1" smtClean="0">
                <a:latin typeface="Times New Roman" pitchFamily="18" charset="0"/>
                <a:cs typeface="Times New Roman" pitchFamily="18" charset="0"/>
              </a:rPr>
              <a:t>Classpath</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is the file path where the java runtime and Java compiler look for </a:t>
            </a:r>
            <a:r>
              <a:rPr lang="en-US" sz="2200" b="1" dirty="0" smtClean="0">
                <a:latin typeface="Times New Roman" pitchFamily="18" charset="0"/>
                <a:cs typeface="Times New Roman" pitchFamily="18" charset="0"/>
              </a:rPr>
              <a:t>.class</a:t>
            </a:r>
            <a:r>
              <a:rPr lang="en-US" sz="2200" dirty="0" smtClean="0">
                <a:latin typeface="Times New Roman" pitchFamily="18" charset="0"/>
                <a:cs typeface="Times New Roman" pitchFamily="18" charset="0"/>
              </a:rPr>
              <a:t> files to load. By default, JDK provides many libraries. If you want to include external libraries they should be added to the </a:t>
            </a:r>
            <a:r>
              <a:rPr lang="en-US" sz="2200" dirty="0" err="1" smtClean="0">
                <a:latin typeface="Times New Roman" pitchFamily="18" charset="0"/>
                <a:cs typeface="Times New Roman" pitchFamily="18" charset="0"/>
              </a:rPr>
              <a:t>classpath</a:t>
            </a:r>
            <a:r>
              <a:rPr lang="en-US" sz="2200" dirty="0" smtClean="0">
                <a:latin typeface="Times New Roman" pitchFamily="18" charset="0"/>
                <a:cs typeface="Times New Roman" pitchFamily="18" charset="0"/>
              </a:rPr>
              <a:t>.</a:t>
            </a:r>
          </a:p>
          <a:p>
            <a:pPr algn="just" fontAlgn="base"/>
            <a:r>
              <a:rPr lang="en-US" sz="2200" dirty="0" smtClean="0">
                <a:latin typeface="Times New Roman" pitchFamily="18" charset="0"/>
                <a:cs typeface="Times New Roman" pitchFamily="18" charset="0"/>
              </a:rPr>
              <a:t>Basically everything in java is represented in Class as an object including the main function.</a:t>
            </a:r>
          </a:p>
          <a:p>
            <a:pPr algn="just" fontAlgn="base">
              <a:buNone/>
            </a:pP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5592763"/>
          </a:xfrm>
        </p:spPr>
        <p:txBody>
          <a:bodyPr>
            <a:noAutofit/>
          </a:bodyPr>
          <a:lstStyle/>
          <a:p>
            <a:pPr algn="just" fontAlgn="base">
              <a:buNone/>
            </a:pPr>
            <a:r>
              <a:rPr lang="en-US" sz="2000" b="1" dirty="0" smtClean="0">
                <a:solidFill>
                  <a:srgbClr val="0070C0"/>
                </a:solidFill>
                <a:latin typeface="Times New Roman" pitchFamily="18" charset="0"/>
                <a:cs typeface="Times New Roman" pitchFamily="18" charset="0"/>
              </a:rPr>
              <a:t>Advantages of Java</a:t>
            </a:r>
          </a:p>
          <a:p>
            <a:pPr algn="just" fontAlgn="base"/>
            <a:r>
              <a:rPr lang="en-US" sz="2000" b="1" dirty="0" smtClean="0">
                <a:latin typeface="Times New Roman" pitchFamily="18" charset="0"/>
                <a:cs typeface="Times New Roman" pitchFamily="18" charset="0"/>
              </a:rPr>
              <a:t>Platform independent: </a:t>
            </a:r>
            <a:r>
              <a:rPr lang="en-US" sz="2000" dirty="0" smtClean="0">
                <a:latin typeface="Times New Roman" pitchFamily="18" charset="0"/>
                <a:cs typeface="Times New Roman" pitchFamily="18" charset="0"/>
              </a:rPr>
              <a:t>Java code can run on any platform that has a</a:t>
            </a:r>
            <a:r>
              <a:rPr lang="en-US" sz="2000" b="1" dirty="0" smtClean="0">
                <a:latin typeface="Times New Roman" pitchFamily="18" charset="0"/>
                <a:cs typeface="Times New Roman" pitchFamily="18" charset="0"/>
              </a:rPr>
              <a:t> Java Virtual Machine (JVM)</a:t>
            </a:r>
            <a:r>
              <a:rPr lang="en-US" sz="2000" dirty="0" smtClean="0">
                <a:latin typeface="Times New Roman" pitchFamily="18" charset="0"/>
                <a:cs typeface="Times New Roman" pitchFamily="18" charset="0"/>
              </a:rPr>
              <a:t> installed, which means that applications can be written once and run on any device.</a:t>
            </a:r>
          </a:p>
          <a:p>
            <a:pPr algn="just" fontAlgn="base"/>
            <a:r>
              <a:rPr lang="en-US" sz="2000" b="1" dirty="0" smtClean="0">
                <a:latin typeface="Times New Roman" pitchFamily="18" charset="0"/>
                <a:cs typeface="Times New Roman" pitchFamily="18" charset="0"/>
              </a:rPr>
              <a:t>Object-Oriented:</a:t>
            </a:r>
            <a:r>
              <a:rPr lang="en-US" sz="2000" dirty="0" smtClean="0">
                <a:latin typeface="Times New Roman" pitchFamily="18" charset="0"/>
                <a:cs typeface="Times New Roman" pitchFamily="18" charset="0"/>
              </a:rPr>
              <a:t> Java is an object-oriented programming language, which means that it follows the principles of encapsulation, inheritance, and polymorphism.</a:t>
            </a:r>
          </a:p>
          <a:p>
            <a:pPr algn="just" fontAlgn="base"/>
            <a:r>
              <a:rPr lang="en-US" sz="2000" b="1" dirty="0" smtClean="0">
                <a:latin typeface="Times New Roman" pitchFamily="18" charset="0"/>
                <a:cs typeface="Times New Roman" pitchFamily="18" charset="0"/>
              </a:rPr>
              <a:t>Security:</a:t>
            </a:r>
            <a:r>
              <a:rPr lang="en-US" sz="2000" dirty="0" smtClean="0">
                <a:latin typeface="Times New Roman" pitchFamily="18" charset="0"/>
                <a:cs typeface="Times New Roman" pitchFamily="18" charset="0"/>
              </a:rPr>
              <a:t> Java has built-in security features that make it a secure platform for developing applications, such as automatic memory management and type checking.</a:t>
            </a:r>
          </a:p>
          <a:p>
            <a:pPr algn="just" fontAlgn="base"/>
            <a:r>
              <a:rPr lang="en-US" sz="2000" b="1" dirty="0" smtClean="0">
                <a:latin typeface="Times New Roman" pitchFamily="18" charset="0"/>
                <a:cs typeface="Times New Roman" pitchFamily="18" charset="0"/>
              </a:rPr>
              <a:t>Large community:</a:t>
            </a:r>
            <a:r>
              <a:rPr lang="en-US" sz="2000" dirty="0" smtClean="0">
                <a:latin typeface="Times New Roman" pitchFamily="18" charset="0"/>
                <a:cs typeface="Times New Roman" pitchFamily="18" charset="0"/>
              </a:rPr>
              <a:t> Java has a large and active community of developers, which means that there is a lot of support available for learning and using the language.</a:t>
            </a:r>
          </a:p>
          <a:p>
            <a:pPr algn="just" fontAlgn="base"/>
            <a:r>
              <a:rPr lang="en-US" sz="2000" b="1" dirty="0" smtClean="0">
                <a:latin typeface="Times New Roman" pitchFamily="18" charset="0"/>
                <a:cs typeface="Times New Roman" pitchFamily="18" charset="0"/>
              </a:rPr>
              <a:t>Enterprise-level applications: </a:t>
            </a:r>
            <a:r>
              <a:rPr lang="en-US" sz="2000" dirty="0" smtClean="0">
                <a:latin typeface="Times New Roman" pitchFamily="18" charset="0"/>
                <a:cs typeface="Times New Roman" pitchFamily="18" charset="0"/>
              </a:rPr>
              <a:t>Java is widely used for developing enterprise-level applications, such as web applications, e-commerce systems, and database systems.</a:t>
            </a:r>
          </a:p>
          <a:p>
            <a:pPr algn="just" fontAlgn="base">
              <a:buNone/>
            </a:pPr>
            <a:r>
              <a:rPr lang="en-US" sz="2000" b="1" dirty="0" smtClean="0">
                <a:latin typeface="Times New Roman" pitchFamily="18" charset="0"/>
                <a:cs typeface="Times New Roman" pitchFamily="18" charset="0"/>
              </a:rPr>
              <a:t>Disadvantages of Java</a:t>
            </a:r>
          </a:p>
          <a:p>
            <a:pPr algn="just" fontAlgn="base"/>
            <a:r>
              <a:rPr lang="en-US" sz="2000" b="1" dirty="0" smtClean="0">
                <a:latin typeface="Times New Roman" pitchFamily="18" charset="0"/>
                <a:cs typeface="Times New Roman" pitchFamily="18" charset="0"/>
              </a:rPr>
              <a:t>Performance: </a:t>
            </a:r>
            <a:r>
              <a:rPr lang="en-US" sz="2000" dirty="0" smtClean="0">
                <a:latin typeface="Times New Roman" pitchFamily="18" charset="0"/>
                <a:cs typeface="Times New Roman" pitchFamily="18" charset="0"/>
              </a:rPr>
              <a:t>Java can be slower compared to other programming languages, such as C++, due to its use of a virtual machine and automatic memory management.</a:t>
            </a:r>
          </a:p>
          <a:p>
            <a:pPr algn="just" fontAlgn="base"/>
            <a:r>
              <a:rPr lang="en-US" sz="2000" b="1" dirty="0" smtClean="0">
                <a:latin typeface="Times New Roman" pitchFamily="18" charset="0"/>
                <a:cs typeface="Times New Roman" pitchFamily="18" charset="0"/>
              </a:rPr>
              <a:t>Memory management:</a:t>
            </a:r>
            <a:r>
              <a:rPr lang="en-US" sz="2000" dirty="0" smtClean="0">
                <a:latin typeface="Times New Roman" pitchFamily="18" charset="0"/>
                <a:cs typeface="Times New Roman" pitchFamily="18" charset="0"/>
              </a:rPr>
              <a:t> Java’s automatic memory management can lead to slower performance and increased memory usage, which can be a drawback for some applications.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3554" name="Picture 2" descr="JDK vs JRE vs JVM"/>
          <p:cNvPicPr>
            <a:picLocks noChangeAspect="1" noChangeArrowheads="1"/>
          </p:cNvPicPr>
          <p:nvPr/>
        </p:nvPicPr>
        <p:blipFill>
          <a:blip r:embed="rId2"/>
          <a:srcRect/>
          <a:stretch>
            <a:fillRect/>
          </a:stretch>
        </p:blipFill>
        <p:spPr bwMode="auto">
          <a:xfrm>
            <a:off x="228600" y="152400"/>
            <a:ext cx="8686800" cy="6400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imes New Roman" pitchFamily="18" charset="0"/>
                <a:cs typeface="Times New Roman" pitchFamily="18" charset="0"/>
              </a:rPr>
              <a:t>Java Syntax</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algn="just"/>
            <a:r>
              <a:rPr lang="en-US" sz="3600" dirty="0" smtClean="0">
                <a:latin typeface="Times New Roman" pitchFamily="18" charset="0"/>
                <a:cs typeface="Times New Roman" pitchFamily="18" charset="0"/>
              </a:rPr>
              <a:t>Java is an object-oriented programming language which is known for its simplicity, portability, and robustness. The syntax of Java programming language is very closely aligned with C and C++ which makes it easier to understand. </a:t>
            </a:r>
          </a:p>
          <a:p>
            <a:pPr algn="just"/>
            <a:r>
              <a:rPr lang="en-US" sz="3600" dirty="0" smtClean="0">
                <a:latin typeface="Times New Roman" pitchFamily="18" charset="0"/>
                <a:cs typeface="Times New Roman" pitchFamily="18" charset="0"/>
              </a:rPr>
              <a:t>A basic Java program consists of several components that create a functional application:</a:t>
            </a:r>
          </a:p>
          <a:p>
            <a:pPr lvl="1">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FileName</a:t>
            </a:r>
            <a:r>
              <a:rPr lang="en-US" dirty="0" smtClean="0">
                <a:latin typeface="Times New Roman" pitchFamily="18" charset="0"/>
                <a:cs typeface="Times New Roman" pitchFamily="18" charset="0"/>
              </a:rPr>
              <a:t> : “main.java".</a:t>
            </a:r>
          </a:p>
          <a:p>
            <a:pPr lvl="1">
              <a:buNone/>
            </a:pPr>
            <a:endParaRPr lang="en-US" dirty="0" smtClean="0">
              <a:latin typeface="Times New Roman" pitchFamily="18" charset="0"/>
              <a:cs typeface="Times New Roman" pitchFamily="18" charset="0"/>
            </a:endParaRPr>
          </a:p>
          <a:p>
            <a:pPr lvl="1">
              <a:buNone/>
            </a:pPr>
            <a:r>
              <a:rPr lang="en-US" dirty="0" smtClean="0">
                <a:latin typeface="Times New Roman" pitchFamily="18" charset="0"/>
                <a:cs typeface="Times New Roman" pitchFamily="18" charset="0"/>
              </a:rPr>
              <a:t>public class main {</a:t>
            </a:r>
          </a:p>
          <a:p>
            <a:pPr lvl="1">
              <a:buNone/>
            </a:pPr>
            <a:r>
              <a:rPr lang="en-US" dirty="0" smtClean="0">
                <a:latin typeface="Times New Roman" pitchFamily="18" charset="0"/>
                <a:cs typeface="Times New Roman" pitchFamily="18" charset="0"/>
              </a:rPr>
              <a:t>  </a:t>
            </a:r>
          </a:p>
          <a:p>
            <a:pPr lvl="1">
              <a:buNone/>
            </a:pPr>
            <a:r>
              <a:rPr lang="en-US" dirty="0" smtClean="0">
                <a:latin typeface="Times New Roman" pitchFamily="18" charset="0"/>
                <a:cs typeface="Times New Roman" pitchFamily="18" charset="0"/>
              </a:rPr>
              <a:t>    // Program begins with a call to main() method</a:t>
            </a:r>
          </a:p>
          <a:p>
            <a:pPr lvl="1">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lvl="1">
              <a:buNone/>
            </a:pPr>
            <a:r>
              <a:rPr lang="en-US" dirty="0" smtClean="0">
                <a:latin typeface="Times New Roman" pitchFamily="18" charset="0"/>
                <a:cs typeface="Times New Roman" pitchFamily="18" charset="0"/>
              </a:rPr>
              <a:t>    {</a:t>
            </a:r>
          </a:p>
          <a:p>
            <a:pPr lvl="1">
              <a:buNone/>
            </a:pPr>
            <a:r>
              <a:rPr lang="en-US" dirty="0" smtClean="0">
                <a:latin typeface="Times New Roman" pitchFamily="18" charset="0"/>
                <a:cs typeface="Times New Roman" pitchFamily="18" charset="0"/>
              </a:rPr>
              <a:t>      </a:t>
            </a:r>
          </a:p>
          <a:p>
            <a:pPr lvl="1">
              <a:buNone/>
            </a:pPr>
            <a:r>
              <a:rPr lang="en-US" dirty="0" smtClean="0">
                <a:latin typeface="Times New Roman" pitchFamily="18" charset="0"/>
                <a:cs typeface="Times New Roman" pitchFamily="18" charset="0"/>
              </a:rPr>
              <a:t>          // Prints "Hello World" </a:t>
            </a:r>
          </a:p>
          <a:p>
            <a:pPr lvl="1">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("Hello World");</a:t>
            </a:r>
          </a:p>
          <a:p>
            <a:pPr lvl="1">
              <a:buNone/>
            </a:pPr>
            <a:r>
              <a:rPr lang="en-US" dirty="0" smtClean="0">
                <a:latin typeface="Times New Roman" pitchFamily="18" charset="0"/>
                <a:cs typeface="Times New Roman" pitchFamily="18" charset="0"/>
              </a:rPr>
              <a:t>    }</a:t>
            </a:r>
          </a:p>
          <a:p>
            <a:pPr lvl="1">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fontAlgn="base">
              <a:buNone/>
            </a:pPr>
            <a:r>
              <a:rPr lang="en-US" sz="2000" b="1" dirty="0" smtClean="0">
                <a:latin typeface="Times New Roman" pitchFamily="18" charset="0"/>
                <a:cs typeface="Times New Roman" pitchFamily="18" charset="0"/>
              </a:rPr>
              <a:t>Terminologies of a Basic Java Program</a:t>
            </a:r>
            <a:endParaRPr lang="en-US" sz="2000" dirty="0" smtClean="0">
              <a:latin typeface="Times New Roman" pitchFamily="18" charset="0"/>
              <a:cs typeface="Times New Roman" pitchFamily="18" charset="0"/>
            </a:endParaRPr>
          </a:p>
          <a:p>
            <a:pPr algn="just" fontAlgn="base">
              <a:buNone/>
            </a:pPr>
            <a:r>
              <a:rPr lang="en-US" sz="2000" b="1" dirty="0" smtClean="0">
                <a:latin typeface="Times New Roman" pitchFamily="18" charset="0"/>
                <a:cs typeface="Times New Roman" pitchFamily="18" charset="0"/>
              </a:rPr>
              <a:t>1. Class: </a:t>
            </a:r>
            <a:r>
              <a:rPr lang="en-US" sz="2000" dirty="0" smtClean="0">
                <a:latin typeface="Times New Roman" pitchFamily="18" charset="0"/>
                <a:cs typeface="Times New Roman" pitchFamily="18" charset="0"/>
              </a:rPr>
              <a:t>The class is a blueprint (plan) of the instance of a class (object). It can be defined as a logical template that share common properties and methods.</a:t>
            </a:r>
          </a:p>
          <a:p>
            <a:pPr algn="just" fontAlgn="base"/>
            <a:r>
              <a:rPr lang="en-US" sz="2000" dirty="0" smtClean="0">
                <a:latin typeface="Times New Roman" pitchFamily="18" charset="0"/>
                <a:cs typeface="Times New Roman" pitchFamily="18" charset="0"/>
              </a:rPr>
              <a:t>Example 1: Blueprint of the house is class.</a:t>
            </a:r>
          </a:p>
          <a:p>
            <a:pPr algn="just" fontAlgn="base"/>
            <a:r>
              <a:rPr lang="en-US" sz="2000" dirty="0" smtClean="0">
                <a:latin typeface="Times New Roman" pitchFamily="18" charset="0"/>
                <a:cs typeface="Times New Roman" pitchFamily="18" charset="0"/>
              </a:rPr>
              <a:t>Example 2: In real world, Alice is an object of the “Human” class.</a:t>
            </a:r>
          </a:p>
          <a:p>
            <a:pPr algn="just" fontAlgn="base">
              <a:buNone/>
            </a:pPr>
            <a:r>
              <a:rPr lang="en-US" sz="2000" b="1" dirty="0" smtClean="0">
                <a:latin typeface="Times New Roman" pitchFamily="18" charset="0"/>
                <a:cs typeface="Times New Roman" pitchFamily="18" charset="0"/>
              </a:rPr>
              <a:t>2. Object</a:t>
            </a:r>
            <a:r>
              <a:rPr lang="en-US" sz="2000" dirty="0" smtClean="0">
                <a:latin typeface="Times New Roman" pitchFamily="18" charset="0"/>
                <a:cs typeface="Times New Roman" pitchFamily="18" charset="0"/>
              </a:rPr>
              <a:t>: The object is an instance of a class. It is an entity that has behavior and state.</a:t>
            </a:r>
          </a:p>
          <a:p>
            <a:pPr algn="just" fontAlgn="base"/>
            <a:r>
              <a:rPr lang="en-US" sz="2000" dirty="0" smtClean="0">
                <a:latin typeface="Times New Roman" pitchFamily="18" charset="0"/>
                <a:cs typeface="Times New Roman" pitchFamily="18" charset="0"/>
              </a:rPr>
              <a:t>Example: Dog, Cat, Monkey etc. are the object of “Animal” class.</a:t>
            </a:r>
          </a:p>
          <a:p>
            <a:pPr algn="just" fontAlgn="base"/>
            <a:r>
              <a:rPr lang="en-US" sz="2000" b="1" dirty="0" smtClean="0">
                <a:latin typeface="Times New Roman" pitchFamily="18" charset="0"/>
                <a:cs typeface="Times New Roman" pitchFamily="18" charset="0"/>
              </a:rPr>
              <a:t>Behavior: </a:t>
            </a:r>
            <a:r>
              <a:rPr lang="en-US" sz="2000" dirty="0" smtClean="0">
                <a:latin typeface="Times New Roman" pitchFamily="18" charset="0"/>
                <a:cs typeface="Times New Roman" pitchFamily="18" charset="0"/>
              </a:rPr>
              <a:t>Running on the road.</a:t>
            </a:r>
          </a:p>
          <a:p>
            <a:pPr algn="just" fontAlgn="base">
              <a:buNone/>
            </a:pPr>
            <a:r>
              <a:rPr lang="en-US" sz="2000" b="1" dirty="0" smtClean="0">
                <a:latin typeface="Times New Roman" pitchFamily="18" charset="0"/>
                <a:cs typeface="Times New Roman" pitchFamily="18" charset="0"/>
              </a:rPr>
              <a:t>3. Method</a:t>
            </a:r>
            <a:r>
              <a:rPr lang="en-US" sz="2000" dirty="0" smtClean="0">
                <a:latin typeface="Times New Roman" pitchFamily="18" charset="0"/>
                <a:cs typeface="Times New Roman" pitchFamily="18" charset="0"/>
              </a:rPr>
              <a:t>: The behavior of an object is the method.</a:t>
            </a:r>
          </a:p>
          <a:p>
            <a:pPr algn="just" fontAlgn="base"/>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The fuel indicator indicates the amount of fuel left in the car.</a:t>
            </a:r>
          </a:p>
          <a:p>
            <a:pPr algn="just" fontAlgn="base">
              <a:buNone/>
            </a:pPr>
            <a:r>
              <a:rPr lang="en-US" sz="2000" b="1" dirty="0" smtClean="0">
                <a:latin typeface="Times New Roman" pitchFamily="18" charset="0"/>
                <a:cs typeface="Times New Roman" pitchFamily="18" charset="0"/>
              </a:rPr>
              <a:t>4. Instance Variables</a:t>
            </a:r>
            <a:r>
              <a:rPr lang="en-US" sz="2000" dirty="0" smtClean="0">
                <a:latin typeface="Times New Roman" pitchFamily="18" charset="0"/>
                <a:cs typeface="Times New Roman" pitchFamily="18" charset="0"/>
              </a:rPr>
              <a:t>: Every object has its own unique set of instance variables. The state of an object is generally created by the values that are assigned to these instance variables.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pPr>
              <a:buNone/>
            </a:pPr>
            <a:r>
              <a:rPr lang="en-US" sz="2400" u="sng" dirty="0" smtClean="0">
                <a:solidFill>
                  <a:srgbClr val="0070C0"/>
                </a:solidFill>
                <a:latin typeface="Times New Roman" pitchFamily="18" charset="0"/>
                <a:cs typeface="Times New Roman" pitchFamily="18" charset="0"/>
              </a:rPr>
              <a:t>Basic Syntax:</a:t>
            </a:r>
          </a:p>
          <a:p>
            <a:pPr fontAlgn="base">
              <a:buNone/>
            </a:pPr>
            <a:r>
              <a:rPr lang="en-US" sz="2000" b="1" dirty="0" smtClean="0">
                <a:latin typeface="Times New Roman" pitchFamily="18" charset="0"/>
                <a:cs typeface="Times New Roman" pitchFamily="18" charset="0"/>
              </a:rPr>
              <a:t>1. Comments in Java</a:t>
            </a:r>
          </a:p>
          <a:p>
            <a:pPr fontAlgn="base">
              <a:buNone/>
            </a:pPr>
            <a:r>
              <a:rPr lang="en-US" sz="2000" dirty="0" smtClean="0">
                <a:latin typeface="Times New Roman" pitchFamily="18" charset="0"/>
                <a:cs typeface="Times New Roman" pitchFamily="18" charset="0"/>
              </a:rPr>
              <a:t>There are three types of comments in Java.</a:t>
            </a:r>
          </a:p>
          <a:p>
            <a:pPr fontAlgn="base">
              <a:buNone/>
            </a:pPr>
            <a:r>
              <a:rPr lang="en-US" sz="2000" b="1" dirty="0" err="1" smtClean="0">
                <a:latin typeface="Times New Roman" pitchFamily="18" charset="0"/>
                <a:cs typeface="Times New Roman" pitchFamily="18" charset="0"/>
              </a:rPr>
              <a:t>i</a:t>
            </a:r>
            <a:r>
              <a:rPr lang="en-US" sz="2000" b="1" dirty="0" smtClean="0">
                <a:latin typeface="Times New Roman" pitchFamily="18" charset="0"/>
                <a:cs typeface="Times New Roman" pitchFamily="18" charset="0"/>
              </a:rPr>
              <a:t>. Single line Comment</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("This is an comment.");</a:t>
            </a:r>
          </a:p>
          <a:p>
            <a:pPr fontAlgn="base">
              <a:buNone/>
            </a:pPr>
            <a:r>
              <a:rPr lang="en-US" sz="2000" b="1" dirty="0" smtClean="0">
                <a:latin typeface="Times New Roman" pitchFamily="18" charset="0"/>
                <a:cs typeface="Times New Roman" pitchFamily="18" charset="0"/>
              </a:rPr>
              <a:t>ii. Multi-line Comment</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("This is the first line comment.");</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("This is the second line comment.");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pPr fontAlgn="base">
              <a:buNone/>
            </a:pPr>
            <a:r>
              <a:rPr lang="en-US" sz="2000" b="1" dirty="0" smtClean="0">
                <a:latin typeface="Times New Roman" pitchFamily="18" charset="0"/>
                <a:cs typeface="Times New Roman" pitchFamily="18" charset="0"/>
              </a:rPr>
              <a:t>iii. Documentation Comment. Also called a doc comment.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documentation */</a:t>
            </a:r>
          </a:p>
          <a:p>
            <a:pPr fontAlgn="base">
              <a:buNone/>
            </a:pPr>
            <a:r>
              <a:rPr lang="en-US" sz="2200" b="1" dirty="0" smtClean="0">
                <a:latin typeface="Times New Roman" pitchFamily="18" charset="0"/>
                <a:cs typeface="Times New Roman" pitchFamily="18" charset="0"/>
              </a:rPr>
              <a:t>2. Source File Name</a:t>
            </a:r>
          </a:p>
          <a:p>
            <a:pPr fontAlgn="base"/>
            <a:r>
              <a:rPr lang="en-US" sz="2200" dirty="0" smtClean="0">
                <a:latin typeface="Times New Roman" pitchFamily="18" charset="0"/>
                <a:cs typeface="Times New Roman" pitchFamily="18" charset="0"/>
              </a:rPr>
              <a:t>The name of a source file should exactly match the public class name with the extension of .</a:t>
            </a:r>
            <a:r>
              <a:rPr lang="en-US" sz="2200" b="1" dirty="0" smtClean="0">
                <a:latin typeface="Times New Roman" pitchFamily="18" charset="0"/>
                <a:cs typeface="Times New Roman" pitchFamily="18" charset="0"/>
              </a:rPr>
              <a:t> java</a:t>
            </a:r>
            <a:r>
              <a:rPr lang="en-US" sz="2200" dirty="0" smtClean="0">
                <a:latin typeface="Times New Roman" pitchFamily="18" charset="0"/>
                <a:cs typeface="Times New Roman" pitchFamily="18" charset="0"/>
              </a:rPr>
              <a:t>. The name of the file can be a different name if it does not have any public class. Assume you have a public class</a:t>
            </a:r>
            <a:r>
              <a:rPr lang="en-US" sz="2200" b="1" dirty="0" smtClean="0">
                <a:latin typeface="Times New Roman" pitchFamily="18" charset="0"/>
                <a:cs typeface="Times New Roman" pitchFamily="18" charset="0"/>
              </a:rPr>
              <a:t> main.</a:t>
            </a:r>
            <a:endParaRPr lang="en-US" sz="2200" dirty="0" smtClean="0">
              <a:latin typeface="Times New Roman" pitchFamily="18" charset="0"/>
              <a:cs typeface="Times New Roman" pitchFamily="18" charset="0"/>
            </a:endParaRPr>
          </a:p>
          <a:p>
            <a:pPr lvl="1">
              <a:buNone/>
            </a:pPr>
            <a:r>
              <a:rPr lang="en-US" sz="1800" dirty="0" smtClean="0">
                <a:latin typeface="Times New Roman" pitchFamily="18" charset="0"/>
                <a:cs typeface="Times New Roman" pitchFamily="18" charset="0"/>
              </a:rPr>
              <a:t>     main.java // valid syntax</a:t>
            </a:r>
            <a:br>
              <a:rPr lang="en-US" sz="1800" dirty="0" smtClean="0">
                <a:latin typeface="Times New Roman" pitchFamily="18" charset="0"/>
                <a:cs typeface="Times New Roman" pitchFamily="18" charset="0"/>
              </a:rPr>
            </a:br>
            <a:r>
              <a:rPr lang="en-US" sz="1800" i="1" dirty="0" smtClean="0">
                <a:latin typeface="Times New Roman" pitchFamily="18" charset="0"/>
                <a:cs typeface="Times New Roman" pitchFamily="18" charset="0"/>
              </a:rPr>
              <a:t>main</a:t>
            </a:r>
            <a:r>
              <a:rPr lang="en-US" sz="1800" dirty="0" smtClean="0">
                <a:latin typeface="Times New Roman" pitchFamily="18" charset="0"/>
                <a:cs typeface="Times New Roman" pitchFamily="18" charset="0"/>
              </a:rPr>
              <a:t>.java // invalid syntax</a:t>
            </a:r>
            <a:endParaRPr lang="en-US"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fontAlgn="base">
              <a:buNone/>
            </a:pPr>
            <a:r>
              <a:rPr lang="en-US" sz="2000" b="1" dirty="0" smtClean="0">
                <a:latin typeface="Times New Roman" pitchFamily="18" charset="0"/>
                <a:cs typeface="Times New Roman" pitchFamily="18" charset="0"/>
              </a:rPr>
              <a:t>3. Case Sensitivity</a:t>
            </a:r>
          </a:p>
          <a:p>
            <a:pPr fontAlgn="base"/>
            <a:r>
              <a:rPr lang="en-US" sz="2000" dirty="0" smtClean="0">
                <a:latin typeface="Times New Roman" pitchFamily="18" charset="0"/>
                <a:cs typeface="Times New Roman" pitchFamily="18" charset="0"/>
              </a:rPr>
              <a:t>Java is a case-sensitive language, which means that the identifiers </a:t>
            </a:r>
            <a:r>
              <a:rPr lang="en-US" sz="2000" b="1" i="1" dirty="0" smtClean="0">
                <a:latin typeface="Times New Roman" pitchFamily="18" charset="0"/>
                <a:cs typeface="Times New Roman" pitchFamily="18" charset="0"/>
              </a:rPr>
              <a:t>AB, </a:t>
            </a:r>
            <a:r>
              <a:rPr lang="en-US" sz="2000" b="1" i="1" dirty="0" err="1" smtClean="0">
                <a:latin typeface="Times New Roman" pitchFamily="18" charset="0"/>
                <a:cs typeface="Times New Roman" pitchFamily="18" charset="0"/>
              </a:rPr>
              <a:t>Ab</a:t>
            </a:r>
            <a:r>
              <a:rPr lang="en-US" sz="2000" b="1" i="1" dirty="0" smtClean="0">
                <a:latin typeface="Times New Roman" pitchFamily="18" charset="0"/>
                <a:cs typeface="Times New Roman" pitchFamily="18" charset="0"/>
              </a:rPr>
              <a:t>, </a:t>
            </a:r>
            <a:r>
              <a:rPr lang="en-US" sz="2000" b="1" i="1" dirty="0" err="1" smtClean="0">
                <a:latin typeface="Times New Roman" pitchFamily="18" charset="0"/>
                <a:cs typeface="Times New Roman" pitchFamily="18" charset="0"/>
              </a:rPr>
              <a:t>aB</a:t>
            </a:r>
            <a:r>
              <a:rPr lang="en-US" sz="2000" b="1"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and </a:t>
            </a:r>
            <a:r>
              <a:rPr lang="en-US" sz="2000" b="1" i="1" dirty="0" err="1" smtClean="0">
                <a:latin typeface="Times New Roman" pitchFamily="18" charset="0"/>
                <a:cs typeface="Times New Roman" pitchFamily="18" charset="0"/>
              </a:rPr>
              <a:t>ab</a:t>
            </a:r>
            <a:r>
              <a:rPr lang="en-US" sz="2000" b="1"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are different in Java.</a:t>
            </a: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("Hello World"); // valid syntax</a:t>
            </a:r>
            <a:br>
              <a:rPr lang="en-US" sz="2000" dirty="0" smtClean="0">
                <a:latin typeface="Times New Roman" pitchFamily="18" charset="0"/>
                <a:cs typeface="Times New Roman" pitchFamily="18" charset="0"/>
              </a:rPr>
            </a:br>
            <a:r>
              <a:rPr lang="en-US" sz="2000" i="1" dirty="0" err="1" smtClean="0">
                <a:latin typeface="Times New Roman" pitchFamily="18" charset="0"/>
                <a:cs typeface="Times New Roman" pitchFamily="18" charset="0"/>
              </a:rPr>
              <a:t>s</a:t>
            </a:r>
            <a:r>
              <a:rPr lang="en-US" sz="2000" dirty="0" err="1" smtClean="0">
                <a:latin typeface="Times New Roman" pitchFamily="18" charset="0"/>
                <a:cs typeface="Times New Roman" pitchFamily="18" charset="0"/>
              </a:rPr>
              <a:t>ystem.out.println</a:t>
            </a:r>
            <a:r>
              <a:rPr lang="en-US" sz="2000" dirty="0" smtClean="0">
                <a:latin typeface="Times New Roman" pitchFamily="18" charset="0"/>
                <a:cs typeface="Times New Roman" pitchFamily="18" charset="0"/>
              </a:rPr>
              <a:t>("Hello World"); // invalid syntax because of the first letter of System keyword is always uppercase. </a:t>
            </a:r>
          </a:p>
          <a:p>
            <a:pPr fontAlgn="base">
              <a:buNone/>
            </a:pPr>
            <a:r>
              <a:rPr lang="en-US" sz="2000" b="1" dirty="0" smtClean="0">
                <a:latin typeface="Times New Roman" pitchFamily="18" charset="0"/>
                <a:cs typeface="Times New Roman" pitchFamily="18" charset="0"/>
              </a:rPr>
              <a:t>4. Class Names</a:t>
            </a:r>
          </a:p>
          <a:p>
            <a:pPr fontAlgn="base"/>
            <a:r>
              <a:rPr lang="en-US" sz="2000" dirty="0" smtClean="0">
                <a:latin typeface="Times New Roman" pitchFamily="18" charset="0"/>
                <a:cs typeface="Times New Roman" pitchFamily="18" charset="0"/>
              </a:rPr>
              <a:t>The first letter of the class should be in Uppercase (lowercase is allowed but discouraged).</a:t>
            </a:r>
          </a:p>
          <a:p>
            <a:pPr algn="just" fontAlgn="base"/>
            <a:r>
              <a:rPr lang="en-US" sz="2000" dirty="0" smtClean="0">
                <a:latin typeface="Times New Roman" pitchFamily="18" charset="0"/>
                <a:cs typeface="Times New Roman" pitchFamily="18" charset="0"/>
              </a:rPr>
              <a:t>If several words are used to form the name of the class, each inner word’s first letter should be in Uppercase. Underscores are allowed, but not recommended. Also allowed are numbers and currency symbols, although the latter are also discouraged because they are used for a special purpose (for inner and anonymous classes).</a:t>
            </a:r>
          </a:p>
          <a:p>
            <a:pPr>
              <a:buNone/>
            </a:pPr>
            <a:r>
              <a:rPr lang="en-US" sz="20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class </a:t>
            </a:r>
            <a:r>
              <a:rPr lang="en-US" sz="1600" dirty="0" err="1" smtClean="0">
                <a:latin typeface="Times New Roman" pitchFamily="18" charset="0"/>
                <a:cs typeface="Times New Roman" pitchFamily="18" charset="0"/>
              </a:rPr>
              <a:t>MyJavaProgram</a:t>
            </a:r>
            <a:r>
              <a:rPr lang="en-US" sz="1600" dirty="0" smtClean="0">
                <a:latin typeface="Times New Roman" pitchFamily="18" charset="0"/>
                <a:cs typeface="Times New Roman" pitchFamily="18" charset="0"/>
              </a:rPr>
              <a:t> // valid syntax</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class 1Program // invalid syntax</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class My1Program // valid syntax</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class $Program // valid syntax, but discouraged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class </a:t>
            </a:r>
            <a:r>
              <a:rPr lang="en-US" sz="1600" dirty="0" err="1" smtClean="0">
                <a:latin typeface="Times New Roman" pitchFamily="18" charset="0"/>
                <a:cs typeface="Times New Roman" pitchFamily="18" charset="0"/>
              </a:rPr>
              <a:t>My$Program</a:t>
            </a:r>
            <a:r>
              <a:rPr lang="en-US" sz="1600" dirty="0" smtClean="0">
                <a:latin typeface="Times New Roman" pitchFamily="18" charset="0"/>
                <a:cs typeface="Times New Roman" pitchFamily="18" charset="0"/>
              </a:rPr>
              <a:t> // valid syntax, but discouraged (inner class Program inside the class My)</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class </a:t>
            </a:r>
            <a:r>
              <a:rPr lang="en-US" sz="1600" dirty="0" err="1" smtClean="0">
                <a:latin typeface="Times New Roman" pitchFamily="18" charset="0"/>
                <a:cs typeface="Times New Roman" pitchFamily="18" charset="0"/>
              </a:rPr>
              <a:t>myJavaProgram</a:t>
            </a:r>
            <a:r>
              <a:rPr lang="en-US" sz="1600" dirty="0" smtClean="0">
                <a:latin typeface="Times New Roman" pitchFamily="18" charset="0"/>
                <a:cs typeface="Times New Roman" pitchFamily="18" charset="0"/>
              </a:rPr>
              <a:t> // valid syntax, but discouraged</a:t>
            </a:r>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fontAlgn="base">
              <a:buNone/>
            </a:pPr>
            <a:r>
              <a:rPr lang="en-US" sz="2000" b="1" dirty="0" smtClean="0">
                <a:latin typeface="Times New Roman" pitchFamily="18" charset="0"/>
                <a:cs typeface="Times New Roman" pitchFamily="18" charset="0"/>
              </a:rPr>
              <a:t>5. public static void main(String [] </a:t>
            </a: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a:t>
            </a:r>
          </a:p>
          <a:p>
            <a:pPr fontAlgn="base"/>
            <a:r>
              <a:rPr lang="en-US" sz="2000" dirty="0" smtClean="0">
                <a:latin typeface="Times New Roman" pitchFamily="18" charset="0"/>
                <a:cs typeface="Times New Roman" pitchFamily="18" charset="0"/>
              </a:rPr>
              <a:t>The method main() is the main entry point into a Java program; this is where the processing starts. Also allowed is the signature </a:t>
            </a:r>
            <a:r>
              <a:rPr lang="en-US" sz="2000" b="1" dirty="0" smtClean="0">
                <a:latin typeface="Times New Roman" pitchFamily="18" charset="0"/>
                <a:cs typeface="Times New Roman" pitchFamily="18" charset="0"/>
              </a:rPr>
              <a:t>public static void main(String… </a:t>
            </a: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fontAlgn="base">
              <a:buNone/>
            </a:pPr>
            <a:r>
              <a:rPr lang="en-US" sz="2000" b="1" dirty="0" smtClean="0">
                <a:latin typeface="Times New Roman" pitchFamily="18" charset="0"/>
                <a:cs typeface="Times New Roman" pitchFamily="18" charset="0"/>
              </a:rPr>
              <a:t>6. Method Names</a:t>
            </a:r>
          </a:p>
          <a:p>
            <a:pPr fontAlgn="base"/>
            <a:r>
              <a:rPr lang="en-US" sz="2000" dirty="0" smtClean="0">
                <a:latin typeface="Times New Roman" pitchFamily="18" charset="0"/>
                <a:cs typeface="Times New Roman" pitchFamily="18" charset="0"/>
              </a:rPr>
              <a:t>All the method names should start with a lowercase letter (uppercase is also allowed but lowercase is recommended).</a:t>
            </a:r>
          </a:p>
          <a:p>
            <a:pPr fontAlgn="base"/>
            <a:r>
              <a:rPr lang="en-US" sz="2000" dirty="0" smtClean="0">
                <a:latin typeface="Times New Roman" pitchFamily="18" charset="0"/>
                <a:cs typeface="Times New Roman" pitchFamily="18" charset="0"/>
              </a:rPr>
              <a:t>If several words are used to form the name of the method, then each first letter of the inner word should be in Uppercase. Underscores are allowed, but not recommended. Also allowed are digits and currency symbols.</a:t>
            </a:r>
          </a:p>
          <a:p>
            <a:pPr>
              <a:buNone/>
            </a:pPr>
            <a:r>
              <a:rPr lang="en-US" sz="2000" dirty="0" smtClean="0">
                <a:latin typeface="Times New Roman" pitchFamily="18" charset="0"/>
                <a:cs typeface="Times New Roman" pitchFamily="18" charset="0"/>
              </a:rPr>
              <a:t>      public void </a:t>
            </a:r>
            <a:r>
              <a:rPr lang="en-US" sz="2000" dirty="0" err="1" smtClean="0">
                <a:latin typeface="Times New Roman" pitchFamily="18" charset="0"/>
                <a:cs typeface="Times New Roman" pitchFamily="18" charset="0"/>
              </a:rPr>
              <a:t>employeeRecords</a:t>
            </a:r>
            <a:r>
              <a:rPr lang="en-US" sz="2000" dirty="0" smtClean="0">
                <a:latin typeface="Times New Roman" pitchFamily="18" charset="0"/>
                <a:cs typeface="Times New Roman" pitchFamily="18" charset="0"/>
              </a:rPr>
              <a:t>() // valid syntax</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public void </a:t>
            </a:r>
            <a:r>
              <a:rPr lang="en-US" sz="2000" dirty="0" err="1" smtClean="0">
                <a:latin typeface="Times New Roman" pitchFamily="18" charset="0"/>
                <a:cs typeface="Times New Roman" pitchFamily="18" charset="0"/>
              </a:rPr>
              <a:t>EmployeeRecords</a:t>
            </a:r>
            <a:r>
              <a:rPr lang="en-US" sz="2000" dirty="0" smtClean="0">
                <a:latin typeface="Times New Roman" pitchFamily="18" charset="0"/>
                <a:cs typeface="Times New Roman" pitchFamily="18" charset="0"/>
              </a:rPr>
              <a:t>() // valid syntax, but discouraged</a:t>
            </a:r>
          </a:p>
          <a:p>
            <a:pPr fontAlgn="base">
              <a:buNone/>
            </a:pPr>
            <a:r>
              <a:rPr lang="en-US" sz="2000" b="1" dirty="0" smtClean="0">
                <a:latin typeface="Times New Roman" pitchFamily="18" charset="0"/>
                <a:cs typeface="Times New Roman" pitchFamily="18" charset="0"/>
              </a:rPr>
              <a:t>7. White spaces in Java</a:t>
            </a:r>
          </a:p>
          <a:p>
            <a:pPr fontAlgn="base"/>
            <a:r>
              <a:rPr lang="en-US" sz="2000" dirty="0" smtClean="0">
                <a:latin typeface="Times New Roman" pitchFamily="18" charset="0"/>
                <a:cs typeface="Times New Roman" pitchFamily="18" charset="0"/>
              </a:rPr>
              <a:t>A line containing only white spaces, possibly with the comment, is known as a blank line, and the Java compiler totally ignores it.</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5592763"/>
          </a:xfrm>
        </p:spPr>
        <p:txBody>
          <a:bodyPr>
            <a:noAutofit/>
          </a:bodyPr>
          <a:lstStyle/>
          <a:p>
            <a:pPr fontAlgn="base">
              <a:buNone/>
            </a:pPr>
            <a:r>
              <a:rPr lang="en-US" sz="2000" b="1" dirty="0" smtClean="0">
                <a:latin typeface="Times New Roman" pitchFamily="18" charset="0"/>
                <a:cs typeface="Times New Roman" pitchFamily="18" charset="0"/>
              </a:rPr>
              <a:t>8. Identifiers in Java</a:t>
            </a:r>
          </a:p>
          <a:p>
            <a:pPr fontAlgn="base"/>
            <a:r>
              <a:rPr lang="en-US" sz="2000" dirty="0" smtClean="0">
                <a:latin typeface="Times New Roman" pitchFamily="18" charset="0"/>
                <a:cs typeface="Times New Roman" pitchFamily="18" charset="0"/>
              </a:rPr>
              <a:t>Identifiers are the names of local variables, instance and class variables, and labels, but also the names for classes, packages, modules and methods. All Unicode characters are valid, not just the ASCII subset.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All identifiers can begin with a letter, a currency symbol or an underscore ( </a:t>
            </a:r>
            <a:r>
              <a:rPr lang="en-US" sz="2000" b="1" dirty="0" smtClean="0">
                <a:latin typeface="Times New Roman" pitchFamily="18" charset="0"/>
                <a:cs typeface="Times New Roman" pitchFamily="18" charset="0"/>
              </a:rPr>
              <a:t>_ </a:t>
            </a:r>
            <a:r>
              <a:rPr lang="en-US" sz="2000" dirty="0" smtClean="0">
                <a:latin typeface="Times New Roman" pitchFamily="18" charset="0"/>
                <a:cs typeface="Times New Roman" pitchFamily="18" charset="0"/>
              </a:rPr>
              <a:t>). According to the convention, a letter should be lower case for variables.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The first character of identifiers can be followed by any combination of letters, digits, currency symbols and the underscore. The underscore is not recommended for the names of variables. Constants (static final attributes and </a:t>
            </a:r>
            <a:r>
              <a:rPr lang="en-US" sz="2000" dirty="0" err="1" smtClean="0">
                <a:latin typeface="Times New Roman" pitchFamily="18" charset="0"/>
                <a:cs typeface="Times New Roman" pitchFamily="18" charset="0"/>
              </a:rPr>
              <a:t>enums</a:t>
            </a:r>
            <a:r>
              <a:rPr lang="en-US" sz="2000" dirty="0" smtClean="0">
                <a:latin typeface="Times New Roman" pitchFamily="18" charset="0"/>
                <a:cs typeface="Times New Roman" pitchFamily="18" charset="0"/>
              </a:rPr>
              <a:t>) should be in all Uppercase letters.</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Most importantly identifiers are case-sensitive.</a:t>
            </a:r>
          </a:p>
          <a:p>
            <a:pPr fontAlgn="base"/>
            <a:r>
              <a:rPr lang="en-US" sz="2000" dirty="0" smtClean="0">
                <a:latin typeface="Times New Roman" pitchFamily="18" charset="0"/>
                <a:cs typeface="Times New Roman" pitchFamily="18" charset="0"/>
              </a:rPr>
              <a:t>A keyword cannot be used as an identifier since it is a reserved word and has some special meaning.</a:t>
            </a:r>
          </a:p>
          <a:p>
            <a:pPr>
              <a:buNone/>
            </a:pPr>
            <a:r>
              <a:rPr lang="en-US" sz="2000" dirty="0" smtClean="0">
                <a:latin typeface="Times New Roman" pitchFamily="18" charset="0"/>
                <a:cs typeface="Times New Roman" pitchFamily="18" charset="0"/>
              </a:rPr>
              <a:t>     Legal identifiers: </a:t>
            </a:r>
            <a:r>
              <a:rPr lang="en-US" sz="2000" dirty="0" err="1" smtClean="0">
                <a:latin typeface="Times New Roman" pitchFamily="18" charset="0"/>
                <a:cs typeface="Times New Roman" pitchFamily="18" charset="0"/>
              </a:rPr>
              <a:t>MinNumber</a:t>
            </a:r>
            <a:r>
              <a:rPr lang="en-US" sz="2000" dirty="0" smtClean="0">
                <a:latin typeface="Times New Roman" pitchFamily="18" charset="0"/>
                <a:cs typeface="Times New Roman" pitchFamily="18" charset="0"/>
              </a:rPr>
              <a:t>, total, ak74, </a:t>
            </a:r>
            <a:r>
              <a:rPr lang="en-US" sz="2000" dirty="0" err="1" smtClean="0">
                <a:latin typeface="Times New Roman" pitchFamily="18" charset="0"/>
                <a:cs typeface="Times New Roman" pitchFamily="18" charset="0"/>
              </a:rPr>
              <a:t>hello_world</a:t>
            </a:r>
            <a:r>
              <a:rPr lang="en-US" sz="2000" dirty="0" smtClean="0">
                <a:latin typeface="Times New Roman" pitchFamily="18" charset="0"/>
                <a:cs typeface="Times New Roman" pitchFamily="18" charset="0"/>
              </a:rPr>
              <a:t>, $amount, _</a:t>
            </a:r>
            <a:r>
              <a:rPr lang="en-US" sz="2000" dirty="0" err="1" smtClean="0">
                <a:latin typeface="Times New Roman" pitchFamily="18" charset="0"/>
                <a:cs typeface="Times New Roman" pitchFamily="18" charset="0"/>
              </a:rPr>
              <a:t>under_value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Illegal identifiers: 74ak, -amount</a:t>
            </a: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fontAlgn="base">
              <a:lnSpc>
                <a:spcPct val="150000"/>
              </a:lnSpc>
            </a:pPr>
            <a:r>
              <a:rPr lang="en-US" sz="2000" dirty="0" smtClean="0">
                <a:latin typeface="Times New Roman" pitchFamily="18" charset="0"/>
                <a:cs typeface="Times New Roman" pitchFamily="18" charset="0"/>
              </a:rPr>
              <a:t>Java is one of the most popular and widely used programming languages.</a:t>
            </a:r>
          </a:p>
          <a:p>
            <a:pPr algn="just" fontAlgn="base">
              <a:lnSpc>
                <a:spcPct val="150000"/>
              </a:lnSpc>
            </a:pPr>
            <a:r>
              <a:rPr lang="en-US" sz="2000" dirty="0" smtClean="0">
                <a:latin typeface="Times New Roman" pitchFamily="18" charset="0"/>
                <a:cs typeface="Times New Roman" pitchFamily="18" charset="0"/>
              </a:rPr>
              <a:t>Used to develop </a:t>
            </a:r>
            <a:r>
              <a:rPr lang="en-US" sz="2000" b="1" dirty="0" smtClean="0">
                <a:latin typeface="Times New Roman" pitchFamily="18" charset="0"/>
                <a:cs typeface="Times New Roman" pitchFamily="18" charset="0"/>
              </a:rPr>
              <a:t>mobile apps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desktop apps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web apps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web servers</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games</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enterprise-level systems</a:t>
            </a:r>
            <a:r>
              <a:rPr lang="en-US" sz="2000" dirty="0" smtClean="0">
                <a:latin typeface="Times New Roman" pitchFamily="18" charset="0"/>
                <a:cs typeface="Times New Roman" pitchFamily="18" charset="0"/>
              </a:rPr>
              <a:t>.</a:t>
            </a:r>
          </a:p>
          <a:p>
            <a:pPr algn="just" fontAlgn="base">
              <a:lnSpc>
                <a:spcPct val="150000"/>
              </a:lnSpc>
            </a:pPr>
            <a:r>
              <a:rPr lang="en-US" sz="2000" dirty="0" smtClean="0">
                <a:latin typeface="Times New Roman" pitchFamily="18" charset="0"/>
                <a:cs typeface="Times New Roman" pitchFamily="18" charset="0"/>
              </a:rPr>
              <a:t>Java was invented by </a:t>
            </a:r>
            <a:r>
              <a:rPr lang="en-US" sz="2000" b="1" dirty="0" smtClean="0">
                <a:latin typeface="Times New Roman" pitchFamily="18" charset="0"/>
                <a:cs typeface="Times New Roman" pitchFamily="18" charset="0"/>
              </a:rPr>
              <a:t>James Gosling</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Oracle</a:t>
            </a:r>
            <a:r>
              <a:rPr lang="en-US" sz="2000" dirty="0" smtClean="0">
                <a:latin typeface="Times New Roman" pitchFamily="18" charset="0"/>
                <a:cs typeface="Times New Roman" pitchFamily="18" charset="0"/>
              </a:rPr>
              <a:t> currently owns it</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JDK 23</a:t>
            </a:r>
            <a:r>
              <a:rPr lang="en-US" sz="2000" dirty="0" smtClean="0">
                <a:latin typeface="Times New Roman" pitchFamily="18" charset="0"/>
                <a:cs typeface="Times New Roman" pitchFamily="18" charset="0"/>
              </a:rPr>
              <a:t> is the latest version of Java.</a:t>
            </a:r>
          </a:p>
          <a:p>
            <a:pPr algn="just" fontAlgn="base">
              <a:lnSpc>
                <a:spcPct val="150000"/>
              </a:lnSpc>
            </a:pPr>
            <a:r>
              <a:rPr lang="en-US" sz="2000" dirty="0" smtClean="0">
                <a:latin typeface="Times New Roman" pitchFamily="18" charset="0"/>
                <a:cs typeface="Times New Roman" pitchFamily="18" charset="0"/>
              </a:rPr>
              <a:t>Java's syntax is similar to C/C++.</a:t>
            </a:r>
          </a:p>
          <a:p>
            <a:pPr algn="just" fontAlgn="base">
              <a:lnSpc>
                <a:spcPct val="150000"/>
              </a:lnSpc>
            </a:pPr>
            <a:r>
              <a:rPr lang="en-US" sz="2000" dirty="0" smtClean="0">
                <a:latin typeface="Times New Roman" pitchFamily="18" charset="0"/>
                <a:cs typeface="Times New Roman" pitchFamily="18" charset="0"/>
              </a:rPr>
              <a:t>Popular platforms like </a:t>
            </a:r>
            <a:r>
              <a:rPr lang="en-US" sz="2000" i="1" dirty="0" smtClean="0">
                <a:latin typeface="Times New Roman" pitchFamily="18" charset="0"/>
                <a:cs typeface="Times New Roman" pitchFamily="18" charset="0"/>
              </a:rPr>
              <a:t>LinkedIn, Amazon, </a:t>
            </a:r>
            <a:r>
              <a:rPr lang="en-US" sz="2000" dirty="0" smtClean="0">
                <a:latin typeface="Times New Roman" pitchFamily="18" charset="0"/>
                <a:cs typeface="Times New Roman" pitchFamily="18" charset="0"/>
              </a:rPr>
              <a:t>and</a:t>
            </a:r>
            <a:r>
              <a:rPr lang="en-US" sz="2000" i="1" dirty="0" smtClean="0">
                <a:latin typeface="Times New Roman" pitchFamily="18" charset="0"/>
                <a:cs typeface="Times New Roman" pitchFamily="18" charset="0"/>
              </a:rPr>
              <a:t> Netflix</a:t>
            </a:r>
            <a:r>
              <a:rPr lang="en-US" sz="2000" dirty="0" smtClean="0">
                <a:latin typeface="Times New Roman" pitchFamily="18" charset="0"/>
                <a:cs typeface="Times New Roman" pitchFamily="18" charset="0"/>
              </a:rPr>
              <a:t> rely on Java for their back-end architecture, showcasing its stability and scalability across different environments.</a:t>
            </a:r>
          </a:p>
          <a:p>
            <a:pPr algn="just" fontAlgn="base">
              <a:lnSpc>
                <a:spcPct val="150000"/>
              </a:lnSpc>
            </a:pPr>
            <a:r>
              <a:rPr lang="en-US" sz="2000" dirty="0" smtClean="0">
                <a:latin typeface="Times New Roman" pitchFamily="18" charset="0"/>
                <a:cs typeface="Times New Roman" pitchFamily="18" charset="0"/>
              </a:rPr>
              <a:t>Popularity is so high that </a:t>
            </a:r>
            <a:r>
              <a:rPr lang="en-US" sz="2000" b="1" dirty="0" smtClean="0">
                <a:latin typeface="Times New Roman" pitchFamily="18" charset="0"/>
                <a:cs typeface="Times New Roman" pitchFamily="18" charset="0"/>
              </a:rPr>
              <a:t>3 Billion+ devices use Java</a:t>
            </a:r>
            <a:r>
              <a:rPr lang="en-US" sz="2000" dirty="0" smtClean="0">
                <a:latin typeface="Times New Roman" pitchFamily="18" charset="0"/>
                <a:cs typeface="Times New Roman" pitchFamily="18" charset="0"/>
              </a:rPr>
              <a:t> across the world.</a:t>
            </a:r>
          </a:p>
          <a:p>
            <a:pPr algn="just"/>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fontAlgn="base">
              <a:buNone/>
            </a:pPr>
            <a:r>
              <a:rPr lang="en-US" sz="2000" b="1" dirty="0" smtClean="0">
                <a:latin typeface="Times New Roman" pitchFamily="18" charset="0"/>
                <a:cs typeface="Times New Roman" pitchFamily="18" charset="0"/>
              </a:rPr>
              <a:t>9. Access Modifiers</a:t>
            </a:r>
          </a:p>
          <a:p>
            <a:pPr fontAlgn="base"/>
            <a:r>
              <a:rPr lang="en-US" sz="2000" dirty="0" smtClean="0">
                <a:latin typeface="Times New Roman" pitchFamily="18" charset="0"/>
                <a:cs typeface="Times New Roman" pitchFamily="18" charset="0"/>
              </a:rPr>
              <a:t>These modifiers control the scope of class and methods.</a:t>
            </a:r>
          </a:p>
          <a:p>
            <a:pPr fontAlgn="base"/>
            <a:r>
              <a:rPr lang="en-US" sz="2000" b="1" dirty="0" smtClean="0">
                <a:latin typeface="Times New Roman" pitchFamily="18" charset="0"/>
                <a:cs typeface="Times New Roman" pitchFamily="18" charset="0"/>
              </a:rPr>
              <a:t>Access Modifiers: </a:t>
            </a:r>
            <a:r>
              <a:rPr lang="en-US" sz="2000" dirty="0" smtClean="0">
                <a:latin typeface="Times New Roman" pitchFamily="18" charset="0"/>
                <a:cs typeface="Times New Roman" pitchFamily="18" charset="0"/>
              </a:rPr>
              <a:t>default, public, protected, private.</a:t>
            </a:r>
          </a:p>
          <a:p>
            <a:pPr fontAlgn="base"/>
            <a:r>
              <a:rPr lang="en-US" sz="2000" b="1" dirty="0" smtClean="0">
                <a:latin typeface="Times New Roman" pitchFamily="18" charset="0"/>
                <a:cs typeface="Times New Roman" pitchFamily="18" charset="0"/>
              </a:rPr>
              <a:t>Non-access Modifiers: </a:t>
            </a:r>
            <a:r>
              <a:rPr lang="en-US" sz="2000" dirty="0" smtClean="0">
                <a:latin typeface="Times New Roman" pitchFamily="18" charset="0"/>
                <a:cs typeface="Times New Roman" pitchFamily="18" charset="0"/>
              </a:rPr>
              <a:t>final, abstract, static, transient, synchronized, volatile, native.</a:t>
            </a:r>
          </a:p>
          <a:p>
            <a:pPr fontAlgn="base"/>
            <a:r>
              <a:rPr lang="en-US" sz="2000" dirty="0" smtClean="0">
                <a:latin typeface="Times New Roman" pitchFamily="18" charset="0"/>
                <a:cs typeface="Times New Roman" pitchFamily="18" charset="0"/>
              </a:rPr>
              <a:t>Access </a:t>
            </a:r>
            <a:r>
              <a:rPr lang="en-US" sz="2000" dirty="0" err="1" smtClean="0">
                <a:latin typeface="Times New Roman" pitchFamily="18" charset="0"/>
                <a:cs typeface="Times New Roman" pitchFamily="18" charset="0"/>
              </a:rPr>
              <a:t>ModifierWithin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ClassWithin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PackageOutside</a:t>
            </a:r>
            <a:r>
              <a:rPr lang="en-US" sz="2000" dirty="0" smtClean="0">
                <a:latin typeface="Times New Roman" pitchFamily="18" charset="0"/>
                <a:cs typeface="Times New Roman" pitchFamily="18" charset="0"/>
              </a:rPr>
              <a:t> Package by subclass </a:t>
            </a:r>
            <a:r>
              <a:rPr lang="en-US" sz="2000" dirty="0" err="1" smtClean="0">
                <a:latin typeface="Times New Roman" pitchFamily="18" charset="0"/>
                <a:cs typeface="Times New Roman" pitchFamily="18" charset="0"/>
              </a:rPr>
              <a:t>onlyOutside</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PackagePrivateYes</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29700" name="Picture 4"/>
          <p:cNvPicPr>
            <a:picLocks noChangeAspect="1" noChangeArrowheads="1"/>
          </p:cNvPicPr>
          <p:nvPr/>
        </p:nvPicPr>
        <p:blipFill>
          <a:blip r:embed="rId2"/>
          <a:srcRect/>
          <a:stretch>
            <a:fillRect/>
          </a:stretch>
        </p:blipFill>
        <p:spPr bwMode="auto">
          <a:xfrm>
            <a:off x="1143000" y="3048000"/>
            <a:ext cx="6819900" cy="34480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fontAlgn="base">
              <a:buNone/>
            </a:pPr>
            <a:r>
              <a:rPr lang="en-US" sz="2000" b="1" dirty="0" smtClean="0">
                <a:latin typeface="Times New Roman" pitchFamily="18" charset="0"/>
                <a:cs typeface="Times New Roman" pitchFamily="18" charset="0"/>
              </a:rPr>
              <a:t>10. Java Keywords</a:t>
            </a:r>
          </a:p>
          <a:p>
            <a:pPr algn="just" fontAlgn="base"/>
            <a:r>
              <a:rPr lang="en-US" sz="2000" b="1" dirty="0" smtClean="0">
                <a:latin typeface="Times New Roman" pitchFamily="18" charset="0"/>
                <a:cs typeface="Times New Roman" pitchFamily="18" charset="0"/>
              </a:rPr>
              <a:t>Keywords or Reserved words </a:t>
            </a:r>
            <a:r>
              <a:rPr lang="en-US" sz="2000" dirty="0" smtClean="0">
                <a:latin typeface="Times New Roman" pitchFamily="18" charset="0"/>
                <a:cs typeface="Times New Roman" pitchFamily="18" charset="0"/>
              </a:rPr>
              <a:t>are the words in a language that are used for some internal process or represent some predefined actions. These words are therefore not allowed to use as variable names or objects.</a:t>
            </a:r>
          </a:p>
          <a:p>
            <a:pPr algn="just"/>
            <a:endParaRPr lang="en-US" sz="2400" dirty="0">
              <a:latin typeface="Times New Roman" pitchFamily="18" charset="0"/>
              <a:cs typeface="Times New Roman" pitchFamily="18" charset="0"/>
            </a:endParaRPr>
          </a:p>
        </p:txBody>
      </p:sp>
      <p:pic>
        <p:nvPicPr>
          <p:cNvPr id="30722" name="Picture 2" descr="keywords in Java"/>
          <p:cNvPicPr>
            <a:picLocks noChangeAspect="1" noChangeArrowheads="1"/>
          </p:cNvPicPr>
          <p:nvPr/>
        </p:nvPicPr>
        <p:blipFill>
          <a:blip r:embed="rId2"/>
          <a:srcRect l="3850" t="15929" r="6833" b="-23894"/>
          <a:stretch>
            <a:fillRect/>
          </a:stretch>
        </p:blipFill>
        <p:spPr bwMode="auto">
          <a:xfrm>
            <a:off x="304800" y="1905000"/>
            <a:ext cx="8839200" cy="46482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19200"/>
            <a:ext cx="8001000" cy="4906963"/>
          </a:xfrm>
        </p:spPr>
        <p:txBody>
          <a:bodyPr>
            <a:normAutofit/>
          </a:bodyPr>
          <a:lstStyle/>
          <a:p>
            <a:pPr>
              <a:buNone/>
            </a:pPr>
            <a:r>
              <a:rPr lang="en-US" sz="2000" u="sng" dirty="0" smtClean="0">
                <a:latin typeface="Times New Roman" pitchFamily="18" charset="0"/>
                <a:cs typeface="Times New Roman" pitchFamily="18" charset="0"/>
              </a:rPr>
              <a:t>Java </a:t>
            </a:r>
            <a:r>
              <a:rPr lang="en-US" sz="2000" u="sng" dirty="0" err="1" smtClean="0">
                <a:latin typeface="Times New Roman" pitchFamily="18" charset="0"/>
                <a:cs typeface="Times New Roman" pitchFamily="18" charset="0"/>
              </a:rPr>
              <a:t>Helloworld</a:t>
            </a:r>
            <a:r>
              <a:rPr lang="en-US" sz="2000" u="sng" dirty="0" smtClean="0">
                <a:latin typeface="Times New Roman" pitchFamily="18" charset="0"/>
                <a:cs typeface="Times New Roman" pitchFamily="18" charset="0"/>
              </a:rPr>
              <a:t> Program </a:t>
            </a:r>
          </a:p>
          <a:p>
            <a:pPr>
              <a:buNone/>
            </a:pPr>
            <a:r>
              <a:rPr lang="en-US" sz="2000" dirty="0" smtClean="0">
                <a:latin typeface="Times New Roman" pitchFamily="18" charset="0"/>
                <a:cs typeface="Times New Roman" pitchFamily="18" charset="0"/>
              </a:rPr>
              <a:t>// This is a simple Java program.</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FileName</a:t>
            </a:r>
            <a:r>
              <a:rPr lang="en-US" sz="2000" dirty="0" smtClean="0">
                <a:latin typeface="Times New Roman" pitchFamily="18" charset="0"/>
                <a:cs typeface="Times New Roman" pitchFamily="18" charset="0"/>
              </a:rPr>
              <a:t> : "HelloWorld.java".</a:t>
            </a:r>
          </a:p>
          <a:p>
            <a:pPr>
              <a:buNone/>
            </a:pP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class </a:t>
            </a:r>
            <a:r>
              <a:rPr lang="en-US" sz="2000" dirty="0" err="1" smtClean="0">
                <a:latin typeface="Times New Roman" pitchFamily="18" charset="0"/>
                <a:cs typeface="Times New Roman" pitchFamily="18" charset="0"/>
              </a:rPr>
              <a:t>HelloWorld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 Your program begins with a call to main().</a:t>
            </a:r>
          </a:p>
          <a:p>
            <a:pPr>
              <a:buNone/>
            </a:pPr>
            <a:r>
              <a:rPr lang="en-US" sz="2000" dirty="0" smtClean="0">
                <a:latin typeface="Times New Roman" pitchFamily="18" charset="0"/>
                <a:cs typeface="Times New Roman" pitchFamily="18" charset="0"/>
              </a:rPr>
              <a:t>    // Prints "Hello, World" to the terminal window.</a:t>
            </a:r>
          </a:p>
          <a:p>
            <a:pPr>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("Hello, World");</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buNone/>
            </a:pPr>
            <a:r>
              <a:rPr lang="en-US" sz="2000" b="1" u="sng" dirty="0" smtClean="0">
                <a:solidFill>
                  <a:srgbClr val="0070C0"/>
                </a:solidFill>
                <a:latin typeface="Times New Roman" pitchFamily="18" charset="0"/>
                <a:cs typeface="Times New Roman" pitchFamily="18" charset="0"/>
              </a:rPr>
              <a:t>Main Method:</a:t>
            </a:r>
          </a:p>
          <a:p>
            <a:pPr algn="just" fontAlgn="base">
              <a:buNone/>
            </a:pPr>
            <a:r>
              <a:rPr lang="en-US" sz="2000" dirty="0" smtClean="0">
                <a:latin typeface="Times New Roman" pitchFamily="18" charset="0"/>
                <a:cs typeface="Times New Roman" pitchFamily="18" charset="0"/>
              </a:rPr>
              <a:t>     In the Java programming language, every application must contain a main method. The main function(method) is the entry point of your Java application, and it’s mandatory in a Java program. whose signature in Java is:</a:t>
            </a:r>
          </a:p>
          <a:p>
            <a:pPr algn="just" fontAlgn="base">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algn="just" fontAlgn="base">
              <a:buNone/>
            </a:pPr>
            <a:r>
              <a:rPr lang="en-US" sz="2000" b="1" dirty="0" smtClean="0">
                <a:latin typeface="Times New Roman" pitchFamily="18" charset="0"/>
                <a:cs typeface="Times New Roman" pitchFamily="18" charset="0"/>
              </a:rPr>
              <a:t>Explanation of the above syntax</a:t>
            </a:r>
          </a:p>
          <a:p>
            <a:pPr algn="just" fontAlgn="base"/>
            <a:r>
              <a:rPr lang="en-US" sz="2000" b="1" dirty="0" smtClean="0">
                <a:latin typeface="Times New Roman" pitchFamily="18" charset="0"/>
                <a:cs typeface="Times New Roman" pitchFamily="18" charset="0"/>
              </a:rPr>
              <a:t>public </a:t>
            </a:r>
            <a:r>
              <a:rPr lang="en-US" sz="2000" dirty="0" smtClean="0">
                <a:latin typeface="Times New Roman" pitchFamily="18" charset="0"/>
                <a:cs typeface="Times New Roman" pitchFamily="18" charset="0"/>
              </a:rPr>
              <a:t>: So that  JVM can execute the method from anywhere. </a:t>
            </a:r>
          </a:p>
          <a:p>
            <a:pPr algn="just" fontAlgn="base"/>
            <a:r>
              <a:rPr lang="en-US" sz="2000" b="1" dirty="0" smtClean="0">
                <a:latin typeface="Times New Roman" pitchFamily="18" charset="0"/>
                <a:cs typeface="Times New Roman" pitchFamily="18" charset="0"/>
              </a:rPr>
              <a:t>static </a:t>
            </a:r>
            <a:r>
              <a:rPr lang="en-US" sz="2000" dirty="0" smtClean="0">
                <a:latin typeface="Times New Roman" pitchFamily="18" charset="0"/>
                <a:cs typeface="Times New Roman" pitchFamily="18" charset="0"/>
              </a:rPr>
              <a:t>: The main method is to be called without an object. The modifiers are public and static can be written in either order. </a:t>
            </a:r>
          </a:p>
          <a:p>
            <a:pPr algn="just" fontAlgn="base"/>
            <a:r>
              <a:rPr lang="en-US" sz="2000" b="1" dirty="0" smtClean="0">
                <a:latin typeface="Times New Roman" pitchFamily="18" charset="0"/>
                <a:cs typeface="Times New Roman" pitchFamily="18" charset="0"/>
              </a:rPr>
              <a:t>void </a:t>
            </a:r>
            <a:r>
              <a:rPr lang="en-US" sz="2000" dirty="0" smtClean="0">
                <a:latin typeface="Times New Roman" pitchFamily="18" charset="0"/>
                <a:cs typeface="Times New Roman" pitchFamily="18" charset="0"/>
              </a:rPr>
              <a:t>: The main method doesn’t return anything. </a:t>
            </a:r>
          </a:p>
          <a:p>
            <a:pPr algn="just" fontAlgn="base"/>
            <a:r>
              <a:rPr lang="en-US" sz="2000" b="1" dirty="0" smtClean="0">
                <a:latin typeface="Times New Roman" pitchFamily="18" charset="0"/>
                <a:cs typeface="Times New Roman" pitchFamily="18" charset="0"/>
              </a:rPr>
              <a:t>main() </a:t>
            </a:r>
            <a:r>
              <a:rPr lang="en-US" sz="2000" dirty="0" smtClean="0">
                <a:latin typeface="Times New Roman" pitchFamily="18" charset="0"/>
                <a:cs typeface="Times New Roman" pitchFamily="18" charset="0"/>
              </a:rPr>
              <a:t>: Name configured in the JVM. The main method must be inside the class definition. The compiler executes the codes starting always from the main function. </a:t>
            </a:r>
          </a:p>
          <a:p>
            <a:pPr algn="just" fontAlgn="base"/>
            <a:r>
              <a:rPr lang="en-US" sz="2000" b="1" dirty="0" smtClean="0">
                <a:latin typeface="Times New Roman" pitchFamily="18" charset="0"/>
                <a:cs typeface="Times New Roman" pitchFamily="18" charset="0"/>
              </a:rPr>
              <a:t>String[] </a:t>
            </a:r>
            <a:r>
              <a:rPr lang="en-US" sz="2000" dirty="0" smtClean="0">
                <a:latin typeface="Times New Roman" pitchFamily="18" charset="0"/>
                <a:cs typeface="Times New Roman" pitchFamily="18" charset="0"/>
              </a:rPr>
              <a:t>: The main method accepts a single argument, i.e., an array of elements of type String. </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buNone/>
            </a:pPr>
            <a:r>
              <a:rPr lang="en-US" sz="2000" b="1" u="sng" dirty="0" smtClean="0">
                <a:solidFill>
                  <a:srgbClr val="0070C0"/>
                </a:solidFill>
                <a:latin typeface="Times New Roman" pitchFamily="18" charset="0"/>
                <a:cs typeface="Times New Roman" pitchFamily="18" charset="0"/>
              </a:rPr>
              <a:t>Identifiers:</a:t>
            </a:r>
          </a:p>
          <a:p>
            <a:pPr fontAlgn="base">
              <a:buNone/>
            </a:pPr>
            <a:r>
              <a:rPr lang="en-US" sz="2000" dirty="0" smtClean="0">
                <a:latin typeface="Times New Roman" pitchFamily="18" charset="0"/>
                <a:cs typeface="Times New Roman" pitchFamily="18" charset="0"/>
              </a:rPr>
              <a:t>      An identifier in Java is the name given to Variables, Classes, Methods, Packages, Interfaces, etc. These are the unique names and every Java Variables must be identified with unique names.</a:t>
            </a:r>
          </a:p>
          <a:p>
            <a:pPr fontAlgn="base">
              <a:buNone/>
            </a:pPr>
            <a:r>
              <a:rPr lang="en-US" sz="2000" b="1" dirty="0" smtClean="0">
                <a:latin typeface="Times New Roman" pitchFamily="18" charset="0"/>
                <a:cs typeface="Times New Roman" pitchFamily="18" charset="0"/>
              </a:rPr>
              <a:t>Example:</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public class Test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 = 20;</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In the above Java code, we have 5 identifiers as follows: </a:t>
            </a:r>
          </a:p>
          <a:p>
            <a:pPr marL="457200" indent="-457200" fontAlgn="base">
              <a:buFont typeface="+mj-lt"/>
              <a:buAutoNum type="arabicPeriod"/>
            </a:pPr>
            <a:r>
              <a:rPr lang="en-US" sz="2000" b="1" dirty="0" smtClean="0">
                <a:latin typeface="Times New Roman" pitchFamily="18" charset="0"/>
                <a:cs typeface="Times New Roman" pitchFamily="18" charset="0"/>
              </a:rPr>
              <a:t>Test</a:t>
            </a:r>
            <a:r>
              <a:rPr lang="en-US" sz="2000" dirty="0" smtClean="0">
                <a:latin typeface="Times New Roman" pitchFamily="18" charset="0"/>
                <a:cs typeface="Times New Roman" pitchFamily="18" charset="0"/>
              </a:rPr>
              <a:t>: Class Name</a:t>
            </a:r>
          </a:p>
          <a:p>
            <a:pPr marL="457200" indent="-457200" fontAlgn="base">
              <a:buFont typeface="+mj-lt"/>
              <a:buAutoNum type="arabicPeriod"/>
            </a:pPr>
            <a:r>
              <a:rPr lang="en-US" sz="2000" b="1" dirty="0" smtClean="0">
                <a:latin typeface="Times New Roman" pitchFamily="18" charset="0"/>
                <a:cs typeface="Times New Roman" pitchFamily="18" charset="0"/>
              </a:rPr>
              <a:t>main</a:t>
            </a:r>
            <a:r>
              <a:rPr lang="en-US" sz="2000" dirty="0" smtClean="0">
                <a:latin typeface="Times New Roman" pitchFamily="18" charset="0"/>
                <a:cs typeface="Times New Roman" pitchFamily="18" charset="0"/>
              </a:rPr>
              <a:t>: Method Name</a:t>
            </a:r>
          </a:p>
          <a:p>
            <a:pPr marL="457200" indent="-457200" fontAlgn="base">
              <a:buFont typeface="+mj-lt"/>
              <a:buAutoNum type="arabicPeriod"/>
            </a:pPr>
            <a:r>
              <a:rPr lang="en-US" sz="2000" b="1" dirty="0" smtClean="0">
                <a:latin typeface="Times New Roman" pitchFamily="18" charset="0"/>
                <a:cs typeface="Times New Roman" pitchFamily="18" charset="0"/>
              </a:rPr>
              <a:t>String</a:t>
            </a:r>
            <a:r>
              <a:rPr lang="en-US" sz="2000" dirty="0" smtClean="0">
                <a:latin typeface="Times New Roman" pitchFamily="18" charset="0"/>
                <a:cs typeface="Times New Roman" pitchFamily="18" charset="0"/>
              </a:rPr>
              <a:t>: Predefined Class Name</a:t>
            </a:r>
          </a:p>
          <a:p>
            <a:pPr marL="457200" indent="-457200" fontAlgn="base">
              <a:buFont typeface="+mj-lt"/>
              <a:buAutoNum type="arabicPeriod"/>
            </a:pPr>
            <a:r>
              <a:rPr lang="en-US" sz="2000" b="1"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Variable Name</a:t>
            </a:r>
          </a:p>
          <a:p>
            <a:pPr marL="457200" indent="-457200" fontAlgn="base">
              <a:buFont typeface="+mj-lt"/>
              <a:buAutoNum type="arabicPeriod"/>
            </a:pPr>
            <a:r>
              <a:rPr lang="en-US" sz="2000" b="1" dirty="0" smtClean="0">
                <a:latin typeface="Times New Roman" pitchFamily="18" charset="0"/>
                <a:cs typeface="Times New Roman" pitchFamily="18" charset="0"/>
              </a:rPr>
              <a:t>a</a:t>
            </a:r>
            <a:r>
              <a:rPr lang="en-US" sz="2000" dirty="0" smtClean="0">
                <a:latin typeface="Times New Roman" pitchFamily="18" charset="0"/>
                <a:cs typeface="Times New Roman" pitchFamily="18" charset="0"/>
              </a:rPr>
              <a:t>: Variable Name</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fontAlgn="base">
              <a:buNone/>
            </a:pPr>
            <a:r>
              <a:rPr lang="en-US" sz="2000" b="1" dirty="0" smtClean="0">
                <a:latin typeface="Times New Roman" pitchFamily="18" charset="0"/>
                <a:cs typeface="Times New Roman" pitchFamily="18" charset="0"/>
              </a:rPr>
              <a:t>Rules For Naming Java Identifiers</a:t>
            </a:r>
          </a:p>
          <a:p>
            <a:pPr algn="just" fontAlgn="base"/>
            <a:r>
              <a:rPr lang="en-US" sz="2000" dirty="0" smtClean="0">
                <a:latin typeface="Times New Roman" pitchFamily="18" charset="0"/>
                <a:cs typeface="Times New Roman" pitchFamily="18" charset="0"/>
              </a:rPr>
              <a:t>There are certain rules for defining a valid Java identifier. These rules must be followed, otherwise, we get a compile-time error. These rules are also valid for other languages like C, and C++. </a:t>
            </a:r>
          </a:p>
          <a:p>
            <a:pPr algn="just" fontAlgn="base"/>
            <a:r>
              <a:rPr lang="en-US" sz="2000" dirty="0" smtClean="0">
                <a:latin typeface="Times New Roman" pitchFamily="18" charset="0"/>
                <a:cs typeface="Times New Roman" pitchFamily="18" charset="0"/>
              </a:rPr>
              <a:t>The only allowed characters for identifiers are all alphanumeric characters([</a:t>
            </a:r>
            <a:r>
              <a:rPr lang="en-US" sz="2000" b="1" dirty="0" smtClean="0">
                <a:latin typeface="Times New Roman" pitchFamily="18" charset="0"/>
                <a:cs typeface="Times New Roman" pitchFamily="18" charset="0"/>
              </a:rPr>
              <a:t>A-Z</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a-z</a:t>
            </a:r>
            <a:r>
              <a:rPr lang="en-US" sz="2000" dirty="0" smtClean="0">
                <a:latin typeface="Times New Roman" pitchFamily="18" charset="0"/>
                <a:cs typeface="Times New Roman" pitchFamily="18" charset="0"/>
              </a:rPr>
              <a:t>],[</a:t>
            </a:r>
            <a:r>
              <a:rPr lang="en-US" sz="2000" b="1" dirty="0" smtClean="0">
                <a:latin typeface="Times New Roman" pitchFamily="18" charset="0"/>
                <a:cs typeface="Times New Roman" pitchFamily="18" charset="0"/>
              </a:rPr>
              <a:t>0-9</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‘(dollar sign) and ‘</a:t>
            </a:r>
            <a:r>
              <a:rPr lang="en-US" sz="2000" b="1" dirty="0" smtClean="0">
                <a:latin typeface="Times New Roman" pitchFamily="18" charset="0"/>
                <a:cs typeface="Times New Roman" pitchFamily="18" charset="0"/>
              </a:rPr>
              <a:t>_</a:t>
            </a:r>
            <a:r>
              <a:rPr lang="en-US" sz="2000" dirty="0" smtClean="0">
                <a:latin typeface="Times New Roman" pitchFamily="18" charset="0"/>
                <a:cs typeface="Times New Roman" pitchFamily="18" charset="0"/>
              </a:rPr>
              <a:t>‘ (underscore). For example “geek@” is not a valid Java identifier as it contains a ‘@’ a special character.</a:t>
            </a:r>
          </a:p>
          <a:p>
            <a:pPr algn="just" fontAlgn="base"/>
            <a:r>
              <a:rPr lang="en-US" sz="2000" dirty="0" smtClean="0">
                <a:latin typeface="Times New Roman" pitchFamily="18" charset="0"/>
                <a:cs typeface="Times New Roman" pitchFamily="18" charset="0"/>
              </a:rPr>
              <a:t>Identifiers should </a:t>
            </a:r>
            <a:r>
              <a:rPr lang="en-US" sz="2000" b="1" dirty="0" smtClean="0">
                <a:latin typeface="Times New Roman" pitchFamily="18" charset="0"/>
                <a:cs typeface="Times New Roman" pitchFamily="18" charset="0"/>
              </a:rPr>
              <a:t>not</a:t>
            </a:r>
            <a:r>
              <a:rPr lang="en-US" sz="2000" dirty="0" smtClean="0">
                <a:latin typeface="Times New Roman" pitchFamily="18" charset="0"/>
                <a:cs typeface="Times New Roman" pitchFamily="18" charset="0"/>
              </a:rPr>
              <a:t> start with digits(</a:t>
            </a:r>
            <a:r>
              <a:rPr lang="en-US" sz="2000" b="1" dirty="0" smtClean="0">
                <a:latin typeface="Times New Roman" pitchFamily="18" charset="0"/>
                <a:cs typeface="Times New Roman" pitchFamily="18" charset="0"/>
              </a:rPr>
              <a:t>[0-9]</a:t>
            </a:r>
            <a:r>
              <a:rPr lang="en-US" sz="2000" dirty="0" smtClean="0">
                <a:latin typeface="Times New Roman" pitchFamily="18" charset="0"/>
                <a:cs typeface="Times New Roman" pitchFamily="18" charset="0"/>
              </a:rPr>
              <a:t>). For example “123geeks” is not a valid Java identifier.</a:t>
            </a:r>
          </a:p>
          <a:p>
            <a:pPr algn="just" fontAlgn="base"/>
            <a:r>
              <a:rPr lang="en-US" sz="2000" dirty="0" smtClean="0">
                <a:latin typeface="Times New Roman" pitchFamily="18" charset="0"/>
                <a:cs typeface="Times New Roman" pitchFamily="18" charset="0"/>
              </a:rPr>
              <a:t>Java identifiers are</a:t>
            </a:r>
            <a:r>
              <a:rPr lang="en-US" sz="2000" b="1" dirty="0" smtClean="0">
                <a:latin typeface="Times New Roman" pitchFamily="18" charset="0"/>
                <a:cs typeface="Times New Roman" pitchFamily="18" charset="0"/>
              </a:rPr>
              <a:t> case-sensitive</a:t>
            </a:r>
            <a:r>
              <a:rPr lang="en-US" sz="2000" dirty="0" smtClean="0">
                <a:latin typeface="Times New Roman" pitchFamily="18" charset="0"/>
                <a:cs typeface="Times New Roman" pitchFamily="18" charset="0"/>
              </a:rPr>
              <a:t>.</a:t>
            </a:r>
          </a:p>
          <a:p>
            <a:pPr algn="just" fontAlgn="base"/>
            <a:r>
              <a:rPr lang="en-US" sz="2000" dirty="0" smtClean="0">
                <a:latin typeface="Times New Roman" pitchFamily="18" charset="0"/>
                <a:cs typeface="Times New Roman" pitchFamily="18" charset="0"/>
              </a:rPr>
              <a:t>There is no limit on the length of the identifier but it is advisable to use an optimum length of 4 – 15 letters only.</a:t>
            </a:r>
          </a:p>
          <a:p>
            <a:pPr algn="just" fontAlgn="base"/>
            <a:r>
              <a:rPr lang="en-US" sz="2000" b="1" dirty="0" smtClean="0">
                <a:latin typeface="Times New Roman" pitchFamily="18" charset="0"/>
                <a:cs typeface="Times New Roman" pitchFamily="18" charset="0"/>
              </a:rPr>
              <a:t>Reserved</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Words</a:t>
            </a:r>
            <a:r>
              <a:rPr lang="en-US" sz="2000" dirty="0" smtClean="0">
                <a:latin typeface="Times New Roman" pitchFamily="18" charset="0"/>
                <a:cs typeface="Times New Roman" pitchFamily="18" charset="0"/>
              </a:rPr>
              <a:t> can’t be used as an identifier. For example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while = 20;” is an invalid statement as a while is a reserved word. There are </a:t>
            </a:r>
            <a:r>
              <a:rPr lang="en-US" sz="2000" b="1" dirty="0" smtClean="0">
                <a:latin typeface="Times New Roman" pitchFamily="18" charset="0"/>
                <a:cs typeface="Times New Roman" pitchFamily="18" charset="0"/>
              </a:rPr>
              <a:t>53</a:t>
            </a:r>
            <a:r>
              <a:rPr lang="en-US" sz="2000" dirty="0" smtClean="0">
                <a:latin typeface="Times New Roman" pitchFamily="18" charset="0"/>
                <a:cs typeface="Times New Roman" pitchFamily="18" charset="0"/>
              </a:rPr>
              <a:t> reserved words in Java.</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000" dirty="0" smtClean="0">
                <a:latin typeface="Times New Roman" pitchFamily="18" charset="0"/>
                <a:cs typeface="Times New Roman" pitchFamily="18" charset="0"/>
              </a:rPr>
              <a:t>Examples of Valid Identifiers:</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Examples of Invalid Identifiers:</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34820" name="Picture 4"/>
          <p:cNvPicPr>
            <a:picLocks noChangeAspect="1" noChangeArrowheads="1"/>
          </p:cNvPicPr>
          <p:nvPr/>
        </p:nvPicPr>
        <p:blipFill>
          <a:blip r:embed="rId2"/>
          <a:srcRect/>
          <a:stretch>
            <a:fillRect/>
          </a:stretch>
        </p:blipFill>
        <p:spPr bwMode="auto">
          <a:xfrm>
            <a:off x="1066800" y="762000"/>
            <a:ext cx="4133850" cy="3048000"/>
          </a:xfrm>
          <a:prstGeom prst="rect">
            <a:avLst/>
          </a:prstGeom>
          <a:noFill/>
          <a:ln w="9525">
            <a:noFill/>
            <a:miter lim="800000"/>
            <a:headEnd/>
            <a:tailEnd/>
          </a:ln>
          <a:effectLst/>
        </p:spPr>
      </p:pic>
      <p:pic>
        <p:nvPicPr>
          <p:cNvPr id="34822" name="Picture 6"/>
          <p:cNvPicPr>
            <a:picLocks noChangeAspect="1" noChangeArrowheads="1"/>
          </p:cNvPicPr>
          <p:nvPr/>
        </p:nvPicPr>
        <p:blipFill>
          <a:blip r:embed="rId3"/>
          <a:srcRect/>
          <a:stretch>
            <a:fillRect/>
          </a:stretch>
        </p:blipFill>
        <p:spPr bwMode="auto">
          <a:xfrm>
            <a:off x="1066800" y="4495800"/>
            <a:ext cx="6276975" cy="18288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buNone/>
            </a:pPr>
            <a:r>
              <a:rPr lang="en-US" sz="2000" b="1" u="sng" dirty="0" smtClean="0">
                <a:solidFill>
                  <a:srgbClr val="0070C0"/>
                </a:solidFill>
                <a:latin typeface="Times New Roman" pitchFamily="18" charset="0"/>
                <a:cs typeface="Times New Roman" pitchFamily="18" charset="0"/>
              </a:rPr>
              <a:t>Data Types: </a:t>
            </a:r>
            <a:r>
              <a:rPr lang="en-US" sz="2000" dirty="0" smtClean="0">
                <a:latin typeface="Times New Roman" pitchFamily="18" charset="0"/>
                <a:cs typeface="Times New Roman" pitchFamily="18" charset="0"/>
              </a:rPr>
              <a:t>Java is statically typed and also a strongly typed language because, in Java, each type of data (such as integer, character, hexadecimal, packed decimal, and so forth) is predefined as part of the programming language and all constants or variables defined for a given program must be described with one of the Java data types.</a:t>
            </a:r>
            <a:endParaRPr lang="en-US" sz="2000" b="1" u="sng" dirty="0" smtClean="0">
              <a:latin typeface="Times New Roman" pitchFamily="18" charset="0"/>
              <a:cs typeface="Times New Roman" pitchFamily="18" charset="0"/>
            </a:endParaRPr>
          </a:p>
          <a:p>
            <a:pPr algn="just">
              <a:buNone/>
            </a:pPr>
            <a:endParaRPr lang="en-US" sz="2000" b="1" u="sng" dirty="0">
              <a:latin typeface="Times New Roman" pitchFamily="18" charset="0"/>
              <a:cs typeface="Times New Roman" pitchFamily="18" charset="0"/>
            </a:endParaRPr>
          </a:p>
        </p:txBody>
      </p:sp>
      <p:pic>
        <p:nvPicPr>
          <p:cNvPr id="35842" name="Picture 2" descr="Java Data Types"/>
          <p:cNvPicPr>
            <a:picLocks noChangeAspect="1" noChangeArrowheads="1"/>
          </p:cNvPicPr>
          <p:nvPr/>
        </p:nvPicPr>
        <p:blipFill>
          <a:blip r:embed="rId2"/>
          <a:srcRect t="4295" r="4798"/>
          <a:stretch>
            <a:fillRect/>
          </a:stretch>
        </p:blipFill>
        <p:spPr bwMode="auto">
          <a:xfrm>
            <a:off x="990600" y="2209800"/>
            <a:ext cx="7162800" cy="42338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algn="just" fontAlgn="base">
              <a:buNone/>
            </a:pPr>
            <a:r>
              <a:rPr lang="en-US" sz="2000" b="1" dirty="0" smtClean="0">
                <a:latin typeface="Times New Roman" pitchFamily="18" charset="0"/>
                <a:cs typeface="Times New Roman" pitchFamily="18" charset="0"/>
              </a:rPr>
              <a:t>    Data types in </a:t>
            </a:r>
            <a:r>
              <a:rPr lang="en-US" sz="2000" dirty="0" smtClean="0">
                <a:latin typeface="Times New Roman" pitchFamily="18" charset="0"/>
                <a:cs typeface="Times New Roman" pitchFamily="18" charset="0"/>
              </a:rPr>
              <a:t>Java are of different sizes and values that can be stored in the variable that is made as per convenience and circumstances to cover up all test cases. Java has two categories in which data types are segregated</a:t>
            </a:r>
          </a:p>
          <a:p>
            <a:pPr algn="just" fontAlgn="base"/>
            <a:r>
              <a:rPr lang="en-US" sz="2000" b="1" dirty="0" smtClean="0">
                <a:latin typeface="Times New Roman" pitchFamily="18" charset="0"/>
                <a:cs typeface="Times New Roman" pitchFamily="18" charset="0"/>
              </a:rPr>
              <a:t>Primitive Data Type: </a:t>
            </a:r>
            <a:r>
              <a:rPr lang="en-US" sz="2000" dirty="0" smtClean="0">
                <a:latin typeface="Times New Roman" pitchFamily="18" charset="0"/>
                <a:cs typeface="Times New Roman" pitchFamily="18" charset="0"/>
              </a:rPr>
              <a:t>such as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char,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short, byte, long, float, and double. The Boolean with uppercase B is a wrapper class for the primitive data type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in Java.</a:t>
            </a:r>
          </a:p>
          <a:p>
            <a:pPr algn="just" fontAlgn="base"/>
            <a:r>
              <a:rPr lang="en-US" sz="2000" b="1" dirty="0" smtClean="0">
                <a:latin typeface="Times New Roman" pitchFamily="18" charset="0"/>
                <a:cs typeface="Times New Roman" pitchFamily="18" charset="0"/>
              </a:rPr>
              <a:t>Non-Primitive Data Type or Object Data type: </a:t>
            </a:r>
            <a:r>
              <a:rPr lang="en-US" sz="2000" dirty="0" smtClean="0">
                <a:latin typeface="Times New Roman" pitchFamily="18" charset="0"/>
                <a:cs typeface="Times New Roman" pitchFamily="18" charset="0"/>
              </a:rPr>
              <a:t>such as String, Array, etc.</a:t>
            </a:r>
          </a:p>
          <a:p>
            <a:pPr lvl="1">
              <a:buNone/>
            </a:pPr>
            <a:r>
              <a:rPr lang="en-US" sz="2000" dirty="0" smtClean="0">
                <a:latin typeface="Times New Roman" pitchFamily="18" charset="0"/>
                <a:cs typeface="Times New Roman" pitchFamily="18" charset="0"/>
              </a:rPr>
              <a:t>// Java Program to demonstrate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data-type</a:t>
            </a:r>
          </a:p>
          <a:p>
            <a:pPr lvl="2">
              <a:buNone/>
            </a:pPr>
            <a:r>
              <a:rPr lang="en-US" sz="1600" dirty="0" smtClean="0">
                <a:latin typeface="Times New Roman" pitchFamily="18" charset="0"/>
                <a:cs typeface="Times New Roman" pitchFamily="18" charset="0"/>
              </a:rPr>
              <a:t>import java.io.*;</a:t>
            </a:r>
          </a:p>
          <a:p>
            <a:pPr lvl="2">
              <a:buNone/>
            </a:pPr>
            <a:r>
              <a:rPr lang="en-US" sz="1600" dirty="0" smtClean="0">
                <a:latin typeface="Times New Roman" pitchFamily="18" charset="0"/>
                <a:cs typeface="Times New Roman" pitchFamily="18" charset="0"/>
              </a:rPr>
              <a:t>class main </a:t>
            </a:r>
          </a:p>
          <a:p>
            <a:pPr lvl="2">
              <a:buNone/>
            </a:pPr>
            <a:r>
              <a:rPr lang="en-US" sz="1600" dirty="0" smtClean="0">
                <a:latin typeface="Times New Roman" pitchFamily="18" charset="0"/>
                <a:cs typeface="Times New Roman" pitchFamily="18" charset="0"/>
              </a:rPr>
              <a:t>{</a:t>
            </a:r>
          </a:p>
          <a:p>
            <a:pPr lvl="2">
              <a:buNone/>
            </a:pPr>
            <a:r>
              <a:rPr lang="en-US" sz="1600" dirty="0" smtClean="0">
                <a:latin typeface="Times New Roman" pitchFamily="18" charset="0"/>
                <a:cs typeface="Times New Roman" pitchFamily="18" charset="0"/>
              </a:rPr>
              <a:t>    public static void main (String[]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 </a:t>
            </a:r>
          </a:p>
          <a:p>
            <a:pPr lvl="2">
              <a:buNone/>
            </a:pPr>
            <a:r>
              <a:rPr lang="en-US" sz="1600" dirty="0" smtClean="0">
                <a:latin typeface="Times New Roman" pitchFamily="18" charset="0"/>
                <a:cs typeface="Times New Roman" pitchFamily="18" charset="0"/>
              </a:rPr>
              <a:t>    {</a:t>
            </a:r>
          </a:p>
          <a:p>
            <a:pPr lvl="2">
              <a:buNone/>
            </a:pPr>
            <a:r>
              <a:rPr lang="en-US" sz="1600" dirty="0" smtClean="0">
                <a:latin typeface="Times New Roman" pitchFamily="18" charset="0"/>
                <a:cs typeface="Times New Roman" pitchFamily="18" charset="0"/>
              </a:rPr>
              <a:t>          // declaring two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variables</a:t>
            </a:r>
          </a:p>
          <a:p>
            <a:pPr lvl="2">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 = 10;</a:t>
            </a:r>
          </a:p>
          <a:p>
            <a:pPr lvl="2">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b = 20;</a:t>
            </a:r>
          </a:p>
          <a:p>
            <a:pPr lvl="2">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 a + b );</a:t>
            </a:r>
          </a:p>
          <a:p>
            <a:pPr lvl="2">
              <a:buNone/>
            </a:pPr>
            <a:r>
              <a:rPr lang="en-US" sz="1600" dirty="0" smtClean="0">
                <a:latin typeface="Times New Roman" pitchFamily="18" charset="0"/>
                <a:cs typeface="Times New Roman" pitchFamily="18" charset="0"/>
              </a:rPr>
              <a:t>    }</a:t>
            </a:r>
          </a:p>
          <a:p>
            <a:pPr lvl="2">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62" name="Picture 2" descr="https://miro.medium.com/v2/resize:fit:700/1*ZqNHfjTaFZ2gg1aoBr35kQ.jpe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fontAlgn="base"/>
            <a:r>
              <a:rPr lang="en-US" sz="2000" dirty="0" smtClean="0">
                <a:latin typeface="Times New Roman" pitchFamily="18" charset="0"/>
                <a:cs typeface="Times New Roman" pitchFamily="18" charset="0"/>
              </a:rPr>
              <a:t>Java is a class-based, </a:t>
            </a:r>
            <a:r>
              <a:rPr lang="en-US" sz="2000" b="1" dirty="0" smtClean="0">
                <a:latin typeface="Times New Roman" pitchFamily="18" charset="0"/>
                <a:cs typeface="Times New Roman" pitchFamily="18" charset="0"/>
              </a:rPr>
              <a:t>object-oriented programming language</a:t>
            </a:r>
            <a:r>
              <a:rPr lang="en-US" sz="2000" dirty="0" smtClean="0">
                <a:latin typeface="Times New Roman" pitchFamily="18" charset="0"/>
                <a:cs typeface="Times New Roman" pitchFamily="18" charset="0"/>
              </a:rPr>
              <a:t> that is designed to have as few implementation dependencies as possible. It is intended to let application developers </a:t>
            </a:r>
            <a:r>
              <a:rPr lang="en-US" sz="2000" b="1" dirty="0" smtClean="0">
                <a:latin typeface="Times New Roman" pitchFamily="18" charset="0"/>
                <a:cs typeface="Times New Roman" pitchFamily="18" charset="0"/>
              </a:rPr>
              <a:t>Write Once and Run Anywhere (WORA)</a:t>
            </a:r>
            <a:r>
              <a:rPr lang="en-US" sz="2000" dirty="0" smtClean="0">
                <a:latin typeface="Times New Roman" pitchFamily="18" charset="0"/>
                <a:cs typeface="Times New Roman" pitchFamily="18" charset="0"/>
              </a:rPr>
              <a:t>, meaning that compiled Java code can run on all platforms that support Java without the need for recompilation. </a:t>
            </a:r>
            <a:r>
              <a:rPr lang="en-US" sz="2000" b="1" dirty="0"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ava was developed by </a:t>
            </a:r>
            <a:r>
              <a:rPr lang="en-US" sz="2000" b="1" dirty="0" smtClean="0">
                <a:latin typeface="Times New Roman" pitchFamily="18" charset="0"/>
                <a:cs typeface="Times New Roman" pitchFamily="18" charset="0"/>
              </a:rPr>
              <a:t>James Gosling</a:t>
            </a:r>
            <a:r>
              <a:rPr lang="en-US" sz="2000" dirty="0" smtClean="0">
                <a:latin typeface="Times New Roman" pitchFamily="18" charset="0"/>
                <a:cs typeface="Times New Roman" pitchFamily="18" charset="0"/>
              </a:rPr>
              <a:t> at </a:t>
            </a:r>
            <a:r>
              <a:rPr lang="en-US" sz="2000" b="1" dirty="0" smtClean="0">
                <a:latin typeface="Times New Roman" pitchFamily="18" charset="0"/>
                <a:cs typeface="Times New Roman" pitchFamily="18" charset="0"/>
              </a:rPr>
              <a:t>Sun Microsystems Inc</a:t>
            </a:r>
            <a:r>
              <a:rPr lang="en-US" sz="2000" dirty="0" smtClean="0">
                <a:latin typeface="Times New Roman" pitchFamily="18" charset="0"/>
                <a:cs typeface="Times New Roman" pitchFamily="18" charset="0"/>
              </a:rPr>
              <a:t>. in </a:t>
            </a:r>
            <a:r>
              <a:rPr lang="en-US" sz="2000" b="1" dirty="0" smtClean="0">
                <a:latin typeface="Times New Roman" pitchFamily="18" charset="0"/>
                <a:cs typeface="Times New Roman" pitchFamily="18" charset="0"/>
              </a:rPr>
              <a:t>May 1995</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later acquired by Oracle Corporation </a:t>
            </a:r>
            <a:r>
              <a:rPr lang="en-US" sz="2000" dirty="0" smtClean="0">
                <a:latin typeface="Times New Roman" pitchFamily="18" charset="0"/>
                <a:cs typeface="Times New Roman" pitchFamily="18" charset="0"/>
              </a:rPr>
              <a:t>and is widely used for developing applications for desktop, web, and mobile devices.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Java is known for its simplicity, robustness, and security features, making it a popular choice for enterprise-level applications. Java applications are compiled to byte code that can run on any Java Virtual Machine. The syntax of Java is similar to C/C++.</a:t>
            </a:r>
          </a:p>
          <a:p>
            <a:pPr algn="just" fontAlgn="base"/>
            <a:r>
              <a:rPr lang="en-US" sz="2000" dirty="0" smtClean="0">
                <a:latin typeface="Times New Roman" pitchFamily="18" charset="0"/>
                <a:cs typeface="Times New Roman" pitchFamily="18" charset="0"/>
              </a:rPr>
              <a:t>Java makes writing, compiling, and debugging programming easy. It helps to create reusable code and modular programs.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a:bodyPr>
          <a:lstStyle/>
          <a:p>
            <a:pPr algn="just" fontAlgn="base">
              <a:buNone/>
            </a:pPr>
            <a:r>
              <a:rPr lang="en-US" sz="2000" b="1" dirty="0" smtClean="0">
                <a:latin typeface="Times New Roman" pitchFamily="18" charset="0"/>
                <a:cs typeface="Times New Roman" pitchFamily="18" charset="0"/>
              </a:rPr>
              <a:t>Primitive Data Types</a:t>
            </a:r>
          </a:p>
          <a:p>
            <a:pPr algn="just" fontAlgn="base">
              <a:buNone/>
            </a:pPr>
            <a:r>
              <a:rPr lang="en-US" sz="2000" b="1" dirty="0" smtClean="0">
                <a:latin typeface="Times New Roman" pitchFamily="18" charset="0"/>
                <a:cs typeface="Times New Roman" pitchFamily="18" charset="0"/>
              </a:rPr>
              <a:t>1. </a:t>
            </a:r>
            <a:r>
              <a:rPr lang="en-US" sz="2000" b="1" dirty="0" err="1" smtClean="0">
                <a:latin typeface="Times New Roman" pitchFamily="18" charset="0"/>
                <a:cs typeface="Times New Roman" pitchFamily="18" charset="0"/>
              </a:rPr>
              <a:t>boolean</a:t>
            </a:r>
            <a:r>
              <a:rPr lang="en-US" sz="2000" b="1" dirty="0" smtClean="0">
                <a:latin typeface="Times New Roman" pitchFamily="18" charset="0"/>
                <a:cs typeface="Times New Roman" pitchFamily="18" charset="0"/>
              </a:rPr>
              <a:t> Data Type</a:t>
            </a:r>
          </a:p>
          <a:p>
            <a:pPr algn="just" fontAlgn="base"/>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data type represents a logical value that can be either true or false. Conceptually, it represents a single bit of information, but the actual size used by the virtual machine is implementation-dependent and typically at least one byte (eight bits) in practice. Values of the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type are not implicitly or explicitly converted to any other type using casts. However, programmers can write conversion code if needed.</a:t>
            </a:r>
          </a:p>
          <a:p>
            <a:pPr algn="just" fontAlgn="base"/>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algn="just" fontAlgn="base"/>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booleanVar;</a:t>
            </a:r>
            <a:r>
              <a:rPr lang="en-US" sz="2000" b="1" dirty="0" err="1" smtClean="0">
                <a:latin typeface="Times New Roman" pitchFamily="18" charset="0"/>
                <a:cs typeface="Times New Roman" pitchFamily="18" charset="0"/>
              </a:rPr>
              <a:t>Size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Virtual machine dependent (typically 1 byte, 8 bits)</a:t>
            </a:r>
          </a:p>
          <a:p>
            <a:pPr algn="just" fontAlgn="base"/>
            <a:endParaRPr lang="en-US" sz="2000" dirty="0" smtClean="0">
              <a:latin typeface="Times New Roman" pitchFamily="18" charset="0"/>
              <a:cs typeface="Times New Roman" pitchFamily="18" charset="0"/>
            </a:endParaRPr>
          </a:p>
          <a:p>
            <a:pPr algn="just" fontAlgn="base">
              <a:buNone/>
            </a:pPr>
            <a:r>
              <a:rPr lang="en-US" sz="2000" b="1" dirty="0" smtClean="0">
                <a:latin typeface="Times New Roman" pitchFamily="18" charset="0"/>
                <a:cs typeface="Times New Roman" pitchFamily="18" charset="0"/>
              </a:rPr>
              <a:t>2. byte Data Type</a:t>
            </a:r>
          </a:p>
          <a:p>
            <a:pPr algn="just" fontAlgn="base"/>
            <a:r>
              <a:rPr lang="en-US" sz="2000" dirty="0" smtClean="0">
                <a:latin typeface="Times New Roman" pitchFamily="18" charset="0"/>
                <a:cs typeface="Times New Roman" pitchFamily="18" charset="0"/>
              </a:rPr>
              <a:t>The byte data type is an 8-bit signed two’s complement integer. The byte data type is useful for saving memory in large arrays.</a:t>
            </a:r>
          </a:p>
          <a:p>
            <a:pPr algn="just" fontAlgn="base"/>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byte </a:t>
            </a:r>
            <a:r>
              <a:rPr lang="en-US" sz="2000" dirty="0" err="1" smtClean="0">
                <a:latin typeface="Times New Roman" pitchFamily="18" charset="0"/>
                <a:cs typeface="Times New Roman" pitchFamily="18" charset="0"/>
              </a:rPr>
              <a:t>byteVar;</a:t>
            </a:r>
            <a:r>
              <a:rPr lang="en-US" sz="2000" b="1" dirty="0" err="1" smtClean="0">
                <a:latin typeface="Times New Roman" pitchFamily="18" charset="0"/>
                <a:cs typeface="Times New Roman" pitchFamily="18" charset="0"/>
              </a:rPr>
              <a:t>Size</a:t>
            </a: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1 byte (8 bits)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normAutofit lnSpcReduction="10000"/>
          </a:bodyPr>
          <a:lstStyle/>
          <a:p>
            <a:pPr fontAlgn="base">
              <a:buNone/>
            </a:pPr>
            <a:r>
              <a:rPr lang="en-US" sz="2000" b="1" dirty="0" smtClean="0">
                <a:latin typeface="Times New Roman" pitchFamily="18" charset="0"/>
                <a:cs typeface="Times New Roman" pitchFamily="18" charset="0"/>
              </a:rPr>
              <a:t>3. short Data Type</a:t>
            </a:r>
          </a:p>
          <a:p>
            <a:pPr fontAlgn="base"/>
            <a:r>
              <a:rPr lang="en-US" sz="2000" dirty="0" smtClean="0">
                <a:latin typeface="Times New Roman" pitchFamily="18" charset="0"/>
                <a:cs typeface="Times New Roman" pitchFamily="18" charset="0"/>
              </a:rPr>
              <a:t>The short data type is a 16-bit signed two’s complement integer. Similar to byte, a short is used when memory savings matter, especially in large arrays where space is constrained.</a:t>
            </a:r>
          </a:p>
          <a:p>
            <a:pPr fontAlgn="base"/>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short </a:t>
            </a:r>
            <a:r>
              <a:rPr lang="en-US" sz="2000" dirty="0" err="1" smtClean="0">
                <a:latin typeface="Times New Roman" pitchFamily="18" charset="0"/>
                <a:cs typeface="Times New Roman" pitchFamily="18" charset="0"/>
              </a:rPr>
              <a:t>shortVar;</a:t>
            </a:r>
            <a:r>
              <a:rPr lang="en-US" sz="2000" b="1" dirty="0" err="1" smtClean="0">
                <a:latin typeface="Times New Roman" pitchFamily="18" charset="0"/>
                <a:cs typeface="Times New Roman" pitchFamily="18" charset="0"/>
              </a:rPr>
              <a:t>Size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2 bytes (16 bits)</a:t>
            </a:r>
          </a:p>
          <a:p>
            <a:pPr fontAlgn="base"/>
            <a:endParaRPr lang="en-US" sz="2000" dirty="0" smtClean="0">
              <a:latin typeface="Times New Roman" pitchFamily="18" charset="0"/>
              <a:cs typeface="Times New Roman" pitchFamily="18" charset="0"/>
            </a:endParaRPr>
          </a:p>
          <a:p>
            <a:pPr fontAlgn="base">
              <a:buNone/>
            </a:pPr>
            <a:r>
              <a:rPr lang="en-US" sz="2000" b="1" dirty="0" smtClean="0">
                <a:latin typeface="Times New Roman" pitchFamily="18" charset="0"/>
                <a:cs typeface="Times New Roman" pitchFamily="18" charset="0"/>
              </a:rPr>
              <a:t>4.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Data Type</a:t>
            </a:r>
          </a:p>
          <a:p>
            <a:pPr fontAlgn="base"/>
            <a:r>
              <a:rPr lang="en-US" sz="2000" dirty="0" smtClean="0">
                <a:latin typeface="Times New Roman" pitchFamily="18" charset="0"/>
                <a:cs typeface="Times New Roman" pitchFamily="18" charset="0"/>
              </a:rPr>
              <a:t>It is a 32-bit signed two’s complement integer.</a:t>
            </a:r>
          </a:p>
          <a:p>
            <a:pPr fontAlgn="base"/>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fontAlgn="base"/>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intVar;</a:t>
            </a:r>
            <a:r>
              <a:rPr lang="en-US" sz="2000" b="1" dirty="0" err="1" smtClean="0">
                <a:latin typeface="Times New Roman" pitchFamily="18" charset="0"/>
                <a:cs typeface="Times New Roman" pitchFamily="18" charset="0"/>
              </a:rPr>
              <a:t>Size</a:t>
            </a: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4 bytes ( 32 bits )</a:t>
            </a:r>
          </a:p>
          <a:p>
            <a:pPr fontAlgn="base"/>
            <a:endParaRPr lang="en-US" sz="2000" dirty="0" smtClean="0">
              <a:latin typeface="Times New Roman" pitchFamily="18" charset="0"/>
              <a:cs typeface="Times New Roman" pitchFamily="18" charset="0"/>
            </a:endParaRPr>
          </a:p>
          <a:p>
            <a:pPr fontAlgn="base">
              <a:buNone/>
            </a:pPr>
            <a:r>
              <a:rPr lang="en-US" sz="2000" b="1" dirty="0" smtClean="0">
                <a:latin typeface="Times New Roman" pitchFamily="18" charset="0"/>
                <a:cs typeface="Times New Roman" pitchFamily="18" charset="0"/>
              </a:rPr>
              <a:t>5. long Data Type</a:t>
            </a:r>
          </a:p>
          <a:p>
            <a:pPr fontAlgn="base"/>
            <a:r>
              <a:rPr lang="en-US" sz="2000" dirty="0" smtClean="0">
                <a:latin typeface="Times New Roman" pitchFamily="18" charset="0"/>
                <a:cs typeface="Times New Roman" pitchFamily="18" charset="0"/>
              </a:rPr>
              <a:t>The long data type is a 64-bit signed two’s complement integer. It is used when an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is not large enough to hold a value, offering a much broader range.</a:t>
            </a:r>
          </a:p>
          <a:p>
            <a:pPr fontAlgn="base"/>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long </a:t>
            </a:r>
            <a:r>
              <a:rPr lang="en-US" sz="2000" dirty="0" err="1" smtClean="0">
                <a:latin typeface="Times New Roman" pitchFamily="18" charset="0"/>
                <a:cs typeface="Times New Roman" pitchFamily="18" charset="0"/>
              </a:rPr>
              <a:t>longVar;</a:t>
            </a:r>
            <a:r>
              <a:rPr lang="en-US" sz="2000" b="1" dirty="0" err="1" smtClean="0">
                <a:latin typeface="Times New Roman" pitchFamily="18" charset="0"/>
                <a:cs typeface="Times New Roman" pitchFamily="18" charset="0"/>
              </a:rPr>
              <a:t>Size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8 bytes (64 bits)</a:t>
            </a:r>
          </a:p>
          <a:p>
            <a:pPr fontAlgn="base">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a:bodyPr>
          <a:lstStyle/>
          <a:p>
            <a:pPr algn="just" fontAlgn="base">
              <a:buNone/>
            </a:pPr>
            <a:r>
              <a:rPr lang="en-US" sz="2000" b="1" dirty="0" smtClean="0">
                <a:latin typeface="Times New Roman" pitchFamily="18" charset="0"/>
                <a:cs typeface="Times New Roman" pitchFamily="18" charset="0"/>
              </a:rPr>
              <a:t>6. float Data Type</a:t>
            </a:r>
          </a:p>
          <a:p>
            <a:pPr algn="just" fontAlgn="base"/>
            <a:r>
              <a:rPr lang="en-US" sz="2000" dirty="0" smtClean="0">
                <a:latin typeface="Times New Roman" pitchFamily="18" charset="0"/>
                <a:cs typeface="Times New Roman" pitchFamily="18" charset="0"/>
              </a:rPr>
              <a:t>The float data type is a single-precision 32-bit IEEE 754 floating-point. Use a float (instead of double) if you need to save memory in large arrays of floating-point numbers. The size of the float data type is 4 bytes (32 bits).</a:t>
            </a:r>
          </a:p>
          <a:p>
            <a:pPr algn="just" fontAlgn="base"/>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float </a:t>
            </a:r>
            <a:r>
              <a:rPr lang="en-US" sz="2000" dirty="0" err="1" smtClean="0">
                <a:latin typeface="Times New Roman" pitchFamily="18" charset="0"/>
                <a:cs typeface="Times New Roman" pitchFamily="18" charset="0"/>
              </a:rPr>
              <a:t>floatVar;</a:t>
            </a:r>
            <a:r>
              <a:rPr lang="en-US" sz="2000" b="1" dirty="0" err="1" smtClean="0">
                <a:latin typeface="Times New Roman" pitchFamily="18" charset="0"/>
                <a:cs typeface="Times New Roman" pitchFamily="18" charset="0"/>
              </a:rPr>
              <a:t>Size</a:t>
            </a: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4 bytes (32 bits)</a:t>
            </a:r>
          </a:p>
          <a:p>
            <a:pPr algn="just" fontAlgn="base">
              <a:buNone/>
            </a:pPr>
            <a:r>
              <a:rPr lang="en-US" sz="2000" b="1" dirty="0" smtClean="0">
                <a:latin typeface="Times New Roman" pitchFamily="18" charset="0"/>
                <a:cs typeface="Times New Roman" pitchFamily="18" charset="0"/>
              </a:rPr>
              <a:t>7. double Data Type</a:t>
            </a:r>
          </a:p>
          <a:p>
            <a:pPr algn="just" fontAlgn="base"/>
            <a:r>
              <a:rPr lang="en-US" sz="2000" dirty="0" smtClean="0">
                <a:latin typeface="Times New Roman" pitchFamily="18" charset="0"/>
                <a:cs typeface="Times New Roman" pitchFamily="18" charset="0"/>
              </a:rPr>
              <a:t>The double data type is a double-precision 64-bit IEEE 754 floating-point. For decimal values, this data type is generally the default choice. The size of the double data type is 8 bytes or 64 bits.</a:t>
            </a:r>
          </a:p>
          <a:p>
            <a:pPr algn="just" fontAlgn="base"/>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double </a:t>
            </a:r>
            <a:r>
              <a:rPr lang="en-US" sz="2000" dirty="0" err="1" smtClean="0">
                <a:latin typeface="Times New Roman" pitchFamily="18" charset="0"/>
                <a:cs typeface="Times New Roman" pitchFamily="18" charset="0"/>
              </a:rPr>
              <a:t>doubleVar;</a:t>
            </a:r>
            <a:r>
              <a:rPr lang="en-US" sz="2000" b="1" dirty="0" err="1" smtClean="0">
                <a:latin typeface="Times New Roman" pitchFamily="18" charset="0"/>
                <a:cs typeface="Times New Roman" pitchFamily="18" charset="0"/>
              </a:rPr>
              <a:t>Size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8 bytes (64 bits)</a:t>
            </a:r>
          </a:p>
          <a:p>
            <a:pPr fontAlgn="base">
              <a:buNone/>
            </a:pPr>
            <a:r>
              <a:rPr lang="en-US" sz="2000" b="1" dirty="0" smtClean="0">
                <a:latin typeface="Times New Roman" pitchFamily="18" charset="0"/>
                <a:cs typeface="Times New Roman" pitchFamily="18" charset="0"/>
              </a:rPr>
              <a:t>8. char Data Type</a:t>
            </a:r>
          </a:p>
          <a:p>
            <a:pPr algn="just" fontAlgn="base"/>
            <a:r>
              <a:rPr lang="en-US" sz="2000" dirty="0" smtClean="0">
                <a:latin typeface="Times New Roman" pitchFamily="18" charset="0"/>
                <a:cs typeface="Times New Roman" pitchFamily="18" charset="0"/>
              </a:rPr>
              <a:t>The char data type is a single 16-bit Unicode character with the size of 2 bytes (16 bits).</a:t>
            </a:r>
          </a:p>
          <a:p>
            <a:pPr algn="just" fontAlgn="base"/>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char </a:t>
            </a:r>
            <a:r>
              <a:rPr lang="en-US" sz="2000" dirty="0" err="1" smtClean="0">
                <a:latin typeface="Times New Roman" pitchFamily="18" charset="0"/>
                <a:cs typeface="Times New Roman" pitchFamily="18" charset="0"/>
              </a:rPr>
              <a:t>charVar;</a:t>
            </a:r>
            <a:r>
              <a:rPr lang="en-US" sz="2000" b="1" dirty="0" err="1" smtClean="0">
                <a:latin typeface="Times New Roman" pitchFamily="18" charset="0"/>
                <a:cs typeface="Times New Roman" pitchFamily="18" charset="0"/>
              </a:rPr>
              <a:t>Size</a:t>
            </a:r>
            <a:r>
              <a:rPr lang="en-US" sz="2000" b="1"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2 bytes (16 bits)</a:t>
            </a:r>
          </a:p>
          <a:p>
            <a:pPr algn="just" fontAlgn="base"/>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Autofit/>
          </a:bodyPr>
          <a:lstStyle/>
          <a:p>
            <a:pPr fontAlgn="base">
              <a:buNone/>
            </a:pPr>
            <a:r>
              <a:rPr lang="en-US" sz="2000" b="1" dirty="0" smtClean="0">
                <a:latin typeface="Times New Roman" pitchFamily="18" charset="0"/>
                <a:cs typeface="Times New Roman" pitchFamily="18" charset="0"/>
              </a:rPr>
              <a:t>Non-Primitive (Reference) Data Types</a:t>
            </a:r>
          </a:p>
          <a:p>
            <a:pPr fontAlgn="base"/>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Non-Primitive (Reference) Data Types </a:t>
            </a:r>
            <a:r>
              <a:rPr lang="en-US" sz="2000" dirty="0" smtClean="0">
                <a:latin typeface="Times New Roman" pitchFamily="18" charset="0"/>
                <a:cs typeface="Times New Roman" pitchFamily="18" charset="0"/>
              </a:rPr>
              <a:t>will contain a memory address of variable values because the reference types won’t store the variable value directly in memory. They are strings, objects, arrays, etc.</a:t>
            </a:r>
          </a:p>
          <a:p>
            <a:pPr fontAlgn="base">
              <a:buNone/>
            </a:pPr>
            <a:r>
              <a:rPr lang="en-US" sz="2000" b="1" dirty="0" smtClean="0">
                <a:latin typeface="Times New Roman" pitchFamily="18" charset="0"/>
                <a:cs typeface="Times New Roman" pitchFamily="18" charset="0"/>
              </a:rPr>
              <a:t>1. Strings</a:t>
            </a:r>
          </a:p>
          <a:p>
            <a:pPr fontAlgn="base">
              <a:buNone/>
            </a:pPr>
            <a:r>
              <a:rPr lang="en-US" sz="2000" dirty="0" smtClean="0">
                <a:latin typeface="Times New Roman" pitchFamily="18" charset="0"/>
                <a:cs typeface="Times New Roman" pitchFamily="18" charset="0"/>
              </a:rPr>
              <a:t>     Strings are defined as an array of characters. The difference between a character array and a string in Java is, that the string is designed to hold a sequence of characters in a single variable whereas, a character array is a collection of separate char-type entities. Unlike C/C++, Java strings are not terminated with a null character.</a:t>
            </a:r>
          </a:p>
          <a:p>
            <a:pPr fontAlgn="base">
              <a:buNone/>
            </a:pPr>
            <a:r>
              <a:rPr lang="en-US" sz="2000" b="1" dirty="0" smtClean="0">
                <a:latin typeface="Times New Roman" pitchFamily="18" charset="0"/>
                <a:cs typeface="Times New Roman" pitchFamily="18" charset="0"/>
              </a:rPr>
              <a:t>     Syntax: </a:t>
            </a:r>
            <a:r>
              <a:rPr lang="en-US" sz="2000" dirty="0" smtClean="0">
                <a:latin typeface="Times New Roman" pitchFamily="18" charset="0"/>
                <a:cs typeface="Times New Roman" pitchFamily="18" charset="0"/>
              </a:rPr>
              <a:t>Declaring a string</a:t>
            </a:r>
          </a:p>
          <a:p>
            <a:pPr fontAlgn="base">
              <a:buNone/>
            </a:pPr>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String_Type</a:t>
            </a:r>
            <a:r>
              <a:rPr lang="en-US" sz="2000" dirty="0" smtClean="0">
                <a:latin typeface="Times New Roman" pitchFamily="18" charset="0"/>
                <a:cs typeface="Times New Roman" pitchFamily="18" charset="0"/>
              </a:rPr>
              <a:t>&gt; &lt;</a:t>
            </a:r>
            <a:r>
              <a:rPr lang="en-US" sz="2000" dirty="0" err="1" smtClean="0">
                <a:latin typeface="Times New Roman" pitchFamily="18" charset="0"/>
                <a:cs typeface="Times New Roman" pitchFamily="18" charset="0"/>
              </a:rPr>
              <a:t>string_variable</a:t>
            </a:r>
            <a:r>
              <a:rPr lang="en-US" sz="2000" dirty="0" smtClean="0">
                <a:latin typeface="Times New Roman" pitchFamily="18" charset="0"/>
                <a:cs typeface="Times New Roman" pitchFamily="18" charset="0"/>
              </a:rPr>
              <a:t>&gt; = “&lt;</a:t>
            </a:r>
            <a:r>
              <a:rPr lang="en-US" sz="2000" dirty="0" err="1" smtClean="0">
                <a:latin typeface="Times New Roman" pitchFamily="18" charset="0"/>
                <a:cs typeface="Times New Roman" pitchFamily="18" charset="0"/>
              </a:rPr>
              <a:t>sequence_of_string</a:t>
            </a:r>
            <a:r>
              <a:rPr lang="en-US" sz="2000" dirty="0" smtClean="0">
                <a:latin typeface="Times New Roman" pitchFamily="18" charset="0"/>
                <a:cs typeface="Times New Roman" pitchFamily="18" charset="0"/>
              </a:rPr>
              <a:t>&gt;”; </a:t>
            </a:r>
          </a:p>
          <a:p>
            <a:pPr fontAlgn="base">
              <a:buNone/>
            </a:pPr>
            <a:r>
              <a:rPr lang="en-US" sz="2000" b="1" dirty="0" smtClean="0">
                <a:latin typeface="Times New Roman" pitchFamily="18" charset="0"/>
                <a:cs typeface="Times New Roman" pitchFamily="18" charset="0"/>
              </a:rPr>
              <a:t>     Example: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Declare String without using new operator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String s = “Hello";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Declare String using new operator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String s1 = new String(“Hello");</a:t>
            </a:r>
            <a:endParaRPr lang="en-US" sz="20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fontAlgn="base">
              <a:buNone/>
            </a:pPr>
            <a:r>
              <a:rPr lang="en-US" sz="2000" b="1" dirty="0" smtClean="0">
                <a:latin typeface="Times New Roman" pitchFamily="18" charset="0"/>
                <a:cs typeface="Times New Roman" pitchFamily="18" charset="0"/>
              </a:rPr>
              <a:t>2. Class</a:t>
            </a:r>
          </a:p>
          <a:p>
            <a:pPr fontAlgn="base"/>
            <a:r>
              <a:rPr lang="en-US" sz="2000" dirty="0" smtClean="0">
                <a:latin typeface="Times New Roman" pitchFamily="18" charset="0"/>
                <a:cs typeface="Times New Roman" pitchFamily="18" charset="0"/>
              </a:rPr>
              <a:t>A Class is a user-defined blueprint or prototype from which objects are created.  It represents the set of properties or methods that are common to all objects of one type. In general, class declarations can include these components, in order:</a:t>
            </a:r>
          </a:p>
          <a:p>
            <a:pPr fontAlgn="base"/>
            <a:r>
              <a:rPr lang="en-US" sz="2000" b="1" dirty="0" smtClean="0">
                <a:latin typeface="Times New Roman" pitchFamily="18" charset="0"/>
                <a:cs typeface="Times New Roman" pitchFamily="18" charset="0"/>
              </a:rPr>
              <a:t>Modifiers </a:t>
            </a:r>
            <a:r>
              <a:rPr lang="en-US" sz="2000" dirty="0" smtClean="0">
                <a:latin typeface="Times New Roman" pitchFamily="18" charset="0"/>
                <a:cs typeface="Times New Roman" pitchFamily="18" charset="0"/>
              </a:rPr>
              <a:t>: A class can be public or has default access. Refer to access </a:t>
            </a:r>
            <a:r>
              <a:rPr lang="en-US" sz="2000" dirty="0" err="1" smtClean="0">
                <a:latin typeface="Times New Roman" pitchFamily="18" charset="0"/>
                <a:cs typeface="Times New Roman" pitchFamily="18" charset="0"/>
              </a:rPr>
              <a:t>specifiers</a:t>
            </a:r>
            <a:r>
              <a:rPr lang="en-US" sz="2000" dirty="0" smtClean="0">
                <a:latin typeface="Times New Roman" pitchFamily="18" charset="0"/>
                <a:cs typeface="Times New Roman" pitchFamily="18" charset="0"/>
              </a:rPr>
              <a:t> for classes or interfaces in Java</a:t>
            </a:r>
          </a:p>
          <a:p>
            <a:pPr fontAlgn="base"/>
            <a:r>
              <a:rPr lang="en-US" sz="2000" b="1" dirty="0" smtClean="0">
                <a:latin typeface="Times New Roman" pitchFamily="18" charset="0"/>
                <a:cs typeface="Times New Roman" pitchFamily="18" charset="0"/>
              </a:rPr>
              <a:t>Class name: </a:t>
            </a:r>
            <a:r>
              <a:rPr lang="en-US" sz="2000" dirty="0" smtClean="0">
                <a:latin typeface="Times New Roman" pitchFamily="18" charset="0"/>
                <a:cs typeface="Times New Roman" pitchFamily="18" charset="0"/>
              </a:rPr>
              <a:t>The name should begin with an initial letter (capitalized by convention).</a:t>
            </a:r>
          </a:p>
          <a:p>
            <a:pPr fontAlgn="base"/>
            <a:r>
              <a:rPr lang="en-US" sz="2000" b="1" dirty="0" err="1" smtClean="0">
                <a:latin typeface="Times New Roman" pitchFamily="18" charset="0"/>
                <a:cs typeface="Times New Roman" pitchFamily="18" charset="0"/>
              </a:rPr>
              <a:t>Superclass</a:t>
            </a:r>
            <a:r>
              <a:rPr lang="en-US" sz="2000" b="1" dirty="0" smtClean="0">
                <a:latin typeface="Times New Roman" pitchFamily="18" charset="0"/>
                <a:cs typeface="Times New Roman" pitchFamily="18" charset="0"/>
              </a:rPr>
              <a:t>(if any): </a:t>
            </a:r>
            <a:r>
              <a:rPr lang="en-US" sz="2000" dirty="0" smtClean="0">
                <a:latin typeface="Times New Roman" pitchFamily="18" charset="0"/>
                <a:cs typeface="Times New Roman" pitchFamily="18" charset="0"/>
              </a:rPr>
              <a:t>The name of the class’s parent (</a:t>
            </a:r>
            <a:r>
              <a:rPr lang="en-US" sz="2000" dirty="0" err="1" smtClean="0">
                <a:latin typeface="Times New Roman" pitchFamily="18" charset="0"/>
                <a:cs typeface="Times New Roman" pitchFamily="18" charset="0"/>
              </a:rPr>
              <a:t>superclass</a:t>
            </a:r>
            <a:r>
              <a:rPr lang="en-US" sz="2000" dirty="0" smtClean="0">
                <a:latin typeface="Times New Roman" pitchFamily="18" charset="0"/>
                <a:cs typeface="Times New Roman" pitchFamily="18" charset="0"/>
              </a:rPr>
              <a:t>), if any, preceded by the keyword extends. A class can only extend (subclass) one parent.</a:t>
            </a:r>
          </a:p>
          <a:p>
            <a:pPr fontAlgn="base"/>
            <a:r>
              <a:rPr lang="en-US" sz="2000" b="1" dirty="0" smtClean="0">
                <a:latin typeface="Times New Roman" pitchFamily="18" charset="0"/>
                <a:cs typeface="Times New Roman" pitchFamily="18" charset="0"/>
              </a:rPr>
              <a:t>Interfaces(if any): </a:t>
            </a:r>
            <a:r>
              <a:rPr lang="en-US" sz="2000" dirty="0" smtClean="0">
                <a:latin typeface="Times New Roman" pitchFamily="18" charset="0"/>
                <a:cs typeface="Times New Roman" pitchFamily="18" charset="0"/>
              </a:rPr>
              <a:t>A comma-separated list of interfaces implemented by the class, if any, preceded by the keyword implements. A class can implement more than one interface.</a:t>
            </a:r>
          </a:p>
          <a:p>
            <a:pPr fontAlgn="base"/>
            <a:r>
              <a:rPr lang="en-US" sz="2000" b="1" dirty="0" smtClean="0">
                <a:latin typeface="Times New Roman" pitchFamily="18" charset="0"/>
                <a:cs typeface="Times New Roman" pitchFamily="18" charset="0"/>
              </a:rPr>
              <a:t>Body: </a:t>
            </a:r>
            <a:r>
              <a:rPr lang="en-US" sz="2000" dirty="0" smtClean="0">
                <a:latin typeface="Times New Roman" pitchFamily="18" charset="0"/>
                <a:cs typeface="Times New Roman" pitchFamily="18" charset="0"/>
              </a:rPr>
              <a:t>The class body is surrounded by braces, { }.</a:t>
            </a:r>
          </a:p>
          <a:p>
            <a:endParaRPr lang="en-US" sz="20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lnSpcReduction="10000"/>
          </a:bodyPr>
          <a:lstStyle/>
          <a:p>
            <a:pPr algn="just" fontAlgn="base">
              <a:buNone/>
            </a:pPr>
            <a:r>
              <a:rPr lang="en-US" sz="2000" b="1" dirty="0" smtClean="0">
                <a:latin typeface="Times New Roman" pitchFamily="18" charset="0"/>
                <a:cs typeface="Times New Roman" pitchFamily="18" charset="0"/>
              </a:rPr>
              <a:t>3. Object</a:t>
            </a:r>
          </a:p>
          <a:p>
            <a:pPr algn="just" fontAlgn="base"/>
            <a:r>
              <a:rPr lang="en-US" sz="2000" dirty="0" smtClean="0">
                <a:latin typeface="Times New Roman" pitchFamily="18" charset="0"/>
                <a:cs typeface="Times New Roman" pitchFamily="18" charset="0"/>
              </a:rPr>
              <a:t>An Object is a basic unit of Object-Oriented Programming and represents real-life entities.  A typical Java program creates many objects, which as you know, interact by invoking methods. An object consists of :</a:t>
            </a:r>
          </a:p>
          <a:p>
            <a:pPr algn="just" fontAlgn="base"/>
            <a:r>
              <a:rPr lang="en-US" sz="2000" b="1" dirty="0" smtClean="0">
                <a:latin typeface="Times New Roman" pitchFamily="18" charset="0"/>
                <a:cs typeface="Times New Roman" pitchFamily="18" charset="0"/>
              </a:rPr>
              <a:t>State </a:t>
            </a:r>
            <a:r>
              <a:rPr lang="en-US" sz="2000" dirty="0" smtClean="0">
                <a:latin typeface="Times New Roman" pitchFamily="18" charset="0"/>
                <a:cs typeface="Times New Roman" pitchFamily="18" charset="0"/>
              </a:rPr>
              <a:t>: It is represented by the attributes of an object. It also reflects the properties of an object.</a:t>
            </a:r>
          </a:p>
          <a:p>
            <a:pPr algn="just" fontAlgn="base"/>
            <a:r>
              <a:rPr lang="en-US" sz="2000" b="1" dirty="0" smtClean="0">
                <a:latin typeface="Times New Roman" pitchFamily="18" charset="0"/>
                <a:cs typeface="Times New Roman" pitchFamily="18" charset="0"/>
              </a:rPr>
              <a:t>Behavior </a:t>
            </a:r>
            <a:r>
              <a:rPr lang="en-US" sz="2000" dirty="0" smtClean="0">
                <a:latin typeface="Times New Roman" pitchFamily="18" charset="0"/>
                <a:cs typeface="Times New Roman" pitchFamily="18" charset="0"/>
              </a:rPr>
              <a:t>: It is represented by the methods of an object. It also reflects the response of an object to other objects.</a:t>
            </a:r>
          </a:p>
          <a:p>
            <a:pPr algn="just" fontAlgn="base"/>
            <a:r>
              <a:rPr lang="en-US" sz="2000" b="1" dirty="0" smtClean="0">
                <a:latin typeface="Times New Roman" pitchFamily="18" charset="0"/>
                <a:cs typeface="Times New Roman" pitchFamily="18" charset="0"/>
              </a:rPr>
              <a:t>Identity </a:t>
            </a:r>
            <a:r>
              <a:rPr lang="en-US" sz="2000" dirty="0" smtClean="0">
                <a:latin typeface="Times New Roman" pitchFamily="18" charset="0"/>
                <a:cs typeface="Times New Roman" pitchFamily="18" charset="0"/>
              </a:rPr>
              <a:t>: It gives a unique name to an object and enables one object to interact with other objects.</a:t>
            </a:r>
          </a:p>
          <a:p>
            <a:pPr fontAlgn="base">
              <a:buNone/>
            </a:pPr>
            <a:r>
              <a:rPr lang="en-US" sz="2000" b="1" dirty="0" smtClean="0">
                <a:latin typeface="Times New Roman" pitchFamily="18" charset="0"/>
                <a:cs typeface="Times New Roman" pitchFamily="18" charset="0"/>
              </a:rPr>
              <a:t>4. Interface</a:t>
            </a:r>
          </a:p>
          <a:p>
            <a:pPr algn="just" fontAlgn="base"/>
            <a:r>
              <a:rPr lang="en-US" sz="2000" dirty="0" smtClean="0">
                <a:latin typeface="Times New Roman" pitchFamily="18" charset="0"/>
                <a:cs typeface="Times New Roman" pitchFamily="18" charset="0"/>
              </a:rPr>
              <a:t>Like a class, an interface can have methods and variables, but the methods declared in an interface are by default abstract (only method signature, no body).</a:t>
            </a:r>
          </a:p>
          <a:p>
            <a:pPr algn="just" fontAlgn="base"/>
            <a:r>
              <a:rPr lang="en-US" sz="2000" dirty="0" smtClean="0">
                <a:latin typeface="Times New Roman" pitchFamily="18" charset="0"/>
                <a:cs typeface="Times New Roman" pitchFamily="18" charset="0"/>
              </a:rPr>
              <a:t>Interfaces specify what a class must do and not how. It is the blueprint of the class.</a:t>
            </a:r>
          </a:p>
          <a:p>
            <a:pPr algn="just" fontAlgn="base"/>
            <a:r>
              <a:rPr lang="en-US" sz="2000" dirty="0" smtClean="0">
                <a:latin typeface="Times New Roman" pitchFamily="18" charset="0"/>
                <a:cs typeface="Times New Roman" pitchFamily="18" charset="0"/>
              </a:rPr>
              <a:t>An Interface is about capabilities like a Player may be an interface and any class implementing Player must be able to (or must implement) move(). So it specifies a set of methods that the class has to implement.</a:t>
            </a:r>
          </a:p>
          <a:p>
            <a:pPr algn="just" fontAlgn="base"/>
            <a:r>
              <a:rPr lang="en-US" sz="2000" dirty="0" smtClean="0">
                <a:latin typeface="Times New Roman" pitchFamily="18" charset="0"/>
                <a:cs typeface="Times New Roman" pitchFamily="18" charset="0"/>
              </a:rPr>
              <a:t>If a class implements an interface and does not provide method bodies for all functions specified in the interface, then the class must be declared abstract.</a:t>
            </a:r>
          </a:p>
          <a:p>
            <a:pPr algn="just" fontAlgn="base"/>
            <a:r>
              <a:rPr lang="en-US" sz="2000" dirty="0" smtClean="0">
                <a:latin typeface="Times New Roman" pitchFamily="18" charset="0"/>
                <a:cs typeface="Times New Roman" pitchFamily="18" charset="0"/>
              </a:rPr>
              <a:t>A Java library example is Comparator Interface . If a class implements this interface, then it can be used to sort a collection.</a:t>
            </a:r>
          </a:p>
          <a:p>
            <a:pPr algn="just" fontAlgn="base"/>
            <a:endParaRPr lang="en-US" sz="2000" dirty="0" smtClean="0">
              <a:latin typeface="Times New Roman" pitchFamily="18" charset="0"/>
              <a:cs typeface="Times New Roman" pitchFamily="18" charset="0"/>
            </a:endParaRPr>
          </a:p>
          <a:p>
            <a:pPr algn="just" fontAlgn="base"/>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fontAlgn="base">
              <a:buNone/>
            </a:pPr>
            <a:r>
              <a:rPr lang="en-US" sz="2000" b="1" dirty="0" smtClean="0">
                <a:latin typeface="Times New Roman" pitchFamily="18" charset="0"/>
                <a:cs typeface="Times New Roman" pitchFamily="18" charset="0"/>
              </a:rPr>
              <a:t>5. Array</a:t>
            </a:r>
          </a:p>
          <a:p>
            <a:pPr fontAlgn="base"/>
            <a:r>
              <a:rPr lang="en-US" sz="2000" dirty="0" smtClean="0">
                <a:latin typeface="Times New Roman" pitchFamily="18" charset="0"/>
                <a:cs typeface="Times New Roman" pitchFamily="18" charset="0"/>
              </a:rPr>
              <a:t>An Array is a group of like-typed variables that are referred to by a common name. Arrays in Java work differently than they do in C/C++. The following are some important points about Java arrays.</a:t>
            </a:r>
          </a:p>
          <a:p>
            <a:pPr fontAlgn="base"/>
            <a:r>
              <a:rPr lang="en-US" sz="2000" dirty="0" smtClean="0">
                <a:latin typeface="Times New Roman" pitchFamily="18" charset="0"/>
                <a:cs typeface="Times New Roman" pitchFamily="18" charset="0"/>
              </a:rPr>
              <a:t>In Java, all arrays are dynamically allocated. (discussed below)</a:t>
            </a:r>
          </a:p>
          <a:p>
            <a:pPr fontAlgn="base"/>
            <a:r>
              <a:rPr lang="en-US" sz="2000" dirty="0" smtClean="0">
                <a:latin typeface="Times New Roman" pitchFamily="18" charset="0"/>
                <a:cs typeface="Times New Roman" pitchFamily="18" charset="0"/>
              </a:rPr>
              <a:t>Since arrays are objects in Java, we can find their length using member length. This is different from C/C++ where we find length using size.</a:t>
            </a:r>
          </a:p>
          <a:p>
            <a:pPr fontAlgn="base"/>
            <a:r>
              <a:rPr lang="en-US" sz="2000" dirty="0" smtClean="0">
                <a:latin typeface="Times New Roman" pitchFamily="18" charset="0"/>
                <a:cs typeface="Times New Roman" pitchFamily="18" charset="0"/>
              </a:rPr>
              <a:t>A Java array variable can also be declared like other variables with [] after the data type.</a:t>
            </a:r>
          </a:p>
          <a:p>
            <a:pPr fontAlgn="base"/>
            <a:r>
              <a:rPr lang="en-US" sz="2000" dirty="0" smtClean="0">
                <a:latin typeface="Times New Roman" pitchFamily="18" charset="0"/>
                <a:cs typeface="Times New Roman" pitchFamily="18" charset="0"/>
              </a:rPr>
              <a:t>The variables in the array are ordered and each has an index beginning with 0.</a:t>
            </a:r>
          </a:p>
          <a:p>
            <a:pPr fontAlgn="base"/>
            <a:r>
              <a:rPr lang="en-US" sz="2000" dirty="0" smtClean="0">
                <a:latin typeface="Times New Roman" pitchFamily="18" charset="0"/>
                <a:cs typeface="Times New Roman" pitchFamily="18" charset="0"/>
              </a:rPr>
              <a:t>Java array can also be used as a static field, a local variable, or a method parameter.</a:t>
            </a:r>
          </a:p>
          <a:p>
            <a:pPr fontAlgn="base"/>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size </a:t>
            </a:r>
            <a:r>
              <a:rPr lang="en-US" sz="2000" dirty="0" smtClean="0">
                <a:latin typeface="Times New Roman" pitchFamily="18" charset="0"/>
                <a:cs typeface="Times New Roman" pitchFamily="18" charset="0"/>
              </a:rPr>
              <a:t>of an array must be specified by an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value and not long or short.</a:t>
            </a:r>
          </a:p>
          <a:p>
            <a:pPr fontAlgn="base"/>
            <a:r>
              <a:rPr lang="en-US" sz="2000" dirty="0" smtClean="0">
                <a:latin typeface="Times New Roman" pitchFamily="18" charset="0"/>
                <a:cs typeface="Times New Roman" pitchFamily="18" charset="0"/>
              </a:rPr>
              <a:t>The direct </a:t>
            </a:r>
            <a:r>
              <a:rPr lang="en-US" sz="2000" dirty="0" err="1" smtClean="0">
                <a:latin typeface="Times New Roman" pitchFamily="18" charset="0"/>
                <a:cs typeface="Times New Roman" pitchFamily="18" charset="0"/>
              </a:rPr>
              <a:t>superclass</a:t>
            </a:r>
            <a:r>
              <a:rPr lang="en-US" sz="2000" dirty="0" smtClean="0">
                <a:latin typeface="Times New Roman" pitchFamily="18" charset="0"/>
                <a:cs typeface="Times New Roman" pitchFamily="18" charset="0"/>
              </a:rPr>
              <a:t> of an array type is Object.</a:t>
            </a:r>
          </a:p>
          <a:p>
            <a:pPr fontAlgn="base"/>
            <a:r>
              <a:rPr lang="en-US" sz="2000" dirty="0" smtClean="0">
                <a:latin typeface="Times New Roman" pitchFamily="18" charset="0"/>
                <a:cs typeface="Times New Roman" pitchFamily="18" charset="0"/>
              </a:rPr>
              <a:t>Every array type implements the interfaces </a:t>
            </a:r>
            <a:r>
              <a:rPr lang="en-US" sz="2000" dirty="0" err="1" smtClean="0">
                <a:latin typeface="Times New Roman" pitchFamily="18" charset="0"/>
                <a:cs typeface="Times New Roman" pitchFamily="18" charset="0"/>
              </a:rPr>
              <a:t>Cloneable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java.io.Serializable</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buNone/>
            </a:pPr>
            <a:r>
              <a:rPr lang="en-US" sz="2000" b="1" u="sng" dirty="0" smtClean="0">
                <a:solidFill>
                  <a:srgbClr val="0070C0"/>
                </a:solidFill>
                <a:latin typeface="Times New Roman" pitchFamily="18" charset="0"/>
                <a:cs typeface="Times New Roman" pitchFamily="18" charset="0"/>
              </a:rPr>
              <a:t>Variables:</a:t>
            </a:r>
          </a:p>
          <a:p>
            <a:pPr fontAlgn="base"/>
            <a:r>
              <a:rPr lang="en-US" sz="2000" dirty="0" smtClean="0">
                <a:latin typeface="Times New Roman" pitchFamily="18" charset="0"/>
                <a:cs typeface="Times New Roman" pitchFamily="18" charset="0"/>
              </a:rPr>
              <a:t>Variables are the containers for storing the data values or you can also call it a memory location name for the data. Every variable has a:</a:t>
            </a:r>
          </a:p>
          <a:p>
            <a:pPr fontAlgn="base"/>
            <a:r>
              <a:rPr lang="en-US" sz="2000" b="1" dirty="0" smtClean="0">
                <a:latin typeface="Times New Roman" pitchFamily="18" charset="0"/>
                <a:cs typeface="Times New Roman" pitchFamily="18" charset="0"/>
              </a:rPr>
              <a:t>Data Type</a:t>
            </a:r>
            <a:r>
              <a:rPr lang="en-US" sz="2000" dirty="0" smtClean="0">
                <a:latin typeface="Times New Roman" pitchFamily="18" charset="0"/>
                <a:cs typeface="Times New Roman" pitchFamily="18" charset="0"/>
              </a:rPr>
              <a:t> – The kind of data that it can hold. For example,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string, float, char, etc.</a:t>
            </a:r>
          </a:p>
          <a:p>
            <a:pPr fontAlgn="base"/>
            <a:r>
              <a:rPr lang="en-US" sz="2000" b="1" dirty="0" smtClean="0">
                <a:latin typeface="Times New Roman" pitchFamily="18" charset="0"/>
                <a:cs typeface="Times New Roman" pitchFamily="18" charset="0"/>
              </a:rPr>
              <a:t>Variable Name </a:t>
            </a:r>
            <a:r>
              <a:rPr lang="en-US" sz="2000" dirty="0" smtClean="0">
                <a:latin typeface="Times New Roman" pitchFamily="18" charset="0"/>
                <a:cs typeface="Times New Roman" pitchFamily="18" charset="0"/>
              </a:rPr>
              <a:t>– To identify the variable uniquely within the scope.</a:t>
            </a:r>
          </a:p>
          <a:p>
            <a:pPr fontAlgn="base"/>
            <a:r>
              <a:rPr lang="en-US" sz="2000" b="1" dirty="0" smtClean="0">
                <a:latin typeface="Times New Roman" pitchFamily="18" charset="0"/>
                <a:cs typeface="Times New Roman" pitchFamily="18" charset="0"/>
              </a:rPr>
              <a:t>Value </a:t>
            </a:r>
            <a:r>
              <a:rPr lang="en-US" sz="2000" dirty="0" smtClean="0">
                <a:latin typeface="Times New Roman" pitchFamily="18" charset="0"/>
                <a:cs typeface="Times New Roman" pitchFamily="18" charset="0"/>
              </a:rPr>
              <a:t>– The data assigned to the variable.</a:t>
            </a:r>
          </a:p>
          <a:p>
            <a:pPr fontAlgn="base"/>
            <a:r>
              <a:rPr lang="en-US" sz="2000" b="1" dirty="0" smtClean="0">
                <a:latin typeface="Times New Roman" pitchFamily="18" charset="0"/>
                <a:cs typeface="Times New Roman" pitchFamily="18" charset="0"/>
              </a:rPr>
              <a:t>There are three types of variables in Java – Local, Instance, and Static.</a:t>
            </a:r>
            <a:endParaRPr lang="en-US" sz="2000"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Example: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age = 27; // integer variable having value 27</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String name = "</a:t>
            </a:r>
            <a:r>
              <a:rPr lang="en-US" sz="2000" dirty="0" err="1" smtClean="0">
                <a:latin typeface="Times New Roman" pitchFamily="18" charset="0"/>
                <a:cs typeface="Times New Roman" pitchFamily="18" charset="0"/>
              </a:rPr>
              <a:t>gfg</a:t>
            </a:r>
            <a:r>
              <a:rPr lang="en-US" sz="2000" dirty="0" smtClean="0">
                <a:latin typeface="Times New Roman" pitchFamily="18" charset="0"/>
                <a:cs typeface="Times New Roman" pitchFamily="18" charset="0"/>
              </a:rPr>
              <a:t>" // string variable </a:t>
            </a:r>
          </a:p>
          <a:p>
            <a:pPr>
              <a:buNone/>
            </a:pPr>
            <a:r>
              <a:rPr lang="en-US" sz="2000" u="sng" dirty="0" smtClean="0">
                <a:latin typeface="Times New Roman" pitchFamily="18" charset="0"/>
                <a:cs typeface="Times New Roman" pitchFamily="18" charset="0"/>
              </a:rPr>
              <a:t>How to declare the variable:</a:t>
            </a:r>
          </a:p>
          <a:p>
            <a:pPr fontAlgn="base"/>
            <a:r>
              <a:rPr lang="en-US" sz="1800" dirty="0" smtClean="0">
                <a:latin typeface="Times New Roman" pitchFamily="18" charset="0"/>
                <a:cs typeface="Times New Roman" pitchFamily="18" charset="0"/>
              </a:rPr>
              <a:t>From the image, it can be easily perceived that while declaring a variable, we need to take care of two things that are:</a:t>
            </a:r>
          </a:p>
          <a:p>
            <a:pPr fontAlgn="base"/>
            <a:r>
              <a:rPr lang="en-US" sz="1800" b="1" dirty="0" err="1" smtClean="0">
                <a:latin typeface="Times New Roman" pitchFamily="18" charset="0"/>
                <a:cs typeface="Times New Roman" pitchFamily="18" charset="0"/>
              </a:rPr>
              <a:t>datatype</a:t>
            </a:r>
            <a:r>
              <a:rPr lang="en-US" sz="1800" dirty="0" smtClean="0">
                <a:latin typeface="Times New Roman" pitchFamily="18" charset="0"/>
                <a:cs typeface="Times New Roman" pitchFamily="18" charset="0"/>
              </a:rPr>
              <a:t>: In Java, a data type define the type of data that a variable can hold. </a:t>
            </a:r>
          </a:p>
          <a:p>
            <a:pPr fontAlgn="base"/>
            <a:r>
              <a:rPr lang="en-US" sz="1800" b="1" dirty="0" err="1" smtClean="0">
                <a:latin typeface="Times New Roman" pitchFamily="18" charset="0"/>
                <a:cs typeface="Times New Roman" pitchFamily="18" charset="0"/>
              </a:rPr>
              <a:t>data_name</a:t>
            </a:r>
            <a:r>
              <a:rPr lang="en-US"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 Name was given to the variable. </a:t>
            </a:r>
          </a:p>
          <a:p>
            <a:pPr fontAlgn="base"/>
            <a:r>
              <a:rPr lang="en-US" sz="1800" dirty="0" smtClean="0">
                <a:latin typeface="Times New Roman" pitchFamily="18" charset="0"/>
                <a:cs typeface="Times New Roman" pitchFamily="18" charset="0"/>
              </a:rPr>
              <a:t>In this way, a name can only be given to a memory location. It can be assigned values in two ways: </a:t>
            </a:r>
          </a:p>
          <a:p>
            <a:pPr fontAlgn="base"/>
            <a:r>
              <a:rPr lang="en-US" sz="1800" dirty="0" smtClean="0">
                <a:latin typeface="Times New Roman" pitchFamily="18" charset="0"/>
                <a:cs typeface="Times New Roman" pitchFamily="18" charset="0"/>
              </a:rPr>
              <a:t>Variable Initialization</a:t>
            </a:r>
          </a:p>
          <a:p>
            <a:pPr fontAlgn="base"/>
            <a:r>
              <a:rPr lang="en-US" sz="1800" dirty="0" smtClean="0">
                <a:latin typeface="Times New Roman" pitchFamily="18" charset="0"/>
                <a:cs typeface="Times New Roman" pitchFamily="18" charset="0"/>
              </a:rPr>
              <a:t>Assigning value by taking input</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43010" name="AutoShape 2" descr="Variables in Ja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3012" name="AutoShape 4" descr="Variables in Jav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3013" name="Picture 5"/>
          <p:cNvPicPr>
            <a:picLocks noChangeAspect="1" noChangeArrowheads="1"/>
          </p:cNvPicPr>
          <p:nvPr/>
        </p:nvPicPr>
        <p:blipFill>
          <a:blip r:embed="rId2"/>
          <a:srcRect/>
          <a:stretch>
            <a:fillRect/>
          </a:stretch>
        </p:blipFill>
        <p:spPr bwMode="auto">
          <a:xfrm>
            <a:off x="4191000" y="5486400"/>
            <a:ext cx="3181350" cy="10668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fontAlgn="base">
              <a:buNone/>
            </a:pPr>
            <a:r>
              <a:rPr lang="en-US" sz="2000" b="1" u="sng" dirty="0" smtClean="0">
                <a:latin typeface="Times New Roman" pitchFamily="18" charset="0"/>
                <a:cs typeface="Times New Roman" pitchFamily="18" charset="0"/>
              </a:rPr>
              <a:t>How to Initialize Java Variables?</a:t>
            </a:r>
          </a:p>
          <a:p>
            <a:pPr fontAlgn="base">
              <a:buNone/>
            </a:pPr>
            <a:r>
              <a:rPr lang="en-US" sz="2000" dirty="0" smtClean="0">
                <a:latin typeface="Times New Roman" pitchFamily="18" charset="0"/>
                <a:cs typeface="Times New Roman" pitchFamily="18" charset="0"/>
              </a:rPr>
              <a:t>It can be perceived with the help of 3 components explained above:</a:t>
            </a:r>
            <a:endParaRPr lang="en-US" sz="2000" i="1" dirty="0" smtClean="0">
              <a:latin typeface="Times New Roman" pitchFamily="18" charset="0"/>
              <a:cs typeface="Times New Roman" pitchFamily="18" charset="0"/>
            </a:endParaRPr>
          </a:p>
          <a:p>
            <a:pPr fontAlgn="base">
              <a:buNone/>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 Declaring float variable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float </a:t>
            </a:r>
            <a:r>
              <a:rPr lang="en-US" sz="2000" dirty="0" err="1" smtClean="0">
                <a:latin typeface="Times New Roman" pitchFamily="18" charset="0"/>
                <a:cs typeface="Times New Roman" pitchFamily="18" charset="0"/>
              </a:rPr>
              <a:t>simpleInterest</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Declaring and initializing integer variable</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time = 10, speed = 20;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Declaring and initializing character variable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char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 'h'; </a:t>
            </a:r>
          </a:p>
          <a:p>
            <a:pPr fontAlgn="base">
              <a:buNone/>
            </a:pPr>
            <a:r>
              <a:rPr lang="en-US" sz="2000" b="1" dirty="0" smtClean="0">
                <a:latin typeface="Times New Roman" pitchFamily="18" charset="0"/>
                <a:cs typeface="Times New Roman" pitchFamily="18" charset="0"/>
              </a:rPr>
              <a:t>Types of Java Variables</a:t>
            </a:r>
          </a:p>
          <a:p>
            <a:pPr fontAlgn="base">
              <a:buNone/>
            </a:pPr>
            <a:r>
              <a:rPr lang="en-US" sz="2000" dirty="0" smtClean="0">
                <a:latin typeface="Times New Roman" pitchFamily="18" charset="0"/>
                <a:cs typeface="Times New Roman" pitchFamily="18" charset="0"/>
              </a:rPr>
              <a:t>Now let us discuss different types of variables  which are listed as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follows: </a:t>
            </a:r>
          </a:p>
          <a:p>
            <a:pPr fontAlgn="base"/>
            <a:r>
              <a:rPr lang="en-US" sz="2000" dirty="0" smtClean="0">
                <a:latin typeface="Times New Roman" pitchFamily="18" charset="0"/>
                <a:cs typeface="Times New Roman" pitchFamily="18" charset="0"/>
              </a:rPr>
              <a:t>Local Variables</a:t>
            </a:r>
          </a:p>
          <a:p>
            <a:pPr fontAlgn="base"/>
            <a:r>
              <a:rPr lang="en-US" sz="2000" dirty="0" smtClean="0">
                <a:latin typeface="Times New Roman" pitchFamily="18" charset="0"/>
                <a:cs typeface="Times New Roman" pitchFamily="18" charset="0"/>
              </a:rPr>
              <a:t>Instance Variables</a:t>
            </a:r>
          </a:p>
          <a:p>
            <a:pPr fontAlgn="base"/>
            <a:r>
              <a:rPr lang="en-US" sz="2000" dirty="0" smtClean="0">
                <a:latin typeface="Times New Roman" pitchFamily="18" charset="0"/>
                <a:cs typeface="Times New Roman" pitchFamily="18" charset="0"/>
              </a:rPr>
              <a:t>Static Variables</a:t>
            </a:r>
          </a:p>
          <a:p>
            <a:pPr>
              <a:buNone/>
            </a:pPr>
            <a:endParaRPr lang="en-US" sz="2000" dirty="0">
              <a:latin typeface="Times New Roman" pitchFamily="18" charset="0"/>
              <a:cs typeface="Times New Roman" pitchFamily="18" charset="0"/>
            </a:endParaRPr>
          </a:p>
        </p:txBody>
      </p:sp>
      <p:pic>
        <p:nvPicPr>
          <p:cNvPr id="51202" name="Picture 2"/>
          <p:cNvPicPr>
            <a:picLocks noChangeAspect="1" noChangeArrowheads="1"/>
          </p:cNvPicPr>
          <p:nvPr/>
        </p:nvPicPr>
        <p:blipFill>
          <a:blip r:embed="rId2"/>
          <a:srcRect/>
          <a:stretch>
            <a:fillRect/>
          </a:stretch>
        </p:blipFill>
        <p:spPr bwMode="auto">
          <a:xfrm>
            <a:off x="5715000" y="1295400"/>
            <a:ext cx="2990850" cy="2057400"/>
          </a:xfrm>
          <a:prstGeom prst="rect">
            <a:avLst/>
          </a:prstGeom>
          <a:noFill/>
          <a:ln w="9525">
            <a:noFill/>
            <a:miter lim="800000"/>
            <a:headEnd/>
            <a:tailEnd/>
          </a:ln>
          <a:effectLst/>
        </p:spPr>
      </p:pic>
      <p:pic>
        <p:nvPicPr>
          <p:cNvPr id="51203" name="Picture 3"/>
          <p:cNvPicPr>
            <a:picLocks noChangeAspect="1" noChangeArrowheads="1"/>
          </p:cNvPicPr>
          <p:nvPr/>
        </p:nvPicPr>
        <p:blipFill>
          <a:blip r:embed="rId3"/>
          <a:srcRect/>
          <a:stretch>
            <a:fillRect/>
          </a:stretch>
        </p:blipFill>
        <p:spPr bwMode="auto">
          <a:xfrm>
            <a:off x="2971800" y="4343400"/>
            <a:ext cx="5857875" cy="2133600"/>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92500"/>
          </a:bodyPr>
          <a:lstStyle/>
          <a:p>
            <a:pPr fontAlgn="base">
              <a:buNone/>
            </a:pPr>
            <a:r>
              <a:rPr lang="en-US" sz="2000" b="1" dirty="0" smtClean="0">
                <a:latin typeface="Times New Roman" pitchFamily="18" charset="0"/>
                <a:cs typeface="Times New Roman" pitchFamily="18" charset="0"/>
              </a:rPr>
              <a:t>1. Local Variables </a:t>
            </a:r>
          </a:p>
          <a:p>
            <a:pPr algn="just" fontAlgn="base"/>
            <a:r>
              <a:rPr lang="en-US" sz="2000" dirty="0" smtClean="0">
                <a:latin typeface="Times New Roman" pitchFamily="18" charset="0"/>
                <a:cs typeface="Times New Roman" pitchFamily="18" charset="0"/>
              </a:rPr>
              <a:t>A variable defined within a block or method or constructor is called a local variable. </a:t>
            </a:r>
          </a:p>
          <a:p>
            <a:pPr algn="just" fontAlgn="base"/>
            <a:r>
              <a:rPr lang="en-US" sz="2000" dirty="0" smtClean="0">
                <a:latin typeface="Times New Roman" pitchFamily="18" charset="0"/>
                <a:cs typeface="Times New Roman" pitchFamily="18" charset="0"/>
              </a:rPr>
              <a:t>The Local variable is created at the time of declaration and destroyed after exiting from the block or when the call returns from the function.</a:t>
            </a:r>
          </a:p>
          <a:p>
            <a:pPr algn="just" fontAlgn="base"/>
            <a:r>
              <a:rPr lang="en-US" sz="2000" dirty="0" smtClean="0">
                <a:latin typeface="Times New Roman" pitchFamily="18" charset="0"/>
                <a:cs typeface="Times New Roman" pitchFamily="18" charset="0"/>
              </a:rPr>
              <a:t>The scope of these variables exists only within the block in which the variables are declared, i.e., we can access these variables only within that block.</a:t>
            </a:r>
          </a:p>
          <a:p>
            <a:pPr algn="just" fontAlgn="base"/>
            <a:r>
              <a:rPr lang="en-US" sz="2000" dirty="0" smtClean="0">
                <a:latin typeface="Times New Roman" pitchFamily="18" charset="0"/>
                <a:cs typeface="Times New Roman" pitchFamily="18" charset="0"/>
              </a:rPr>
              <a:t>Initialization of the local variable is mandatory before using it in the defined scope.</a:t>
            </a:r>
          </a:p>
          <a:p>
            <a:pPr lvl="1" fontAlgn="base">
              <a:buNone/>
            </a:pPr>
            <a:r>
              <a:rPr lang="en-US" sz="1600" dirty="0" smtClean="0">
                <a:latin typeface="Times New Roman" pitchFamily="18" charset="0"/>
                <a:cs typeface="Times New Roman" pitchFamily="18" charset="0"/>
              </a:rPr>
              <a:t>// Java Program to show the use of local variables</a:t>
            </a:r>
          </a:p>
          <a:p>
            <a:pPr lvl="1" fontAlgn="base">
              <a:buNone/>
            </a:pPr>
            <a:r>
              <a:rPr lang="en-US" sz="1600" dirty="0" smtClean="0">
                <a:latin typeface="Times New Roman" pitchFamily="18" charset="0"/>
                <a:cs typeface="Times New Roman" pitchFamily="18" charset="0"/>
              </a:rPr>
              <a:t>import java.io.*;</a:t>
            </a:r>
          </a:p>
          <a:p>
            <a:pPr lvl="1" fontAlgn="base">
              <a:buNone/>
            </a:pPr>
            <a:endParaRPr lang="en-US" sz="1600" dirty="0" smtClean="0">
              <a:latin typeface="Times New Roman" pitchFamily="18" charset="0"/>
              <a:cs typeface="Times New Roman" pitchFamily="18" charset="0"/>
            </a:endParaRPr>
          </a:p>
          <a:p>
            <a:pPr lvl="1" fontAlgn="base">
              <a:buNone/>
            </a:pPr>
            <a:r>
              <a:rPr lang="en-US" sz="1600" dirty="0" smtClean="0">
                <a:latin typeface="Times New Roman" pitchFamily="18" charset="0"/>
                <a:cs typeface="Times New Roman" pitchFamily="18" charset="0"/>
              </a:rPr>
              <a:t>class main {</a:t>
            </a:r>
          </a:p>
          <a:p>
            <a:pPr lvl="1" fontAlgn="base">
              <a:buNone/>
            </a:pPr>
            <a:r>
              <a:rPr lang="en-US" sz="1600" dirty="0" smtClean="0">
                <a:latin typeface="Times New Roman" pitchFamily="18" charset="0"/>
                <a:cs typeface="Times New Roman" pitchFamily="18" charset="0"/>
              </a:rPr>
              <a:t>    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pPr lvl="1" fontAlgn="base">
              <a:buNone/>
            </a:pPr>
            <a:r>
              <a:rPr lang="en-US" sz="1600" dirty="0" smtClean="0">
                <a:latin typeface="Times New Roman" pitchFamily="18" charset="0"/>
                <a:cs typeface="Times New Roman" pitchFamily="18" charset="0"/>
              </a:rPr>
              <a:t>    {</a:t>
            </a:r>
          </a:p>
          <a:p>
            <a:pPr lvl="1" fontAlgn="base">
              <a:buNone/>
            </a:pPr>
            <a:r>
              <a:rPr lang="en-US" sz="1600" dirty="0" smtClean="0">
                <a:latin typeface="Times New Roman" pitchFamily="18" charset="0"/>
                <a:cs typeface="Times New Roman" pitchFamily="18" charset="0"/>
              </a:rPr>
              <a:t>        // Declared a Local Variable</a:t>
            </a:r>
          </a:p>
          <a:p>
            <a:pPr lvl="1" fontAlgn="base">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 10;</a:t>
            </a:r>
          </a:p>
          <a:p>
            <a:pPr lvl="1" fontAlgn="base">
              <a:buNone/>
            </a:pPr>
            <a:endParaRPr lang="en-US" sz="1600" dirty="0" smtClean="0">
              <a:latin typeface="Times New Roman" pitchFamily="18" charset="0"/>
              <a:cs typeface="Times New Roman" pitchFamily="18" charset="0"/>
            </a:endParaRPr>
          </a:p>
          <a:p>
            <a:pPr lvl="1" fontAlgn="base">
              <a:buNone/>
            </a:pPr>
            <a:r>
              <a:rPr lang="en-US" sz="1600" dirty="0" smtClean="0">
                <a:latin typeface="Times New Roman" pitchFamily="18" charset="0"/>
                <a:cs typeface="Times New Roman" pitchFamily="18" charset="0"/>
              </a:rPr>
              <a:t>        // This variable is local to this main method only</a:t>
            </a:r>
          </a:p>
          <a:p>
            <a:pPr lvl="1" fontAlgn="base">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("Local Variable: " + </a:t>
            </a: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a:t>
            </a:r>
          </a:p>
          <a:p>
            <a:pPr lvl="1" fontAlgn="base">
              <a:buNone/>
            </a:pPr>
            <a:r>
              <a:rPr lang="en-US" sz="1600" dirty="0" smtClean="0">
                <a:latin typeface="Times New Roman" pitchFamily="18" charset="0"/>
                <a:cs typeface="Times New Roman" pitchFamily="18" charset="0"/>
              </a:rPr>
              <a:t>    }</a:t>
            </a:r>
          </a:p>
          <a:p>
            <a:pPr lvl="1" fontAlgn="base">
              <a:buNone/>
            </a:pPr>
            <a:r>
              <a:rPr lang="en-US" sz="1600" dirty="0" smtClean="0">
                <a:latin typeface="Times New Roman" pitchFamily="18" charset="0"/>
                <a:cs typeface="Times New Roman"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media.geeksforgeeks.org/wp-content/uploads/1-344.png"/>
          <p:cNvPicPr>
            <a:picLocks noGrp="1"/>
          </p:cNvPicPr>
          <p:nvPr>
            <p:ph idx="1"/>
          </p:nvPr>
        </p:nvPicPr>
        <p:blipFill>
          <a:blip r:embed="rId2"/>
          <a:srcRect/>
          <a:stretch>
            <a:fillRect/>
          </a:stretch>
        </p:blipFill>
        <p:spPr bwMode="auto">
          <a:xfrm>
            <a:off x="457200" y="762000"/>
            <a:ext cx="8229600" cy="5638799"/>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fontAlgn="base">
              <a:buNone/>
            </a:pPr>
            <a:r>
              <a:rPr lang="en-US" sz="2000" b="1" dirty="0" smtClean="0">
                <a:latin typeface="Times New Roman" pitchFamily="18" charset="0"/>
                <a:cs typeface="Times New Roman" pitchFamily="18" charset="0"/>
              </a:rPr>
              <a:t>2. Instance Variables</a:t>
            </a:r>
          </a:p>
          <a:p>
            <a:pPr algn="just" fontAlgn="base"/>
            <a:r>
              <a:rPr lang="en-US" sz="2000" dirty="0" smtClean="0">
                <a:latin typeface="Times New Roman" pitchFamily="18" charset="0"/>
                <a:cs typeface="Times New Roman" pitchFamily="18" charset="0"/>
              </a:rPr>
              <a:t>Instance variables are non-static variables and are declared in a class outside of any method, constructor, or block. </a:t>
            </a:r>
          </a:p>
          <a:p>
            <a:pPr algn="just" fontAlgn="base"/>
            <a:r>
              <a:rPr lang="en-US" sz="2000" dirty="0" smtClean="0">
                <a:latin typeface="Times New Roman" pitchFamily="18" charset="0"/>
                <a:cs typeface="Times New Roman" pitchFamily="18" charset="0"/>
              </a:rPr>
              <a:t>As instance variables are declared in a class, these variables are created when an object of the class is created and destroyed when the object is destroyed.</a:t>
            </a:r>
          </a:p>
          <a:p>
            <a:pPr algn="just" fontAlgn="base"/>
            <a:r>
              <a:rPr lang="en-US" sz="2000" dirty="0" smtClean="0">
                <a:latin typeface="Times New Roman" pitchFamily="18" charset="0"/>
                <a:cs typeface="Times New Roman" pitchFamily="18" charset="0"/>
              </a:rPr>
              <a:t>Unlike local variables, we may use access </a:t>
            </a:r>
            <a:r>
              <a:rPr lang="en-US" sz="2000" dirty="0" err="1" smtClean="0">
                <a:latin typeface="Times New Roman" pitchFamily="18" charset="0"/>
                <a:cs typeface="Times New Roman" pitchFamily="18" charset="0"/>
              </a:rPr>
              <a:t>specifiers</a:t>
            </a:r>
            <a:r>
              <a:rPr lang="en-US" sz="2000" dirty="0" smtClean="0">
                <a:latin typeface="Times New Roman" pitchFamily="18" charset="0"/>
                <a:cs typeface="Times New Roman" pitchFamily="18" charset="0"/>
              </a:rPr>
              <a:t> for instance variables. If we do not specify any access </a:t>
            </a:r>
            <a:r>
              <a:rPr lang="en-US" sz="2000" dirty="0" err="1" smtClean="0">
                <a:latin typeface="Times New Roman" pitchFamily="18" charset="0"/>
                <a:cs typeface="Times New Roman" pitchFamily="18" charset="0"/>
              </a:rPr>
              <a:t>specifier</a:t>
            </a:r>
            <a:r>
              <a:rPr lang="en-US" sz="2000" dirty="0" smtClean="0">
                <a:latin typeface="Times New Roman" pitchFamily="18" charset="0"/>
                <a:cs typeface="Times New Roman" pitchFamily="18" charset="0"/>
              </a:rPr>
              <a:t>, then the default access </a:t>
            </a:r>
            <a:r>
              <a:rPr lang="en-US" sz="2000" dirty="0" err="1" smtClean="0">
                <a:latin typeface="Times New Roman" pitchFamily="18" charset="0"/>
                <a:cs typeface="Times New Roman" pitchFamily="18" charset="0"/>
              </a:rPr>
              <a:t>specifier</a:t>
            </a:r>
            <a:r>
              <a:rPr lang="en-US" sz="2000" dirty="0" smtClean="0">
                <a:latin typeface="Times New Roman" pitchFamily="18" charset="0"/>
                <a:cs typeface="Times New Roman" pitchFamily="18" charset="0"/>
              </a:rPr>
              <a:t> will be used.</a:t>
            </a:r>
          </a:p>
          <a:p>
            <a:pPr algn="just" fontAlgn="base"/>
            <a:r>
              <a:rPr lang="en-US" sz="2000" dirty="0" smtClean="0">
                <a:latin typeface="Times New Roman" pitchFamily="18" charset="0"/>
                <a:cs typeface="Times New Roman" pitchFamily="18" charset="0"/>
              </a:rPr>
              <a:t>Initialization of an instance variable is not mandatory. Its default value is dependent on the data type of variable. For </a:t>
            </a:r>
            <a:r>
              <a:rPr lang="en-US" sz="2000" i="1" dirty="0" smtClean="0">
                <a:latin typeface="Times New Roman" pitchFamily="18" charset="0"/>
                <a:cs typeface="Times New Roman" pitchFamily="18" charset="0"/>
              </a:rPr>
              <a:t>String</a:t>
            </a:r>
            <a:r>
              <a:rPr lang="en-US" sz="2000" dirty="0" smtClean="0">
                <a:latin typeface="Times New Roman" pitchFamily="18" charset="0"/>
                <a:cs typeface="Times New Roman" pitchFamily="18" charset="0"/>
              </a:rPr>
              <a:t> it is </a:t>
            </a:r>
            <a:r>
              <a:rPr lang="en-US" sz="2000" i="1" dirty="0" smtClean="0">
                <a:latin typeface="Times New Roman" pitchFamily="18" charset="0"/>
                <a:cs typeface="Times New Roman" pitchFamily="18" charset="0"/>
              </a:rPr>
              <a:t>null, </a:t>
            </a:r>
            <a:r>
              <a:rPr lang="en-US" sz="2000" dirty="0" smtClean="0">
                <a:latin typeface="Times New Roman" pitchFamily="18" charset="0"/>
                <a:cs typeface="Times New Roman" pitchFamily="18" charset="0"/>
              </a:rPr>
              <a:t>for</a:t>
            </a:r>
            <a:r>
              <a:rPr lang="en-US" sz="2000" i="1" dirty="0" smtClean="0">
                <a:latin typeface="Times New Roman" pitchFamily="18" charset="0"/>
                <a:cs typeface="Times New Roman" pitchFamily="18" charset="0"/>
              </a:rPr>
              <a:t> float </a:t>
            </a:r>
            <a:r>
              <a:rPr lang="en-US" sz="2000" dirty="0" smtClean="0">
                <a:latin typeface="Times New Roman" pitchFamily="18" charset="0"/>
                <a:cs typeface="Times New Roman" pitchFamily="18" charset="0"/>
              </a:rPr>
              <a:t>it</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is</a:t>
            </a:r>
            <a:r>
              <a:rPr lang="en-US" sz="2000" i="1" dirty="0" smtClean="0">
                <a:latin typeface="Times New Roman" pitchFamily="18" charset="0"/>
                <a:cs typeface="Times New Roman" pitchFamily="18" charset="0"/>
              </a:rPr>
              <a:t> 0.0f, </a:t>
            </a:r>
            <a:r>
              <a:rPr lang="en-US" sz="2000" dirty="0" smtClean="0">
                <a:latin typeface="Times New Roman" pitchFamily="18" charset="0"/>
                <a:cs typeface="Times New Roman" pitchFamily="18" charset="0"/>
              </a:rPr>
              <a:t>for</a:t>
            </a:r>
            <a:r>
              <a:rPr lang="en-US" sz="2000" i="1" dirty="0" smtClean="0">
                <a:latin typeface="Times New Roman" pitchFamily="18" charset="0"/>
                <a:cs typeface="Times New Roman" pitchFamily="18" charset="0"/>
              </a:rPr>
              <a:t> </a:t>
            </a:r>
            <a:r>
              <a:rPr lang="en-US" sz="2000" i="1" dirty="0" err="1" smtClean="0">
                <a:latin typeface="Times New Roman" pitchFamily="18" charset="0"/>
                <a:cs typeface="Times New Roman" pitchFamily="18" charset="0"/>
              </a:rPr>
              <a:t>int</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it is</a:t>
            </a:r>
            <a:r>
              <a:rPr lang="en-US" sz="2000" i="1" dirty="0" smtClean="0">
                <a:latin typeface="Times New Roman" pitchFamily="18" charset="0"/>
                <a:cs typeface="Times New Roman" pitchFamily="18" charset="0"/>
              </a:rPr>
              <a:t> 0, </a:t>
            </a:r>
            <a:r>
              <a:rPr lang="en-US" sz="2000" dirty="0" smtClean="0">
                <a:latin typeface="Times New Roman" pitchFamily="18" charset="0"/>
                <a:cs typeface="Times New Roman" pitchFamily="18" charset="0"/>
              </a:rPr>
              <a:t>for Wrapper classes like </a:t>
            </a:r>
            <a:r>
              <a:rPr lang="en-US" sz="2000" i="1" dirty="0" smtClean="0">
                <a:latin typeface="Times New Roman" pitchFamily="18" charset="0"/>
                <a:cs typeface="Times New Roman" pitchFamily="18" charset="0"/>
              </a:rPr>
              <a:t>Integer</a:t>
            </a:r>
            <a:r>
              <a:rPr lang="en-US" sz="2000" dirty="0" smtClean="0">
                <a:latin typeface="Times New Roman" pitchFamily="18" charset="0"/>
                <a:cs typeface="Times New Roman" pitchFamily="18" charset="0"/>
              </a:rPr>
              <a:t> it is </a:t>
            </a:r>
            <a:r>
              <a:rPr lang="en-US" sz="2000" i="1" dirty="0" smtClean="0">
                <a:latin typeface="Times New Roman" pitchFamily="18" charset="0"/>
                <a:cs typeface="Times New Roman" pitchFamily="18" charset="0"/>
              </a:rPr>
              <a:t>null, etc.</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Scope of instance variables are throughout the class except the static contexts.</a:t>
            </a:r>
          </a:p>
          <a:p>
            <a:pPr algn="just" fontAlgn="base"/>
            <a:r>
              <a:rPr lang="en-US" sz="2000" dirty="0" smtClean="0">
                <a:latin typeface="Times New Roman" pitchFamily="18" charset="0"/>
                <a:cs typeface="Times New Roman" pitchFamily="18" charset="0"/>
              </a:rPr>
              <a:t>Instance variables can be accessed only by creating objects.</a:t>
            </a:r>
          </a:p>
          <a:p>
            <a:pPr algn="just" fontAlgn="base"/>
            <a:r>
              <a:rPr lang="en-US" sz="2000" dirty="0" smtClean="0">
                <a:latin typeface="Times New Roman" pitchFamily="18" charset="0"/>
                <a:cs typeface="Times New Roman" pitchFamily="18" charset="0"/>
              </a:rPr>
              <a:t>We initialize instance variables using constructors while creating an object. We can also use instance blocks to initialize the instance variables.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534400" cy="6858000"/>
          </a:xfrm>
        </p:spPr>
        <p:txBody>
          <a:bodyPr>
            <a:noAutofit/>
          </a:bodyPr>
          <a:lstStyle/>
          <a:p>
            <a:pPr>
              <a:buNone/>
            </a:pPr>
            <a:r>
              <a:rPr lang="en-US" sz="1400" dirty="0" smtClean="0">
                <a:latin typeface="Times New Roman" pitchFamily="18" charset="0"/>
                <a:cs typeface="Times New Roman" pitchFamily="18" charset="0"/>
              </a:rPr>
              <a:t>// Java Program to show the use of</a:t>
            </a:r>
          </a:p>
          <a:p>
            <a:pPr>
              <a:buNone/>
            </a:pPr>
            <a:r>
              <a:rPr lang="en-US" sz="1400" dirty="0" smtClean="0">
                <a:latin typeface="Times New Roman" pitchFamily="18" charset="0"/>
                <a:cs typeface="Times New Roman" pitchFamily="18" charset="0"/>
              </a:rPr>
              <a:t>// Instance Variables</a:t>
            </a:r>
          </a:p>
          <a:p>
            <a:pPr>
              <a:buNone/>
            </a:pPr>
            <a:r>
              <a:rPr lang="en-US" sz="1400" dirty="0" smtClean="0">
                <a:latin typeface="Times New Roman" pitchFamily="18" charset="0"/>
                <a:cs typeface="Times New Roman" pitchFamily="18" charset="0"/>
              </a:rPr>
              <a:t>import java.io.*;</a:t>
            </a:r>
          </a:p>
          <a:p>
            <a:pPr>
              <a:buNone/>
            </a:pPr>
            <a:r>
              <a:rPr lang="en-US" sz="1400" dirty="0" smtClean="0">
                <a:latin typeface="Times New Roman" pitchFamily="18" charset="0"/>
                <a:cs typeface="Times New Roman" pitchFamily="18" charset="0"/>
              </a:rPr>
              <a:t>class  main {</a:t>
            </a:r>
          </a:p>
          <a:p>
            <a:pPr>
              <a:buNone/>
            </a:pPr>
            <a:r>
              <a:rPr lang="en-US" sz="1400" dirty="0" smtClean="0">
                <a:latin typeface="Times New Roman" pitchFamily="18" charset="0"/>
                <a:cs typeface="Times New Roman" pitchFamily="18" charset="0"/>
              </a:rPr>
              <a:t>    // Declared Instance Variable</a:t>
            </a:r>
          </a:p>
          <a:p>
            <a:pPr>
              <a:buNone/>
            </a:pPr>
            <a:r>
              <a:rPr lang="en-US" sz="1400" dirty="0" smtClean="0">
                <a:latin typeface="Times New Roman" pitchFamily="18" charset="0"/>
                <a:cs typeface="Times New Roman" pitchFamily="18" charset="0"/>
              </a:rPr>
              <a:t>    public String Name;</a:t>
            </a:r>
          </a:p>
          <a:p>
            <a:pPr>
              <a:buNone/>
            </a:pPr>
            <a:r>
              <a:rPr lang="en-US" sz="1400" dirty="0" smtClean="0">
                <a:latin typeface="Times New Roman" pitchFamily="18" charset="0"/>
                <a:cs typeface="Times New Roman" pitchFamily="18" charset="0"/>
              </a:rPr>
              <a:t>    public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public Integer I;</a:t>
            </a:r>
          </a:p>
          <a:p>
            <a:pPr>
              <a:buNone/>
            </a:pPr>
            <a:r>
              <a:rPr lang="en-US" sz="1400" dirty="0" smtClean="0">
                <a:latin typeface="Times New Roman" pitchFamily="18" charset="0"/>
                <a:cs typeface="Times New Roman" pitchFamily="18" charset="0"/>
              </a:rPr>
              <a:t>    public main()</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 Default Constructor</a:t>
            </a:r>
          </a:p>
          <a:p>
            <a:pPr>
              <a:buNone/>
            </a:pPr>
            <a:r>
              <a:rPr lang="en-US" sz="1400" dirty="0" smtClean="0">
                <a:latin typeface="Times New Roman" pitchFamily="18" charset="0"/>
                <a:cs typeface="Times New Roman" pitchFamily="18" charset="0"/>
              </a:rPr>
              <a:t>        // initializing Instance Variable</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this.Name</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Shubham</a:t>
            </a:r>
            <a:r>
              <a:rPr lang="en-US" sz="1400" dirty="0" smtClean="0">
                <a:latin typeface="Times New Roman" pitchFamily="18" charset="0"/>
                <a:cs typeface="Times New Roman" pitchFamily="18" charset="0"/>
              </a:rPr>
              <a:t> Jain";</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 Main Method</a:t>
            </a:r>
          </a:p>
          <a:p>
            <a:pPr>
              <a:buNone/>
            </a:pPr>
            <a:r>
              <a:rPr lang="en-US" sz="1400" dirty="0" smtClean="0">
                <a:latin typeface="Times New Roman" pitchFamily="18" charset="0"/>
                <a:cs typeface="Times New Roman" pitchFamily="18" charset="0"/>
              </a:rPr>
              <a:t>    public static void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 Object Creation</a:t>
            </a:r>
          </a:p>
          <a:p>
            <a:pPr>
              <a:buNone/>
            </a:pPr>
            <a:r>
              <a:rPr lang="en-US" sz="1400" dirty="0" smtClean="0">
                <a:latin typeface="Times New Roman" pitchFamily="18" charset="0"/>
                <a:cs typeface="Times New Roman" pitchFamily="18" charset="0"/>
              </a:rPr>
              <a:t>        main name = new main();</a:t>
            </a:r>
          </a:p>
          <a:p>
            <a:pPr>
              <a:buNone/>
            </a:pPr>
            <a:r>
              <a:rPr lang="en-US" sz="1400" dirty="0" smtClean="0">
                <a:latin typeface="Times New Roman" pitchFamily="18" charset="0"/>
                <a:cs typeface="Times New Roman" pitchFamily="18" charset="0"/>
              </a:rPr>
              <a:t>        // Displaying O/P</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(“Person  name is: " + </a:t>
            </a:r>
            <a:r>
              <a:rPr lang="en-US" sz="1400" dirty="0" err="1" smtClean="0">
                <a:latin typeface="Times New Roman" pitchFamily="18" charset="0"/>
                <a:cs typeface="Times New Roman" pitchFamily="18" charset="0"/>
              </a:rPr>
              <a:t>name.Name</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("Default value for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is "+ </a:t>
            </a:r>
            <a:r>
              <a:rPr lang="en-US" sz="1400" dirty="0" err="1" smtClean="0">
                <a:latin typeface="Times New Roman" pitchFamily="18" charset="0"/>
                <a:cs typeface="Times New Roman" pitchFamily="18" charset="0"/>
              </a:rPr>
              <a:t>name.i</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toString</a:t>
            </a:r>
            <a:r>
              <a:rPr lang="en-US" sz="1400" dirty="0" smtClean="0">
                <a:latin typeface="Times New Roman" pitchFamily="18" charset="0"/>
                <a:cs typeface="Times New Roman" pitchFamily="18" charset="0"/>
              </a:rPr>
              <a:t>() called internally</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("Default value for Integer is "+ </a:t>
            </a:r>
            <a:r>
              <a:rPr lang="en-US" sz="1400" dirty="0" err="1" smtClean="0">
                <a:latin typeface="Times New Roman" pitchFamily="18" charset="0"/>
                <a:cs typeface="Times New Roman" pitchFamily="18" charset="0"/>
              </a:rPr>
              <a:t>name.I</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5668963"/>
          </a:xfrm>
        </p:spPr>
        <p:txBody>
          <a:bodyPr>
            <a:noAutofit/>
          </a:bodyPr>
          <a:lstStyle/>
          <a:p>
            <a:pPr algn="just" fontAlgn="base">
              <a:buNone/>
            </a:pPr>
            <a:r>
              <a:rPr lang="en-US" sz="2000" b="1" dirty="0" smtClean="0">
                <a:latin typeface="Times New Roman" pitchFamily="18" charset="0"/>
                <a:cs typeface="Times New Roman" pitchFamily="18" charset="0"/>
              </a:rPr>
              <a:t>3. Static Variables</a:t>
            </a:r>
          </a:p>
          <a:p>
            <a:pPr algn="just" fontAlgn="base"/>
            <a:r>
              <a:rPr lang="en-US" sz="2000" dirty="0" smtClean="0">
                <a:latin typeface="Times New Roman" pitchFamily="18" charset="0"/>
                <a:cs typeface="Times New Roman" pitchFamily="18" charset="0"/>
              </a:rPr>
              <a:t>Static variables are also known as class variables. </a:t>
            </a:r>
          </a:p>
          <a:p>
            <a:pPr algn="just" fontAlgn="base"/>
            <a:r>
              <a:rPr lang="en-US" sz="2000" dirty="0" smtClean="0">
                <a:latin typeface="Times New Roman" pitchFamily="18" charset="0"/>
                <a:cs typeface="Times New Roman" pitchFamily="18" charset="0"/>
              </a:rPr>
              <a:t>These variables are declared similarly to instance variables. The difference is that static variables are declared using the static keyword within a class outside of any method, constructor, or block.</a:t>
            </a:r>
          </a:p>
          <a:p>
            <a:pPr algn="just" fontAlgn="base"/>
            <a:r>
              <a:rPr lang="en-US" sz="2000" dirty="0" smtClean="0">
                <a:latin typeface="Times New Roman" pitchFamily="18" charset="0"/>
                <a:cs typeface="Times New Roman" pitchFamily="18" charset="0"/>
              </a:rPr>
              <a:t>Unlike instance variables, we can only have one copy of a static variable per class, irrespective of how many objects we create.</a:t>
            </a:r>
          </a:p>
          <a:p>
            <a:pPr algn="just" fontAlgn="base"/>
            <a:r>
              <a:rPr lang="en-US" sz="2000" dirty="0" smtClean="0">
                <a:latin typeface="Times New Roman" pitchFamily="18" charset="0"/>
                <a:cs typeface="Times New Roman" pitchFamily="18" charset="0"/>
              </a:rPr>
              <a:t>Static variables are created at the start of program execution and destroyed automatically when execution ends.</a:t>
            </a:r>
          </a:p>
          <a:p>
            <a:pPr algn="just" fontAlgn="base"/>
            <a:r>
              <a:rPr lang="en-US" sz="2000" dirty="0" smtClean="0">
                <a:latin typeface="Times New Roman" pitchFamily="18" charset="0"/>
                <a:cs typeface="Times New Roman" pitchFamily="18" charset="0"/>
              </a:rPr>
              <a:t>Initialization of a static variable is not mandatory. Its default value is dependent on the data type of variable. For </a:t>
            </a:r>
            <a:r>
              <a:rPr lang="en-US" sz="2000" i="1" dirty="0" smtClean="0">
                <a:latin typeface="Times New Roman" pitchFamily="18" charset="0"/>
                <a:cs typeface="Times New Roman" pitchFamily="18" charset="0"/>
              </a:rPr>
              <a:t>String</a:t>
            </a:r>
            <a:r>
              <a:rPr lang="en-US" sz="2000" dirty="0" smtClean="0">
                <a:latin typeface="Times New Roman" pitchFamily="18" charset="0"/>
                <a:cs typeface="Times New Roman" pitchFamily="18" charset="0"/>
              </a:rPr>
              <a:t> it is </a:t>
            </a:r>
            <a:r>
              <a:rPr lang="en-US" sz="2000" i="1" dirty="0" smtClean="0">
                <a:latin typeface="Times New Roman" pitchFamily="18" charset="0"/>
                <a:cs typeface="Times New Roman" pitchFamily="18" charset="0"/>
              </a:rPr>
              <a:t>null</a:t>
            </a:r>
            <a:r>
              <a:rPr lang="en-US" sz="2000" dirty="0" smtClean="0">
                <a:latin typeface="Times New Roman" pitchFamily="18" charset="0"/>
                <a:cs typeface="Times New Roman" pitchFamily="18" charset="0"/>
              </a:rPr>
              <a:t>, for </a:t>
            </a:r>
            <a:r>
              <a:rPr lang="en-US" sz="2000" i="1" dirty="0" smtClean="0">
                <a:latin typeface="Times New Roman" pitchFamily="18" charset="0"/>
                <a:cs typeface="Times New Roman" pitchFamily="18" charset="0"/>
              </a:rPr>
              <a:t>float</a:t>
            </a:r>
            <a:r>
              <a:rPr lang="en-US" sz="2000" dirty="0" smtClean="0">
                <a:latin typeface="Times New Roman" pitchFamily="18" charset="0"/>
                <a:cs typeface="Times New Roman" pitchFamily="18" charset="0"/>
              </a:rPr>
              <a:t> it is </a:t>
            </a:r>
            <a:r>
              <a:rPr lang="en-US" sz="2000" i="1" dirty="0" smtClean="0">
                <a:latin typeface="Times New Roman" pitchFamily="18" charset="0"/>
                <a:cs typeface="Times New Roman" pitchFamily="18" charset="0"/>
              </a:rPr>
              <a:t>0.0f</a:t>
            </a:r>
            <a:r>
              <a:rPr lang="en-US" sz="2000" dirty="0" smtClean="0">
                <a:latin typeface="Times New Roman" pitchFamily="18" charset="0"/>
                <a:cs typeface="Times New Roman" pitchFamily="18" charset="0"/>
              </a:rPr>
              <a:t>, for </a:t>
            </a:r>
            <a:r>
              <a:rPr lang="en-US" sz="2000" i="1"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it is </a:t>
            </a:r>
            <a:r>
              <a:rPr lang="en-US" sz="2000" i="1"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for </a:t>
            </a:r>
            <a:r>
              <a:rPr lang="en-US" sz="2000" i="1" dirty="0" smtClean="0">
                <a:latin typeface="Times New Roman" pitchFamily="18" charset="0"/>
                <a:cs typeface="Times New Roman" pitchFamily="18" charset="0"/>
              </a:rPr>
              <a:t>Wrapper classes</a:t>
            </a:r>
            <a:r>
              <a:rPr lang="en-US" sz="2000" dirty="0" smtClean="0">
                <a:latin typeface="Times New Roman" pitchFamily="18" charset="0"/>
                <a:cs typeface="Times New Roman" pitchFamily="18" charset="0"/>
              </a:rPr>
              <a:t> like </a:t>
            </a:r>
            <a:r>
              <a:rPr lang="en-US" sz="2000" i="1" dirty="0" smtClean="0">
                <a:latin typeface="Times New Roman" pitchFamily="18" charset="0"/>
                <a:cs typeface="Times New Roman" pitchFamily="18" charset="0"/>
              </a:rPr>
              <a:t>Integer</a:t>
            </a:r>
            <a:r>
              <a:rPr lang="en-US" sz="2000" dirty="0" smtClean="0">
                <a:latin typeface="Times New Roman" pitchFamily="18" charset="0"/>
                <a:cs typeface="Times New Roman" pitchFamily="18" charset="0"/>
              </a:rPr>
              <a:t> it is </a:t>
            </a:r>
            <a:r>
              <a:rPr lang="en-US" sz="2000" i="1" dirty="0" smtClean="0">
                <a:latin typeface="Times New Roman" pitchFamily="18" charset="0"/>
                <a:cs typeface="Times New Roman" pitchFamily="18" charset="0"/>
              </a:rPr>
              <a:t>null,</a:t>
            </a:r>
            <a:r>
              <a:rPr lang="en-US" sz="2000" dirty="0" smtClean="0">
                <a:latin typeface="Times New Roman" pitchFamily="18" charset="0"/>
                <a:cs typeface="Times New Roman" pitchFamily="18" charset="0"/>
              </a:rPr>
              <a:t> etc.</a:t>
            </a:r>
          </a:p>
          <a:p>
            <a:pPr algn="just" fontAlgn="base"/>
            <a:r>
              <a:rPr lang="en-US" sz="2000" dirty="0" smtClean="0">
                <a:latin typeface="Times New Roman" pitchFamily="18" charset="0"/>
                <a:cs typeface="Times New Roman" pitchFamily="18" charset="0"/>
              </a:rPr>
              <a:t>If we access a static variable like an instance variable (through an object), the compiler will show a warning message, which won’t halt the program. The compiler will replace the object name with the class name automatically.</a:t>
            </a:r>
          </a:p>
          <a:p>
            <a:pPr algn="just" fontAlgn="base"/>
            <a:r>
              <a:rPr lang="en-US" sz="2000" dirty="0" smtClean="0">
                <a:latin typeface="Times New Roman" pitchFamily="18" charset="0"/>
                <a:cs typeface="Times New Roman" pitchFamily="18" charset="0"/>
              </a:rPr>
              <a:t>If we access a static variable without the class name, the compiler will automatically append the class name. But for accessing the static variable of a different class, we must mention the class name as 2 different classes might have a static variable with the same name.</a:t>
            </a:r>
          </a:p>
          <a:p>
            <a:pPr algn="just" fontAlgn="base"/>
            <a:r>
              <a:rPr lang="en-US" sz="2000" dirty="0" smtClean="0">
                <a:latin typeface="Times New Roman" pitchFamily="18" charset="0"/>
                <a:cs typeface="Times New Roman" pitchFamily="18" charset="0"/>
              </a:rPr>
              <a:t>Static variables cannot be declared locally inside an instance method.</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019800"/>
          </a:xfrm>
        </p:spPr>
        <p:txBody>
          <a:bodyPr>
            <a:noAutofit/>
          </a:bodyPr>
          <a:lstStyle/>
          <a:p>
            <a:pPr>
              <a:buNone/>
            </a:pPr>
            <a:r>
              <a:rPr lang="en-US" sz="1600" dirty="0" smtClean="0">
                <a:latin typeface="Times New Roman" pitchFamily="18" charset="0"/>
                <a:cs typeface="Times New Roman" pitchFamily="18" charset="0"/>
              </a:rPr>
              <a:t>// Java Program to show the use of</a:t>
            </a:r>
          </a:p>
          <a:p>
            <a:pPr>
              <a:buNone/>
            </a:pPr>
            <a:r>
              <a:rPr lang="en-US" sz="1600" dirty="0" smtClean="0">
                <a:latin typeface="Times New Roman" pitchFamily="18" charset="0"/>
                <a:cs typeface="Times New Roman" pitchFamily="18" charset="0"/>
              </a:rPr>
              <a:t>// Static variables</a:t>
            </a:r>
          </a:p>
          <a:p>
            <a:pPr>
              <a:buNone/>
            </a:pPr>
            <a:r>
              <a:rPr lang="en-US" sz="1600" dirty="0" smtClean="0">
                <a:latin typeface="Times New Roman" pitchFamily="18" charset="0"/>
                <a:cs typeface="Times New Roman" pitchFamily="18" charset="0"/>
              </a:rPr>
              <a:t>import java.io.*;</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class main {</a:t>
            </a:r>
          </a:p>
          <a:p>
            <a:pPr>
              <a:buNone/>
            </a:pPr>
            <a:r>
              <a:rPr lang="en-US" sz="1600" dirty="0" smtClean="0">
                <a:latin typeface="Times New Roman" pitchFamily="18" charset="0"/>
                <a:cs typeface="Times New Roman" pitchFamily="18" charset="0"/>
              </a:rPr>
              <a:t>    // Declared static variable</a:t>
            </a:r>
          </a:p>
          <a:p>
            <a:pPr>
              <a:buNone/>
            </a:pPr>
            <a:r>
              <a:rPr lang="en-US" sz="1600" dirty="0" smtClean="0">
                <a:latin typeface="Times New Roman" pitchFamily="18" charset="0"/>
                <a:cs typeface="Times New Roman" pitchFamily="18" charset="0"/>
              </a:rPr>
              <a:t>    public static String Name = "</a:t>
            </a:r>
            <a:r>
              <a:rPr lang="en-US" sz="1600" dirty="0" err="1" smtClean="0">
                <a:latin typeface="Times New Roman" pitchFamily="18" charset="0"/>
                <a:cs typeface="Times New Roman" pitchFamily="18" charset="0"/>
              </a:rPr>
              <a:t>Shubham</a:t>
            </a:r>
            <a:r>
              <a:rPr lang="en-US" sz="1600" dirty="0" smtClean="0">
                <a:latin typeface="Times New Roman" pitchFamily="18" charset="0"/>
                <a:cs typeface="Times New Roman" pitchFamily="18" charset="0"/>
              </a:rPr>
              <a:t> Jain";</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geek variable can be accessed without object</a:t>
            </a:r>
          </a:p>
          <a:p>
            <a:pPr>
              <a:buNone/>
            </a:pPr>
            <a:r>
              <a:rPr lang="en-US" sz="1600" dirty="0" smtClean="0">
                <a:latin typeface="Times New Roman" pitchFamily="18" charset="0"/>
                <a:cs typeface="Times New Roman" pitchFamily="18" charset="0"/>
              </a:rPr>
              <a:t>        // creation Displaying O/P </a:t>
            </a:r>
            <a:r>
              <a:rPr lang="en-US" sz="1600" dirty="0" err="1" smtClean="0">
                <a:latin typeface="Times New Roman" pitchFamily="18" charset="0"/>
                <a:cs typeface="Times New Roman" pitchFamily="18" charset="0"/>
              </a:rPr>
              <a:t>GFG.geek</a:t>
            </a:r>
            <a:r>
              <a:rPr lang="en-US" sz="1600" dirty="0" smtClean="0">
                <a:latin typeface="Times New Roman" pitchFamily="18" charset="0"/>
                <a:cs typeface="Times New Roman" pitchFamily="18" charset="0"/>
              </a:rPr>
              <a:t> --&gt; using the</a:t>
            </a:r>
          </a:p>
          <a:p>
            <a:pPr>
              <a:buNone/>
            </a:pPr>
            <a:r>
              <a:rPr lang="en-US" sz="1600" dirty="0" smtClean="0">
                <a:latin typeface="Times New Roman" pitchFamily="18" charset="0"/>
                <a:cs typeface="Times New Roman" pitchFamily="18" charset="0"/>
              </a:rPr>
              <a:t>        // static variable</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("Geek Name is : " + </a:t>
            </a:r>
            <a:r>
              <a:rPr lang="en-US" sz="1600" dirty="0" err="1" smtClean="0">
                <a:latin typeface="Times New Roman" pitchFamily="18" charset="0"/>
                <a:cs typeface="Times New Roman" pitchFamily="18" charset="0"/>
              </a:rPr>
              <a:t>GFG.geek</a:t>
            </a:r>
            <a:r>
              <a:rPr lang="en-US" sz="1600" dirty="0" smtClean="0">
                <a:latin typeface="Times New Roman" pitchFamily="18" charset="0"/>
                <a:cs typeface="Times New Roman" pitchFamily="18" charset="0"/>
              </a:rPr>
              <a:t>);</a:t>
            </a:r>
          </a:p>
          <a:p>
            <a:pPr>
              <a:buNone/>
            </a:pP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static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c = 0;</a:t>
            </a:r>
          </a:p>
          <a:p>
            <a:pPr>
              <a:buNone/>
            </a:pPr>
            <a:r>
              <a:rPr lang="en-US" sz="1600" dirty="0" smtClean="0">
                <a:latin typeface="Times New Roman" pitchFamily="18" charset="0"/>
                <a:cs typeface="Times New Roman" pitchFamily="18" charset="0"/>
              </a:rPr>
              <a:t>        // above line, when uncommented,</a:t>
            </a:r>
          </a:p>
          <a:p>
            <a:pPr>
              <a:buNone/>
            </a:pPr>
            <a:r>
              <a:rPr lang="en-US" sz="1600" dirty="0" smtClean="0">
                <a:latin typeface="Times New Roman" pitchFamily="18" charset="0"/>
                <a:cs typeface="Times New Roman" pitchFamily="18" charset="0"/>
              </a:rPr>
              <a:t>        // will throw an error as static variables cannot be</a:t>
            </a:r>
          </a:p>
          <a:p>
            <a:pPr>
              <a:buNone/>
            </a:pPr>
            <a:r>
              <a:rPr lang="en-US" sz="1600" dirty="0" smtClean="0">
                <a:latin typeface="Times New Roman" pitchFamily="18" charset="0"/>
                <a:cs typeface="Times New Roman" pitchFamily="18" charset="0"/>
              </a:rPr>
              <a:t>        // declared locally.</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just">
              <a:buNone/>
            </a:pPr>
            <a:r>
              <a:rPr lang="en-US" sz="2000" b="1" dirty="0" smtClean="0">
                <a:latin typeface="Times New Roman" pitchFamily="18" charset="0"/>
                <a:cs typeface="Times New Roman" pitchFamily="18" charset="0"/>
              </a:rPr>
              <a:t>Scope of Variables</a:t>
            </a:r>
          </a:p>
          <a:p>
            <a:pPr algn="just" fontAlgn="base">
              <a:buNone/>
            </a:pPr>
            <a:r>
              <a:rPr lang="en-US" sz="2000" dirty="0" smtClean="0">
                <a:latin typeface="Times New Roman" pitchFamily="18" charset="0"/>
                <a:cs typeface="Times New Roman" pitchFamily="18" charset="0"/>
              </a:rPr>
              <a:t>    The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scope of variables</a:t>
            </a:r>
            <a:r>
              <a:rPr lang="en-US" sz="2000" dirty="0" smtClean="0">
                <a:latin typeface="Times New Roman" pitchFamily="18" charset="0"/>
                <a:cs typeface="Times New Roman" pitchFamily="18" charset="0"/>
              </a:rPr>
              <a:t> is the part of the program where the variable is accessible. Like C/C++, in Java, all identifiers are lexically (or statically) scoped, i.e. scope of a variable can be determined at compile time and independent of the function call stack. </a:t>
            </a:r>
          </a:p>
          <a:p>
            <a:pPr algn="just" fontAlgn="base">
              <a:buNone/>
            </a:pPr>
            <a:r>
              <a:rPr lang="en-US" sz="2000" b="1" dirty="0" smtClean="0">
                <a:latin typeface="Times New Roman" pitchFamily="18" charset="0"/>
                <a:cs typeface="Times New Roman" pitchFamily="18" charset="0"/>
              </a:rPr>
              <a:t>Java Scope of Variables</a:t>
            </a:r>
          </a:p>
          <a:p>
            <a:pPr algn="just" fontAlgn="base">
              <a:buNone/>
            </a:pPr>
            <a:r>
              <a:rPr lang="en-US" sz="2000" dirty="0" smtClean="0">
                <a:latin typeface="Times New Roman" pitchFamily="18" charset="0"/>
                <a:cs typeface="Times New Roman" pitchFamily="18" charset="0"/>
              </a:rPr>
              <a:t>Java Scope Rules can be covered under the following categories. </a:t>
            </a:r>
          </a:p>
          <a:p>
            <a:pPr algn="just" fontAlgn="base">
              <a:buNone/>
            </a:pPr>
            <a:r>
              <a:rPr lang="en-US" sz="2000" b="1"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Instance Variables – Class Level Scope</a:t>
            </a:r>
          </a:p>
          <a:p>
            <a:pPr algn="just" fontAlgn="base"/>
            <a:r>
              <a:rPr lang="en-US" sz="2000" dirty="0" smtClean="0">
                <a:latin typeface="Times New Roman" pitchFamily="18" charset="0"/>
                <a:cs typeface="Times New Roman" pitchFamily="18" charset="0"/>
              </a:rPr>
              <a:t>These variables must be declared inside class </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outside any function). They </a:t>
            </a:r>
            <a:r>
              <a:rPr lang="en-US" sz="2000" dirty="0" smtClean="0">
                <a:latin typeface="Times New Roman" pitchFamily="18" charset="0"/>
                <a:cs typeface="Times New Roman" pitchFamily="18" charset="0"/>
              </a:rPr>
              <a:t>can be </a:t>
            </a:r>
            <a:r>
              <a:rPr lang="en-US" sz="2000" dirty="0" smtClean="0">
                <a:latin typeface="Times New Roman" pitchFamily="18" charset="0"/>
                <a:cs typeface="Times New Roman" pitchFamily="18" charset="0"/>
              </a:rPr>
              <a:t>directly </a:t>
            </a:r>
            <a:r>
              <a:rPr lang="en-US" sz="2000" dirty="0" smtClean="0">
                <a:latin typeface="Times New Roman" pitchFamily="18" charset="0"/>
                <a:cs typeface="Times New Roman" pitchFamily="18" charset="0"/>
              </a:rPr>
              <a:t>accessed </a:t>
            </a:r>
            <a:r>
              <a:rPr lang="en-US" sz="2000" dirty="0" smtClean="0">
                <a:latin typeface="Times New Roman" pitchFamily="18" charset="0"/>
                <a:cs typeface="Times New Roman" pitchFamily="18" charset="0"/>
              </a:rPr>
              <a:t>anywhere in class. </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We can declare class variables anywhere in class, </a:t>
            </a: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but </a:t>
            </a:r>
            <a:r>
              <a:rPr lang="en-US" sz="2000" dirty="0" smtClean="0">
                <a:latin typeface="Times New Roman" pitchFamily="18" charset="0"/>
                <a:cs typeface="Times New Roman" pitchFamily="18" charset="0"/>
              </a:rPr>
              <a:t>outside methods.</a:t>
            </a:r>
          </a:p>
          <a:p>
            <a:pPr algn="just" fontAlgn="base"/>
            <a:r>
              <a:rPr lang="en-US" sz="2000" dirty="0" smtClean="0">
                <a:latin typeface="Times New Roman" pitchFamily="18" charset="0"/>
                <a:cs typeface="Times New Roman" pitchFamily="18" charset="0"/>
              </a:rPr>
              <a:t>Access specified of member variables doesn’t </a:t>
            </a: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affect </a:t>
            </a:r>
            <a:r>
              <a:rPr lang="en-US" sz="2000" dirty="0" smtClean="0">
                <a:latin typeface="Times New Roman" pitchFamily="18" charset="0"/>
                <a:cs typeface="Times New Roman" pitchFamily="18" charset="0"/>
              </a:rPr>
              <a:t>scope of them within a class.</a:t>
            </a:r>
          </a:p>
          <a:p>
            <a:pPr algn="just" fontAlgn="base"/>
            <a:r>
              <a:rPr lang="en-US" sz="2000" dirty="0" smtClean="0">
                <a:latin typeface="Times New Roman" pitchFamily="18" charset="0"/>
                <a:cs typeface="Times New Roman" pitchFamily="18" charset="0"/>
              </a:rPr>
              <a:t>Member variables can be accessed outside a class.</a:t>
            </a:r>
          </a:p>
          <a:p>
            <a:pPr fontAlgn="base">
              <a:buNone/>
            </a:pPr>
            <a:endParaRPr lang="en-US" sz="2000" dirty="0" smtClean="0"/>
          </a:p>
          <a:p>
            <a:pPr marL="514350" indent="-514350" algn="just" fontAlgn="base">
              <a:buFont typeface="+mj-lt"/>
              <a:buAutoNum type="arabicPeriod"/>
            </a:pPr>
            <a:endParaRPr lang="en-US" sz="2000" dirty="0" smtClean="0">
              <a:latin typeface="Times New Roman" pitchFamily="18" charset="0"/>
              <a:cs typeface="Times New Roman" pitchFamily="18" charset="0"/>
            </a:endParaRPr>
          </a:p>
          <a:p>
            <a:pPr algn="just">
              <a:buNone/>
            </a:pPr>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5943600" y="3505200"/>
            <a:ext cx="2981325" cy="2743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Autofit/>
          </a:bodyPr>
          <a:lstStyle/>
          <a:p>
            <a:pPr fontAlgn="base">
              <a:buNone/>
            </a:pPr>
            <a:r>
              <a:rPr lang="en-US" sz="2000" b="1" dirty="0" smtClean="0">
                <a:latin typeface="Times New Roman" pitchFamily="18" charset="0"/>
                <a:cs typeface="Times New Roman" pitchFamily="18" charset="0"/>
              </a:rPr>
              <a:t>2. Static Variables – Class Level Scope</a:t>
            </a:r>
          </a:p>
          <a:p>
            <a:pPr algn="just" fontAlgn="base"/>
            <a:r>
              <a:rPr lang="en-US" sz="2000" dirty="0" smtClean="0">
                <a:latin typeface="Times New Roman" pitchFamily="18" charset="0"/>
                <a:cs typeface="Times New Roman" pitchFamily="18" charset="0"/>
              </a:rPr>
              <a:t>Static Variable is a type of class variable shared across instances. Static Variables are the variables which once declared can be used anywhere even outside the class without initializing the class. Unlike Local variables it scope is not limited to the class or the block.</a:t>
            </a:r>
          </a:p>
          <a:p>
            <a:pPr lvl="1">
              <a:buNone/>
            </a:pPr>
            <a:r>
              <a:rPr lang="en-US" sz="1600" dirty="0" smtClean="0">
                <a:latin typeface="Times New Roman" pitchFamily="18" charset="0"/>
                <a:cs typeface="Times New Roman" pitchFamily="18" charset="0"/>
              </a:rPr>
              <a:t>// Using Static variables</a:t>
            </a:r>
          </a:p>
          <a:p>
            <a:pPr lvl="1">
              <a:buNone/>
            </a:pPr>
            <a:r>
              <a:rPr lang="en-US" sz="1600" dirty="0" smtClean="0">
                <a:latin typeface="Times New Roman" pitchFamily="18" charset="0"/>
                <a:cs typeface="Times New Roman" pitchFamily="18" charset="0"/>
              </a:rPr>
              <a:t>import java.io.*;</a:t>
            </a:r>
          </a:p>
          <a:p>
            <a:pPr lvl="1">
              <a:buNone/>
            </a:pPr>
            <a:r>
              <a:rPr lang="en-US" sz="1600" dirty="0" smtClean="0">
                <a:latin typeface="Times New Roman" pitchFamily="18" charset="0"/>
                <a:cs typeface="Times New Roman" pitchFamily="18" charset="0"/>
              </a:rPr>
              <a:t>class Test{</a:t>
            </a:r>
          </a:p>
          <a:p>
            <a:pPr lvl="1">
              <a:buNone/>
            </a:pPr>
            <a:r>
              <a:rPr lang="en-US" sz="1600" dirty="0" smtClean="0">
                <a:latin typeface="Times New Roman" pitchFamily="18" charset="0"/>
                <a:cs typeface="Times New Roman" pitchFamily="18" charset="0"/>
              </a:rPr>
              <a:t>      // static variable in Test class</a:t>
            </a:r>
          </a:p>
          <a:p>
            <a:pPr lvl="1">
              <a:buNone/>
            </a:pPr>
            <a:r>
              <a:rPr lang="en-US" sz="1600" dirty="0" smtClean="0">
                <a:latin typeface="Times New Roman" pitchFamily="18" charset="0"/>
                <a:cs typeface="Times New Roman" pitchFamily="18" charset="0"/>
              </a:rPr>
              <a:t>      static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var</a:t>
            </a:r>
            <a:r>
              <a:rPr lang="en-US" sz="1600" dirty="0" smtClean="0">
                <a:latin typeface="Times New Roman" pitchFamily="18" charset="0"/>
                <a:cs typeface="Times New Roman" pitchFamily="18" charset="0"/>
              </a:rPr>
              <a:t> = 10;</a:t>
            </a:r>
          </a:p>
          <a:p>
            <a:pPr lvl="1">
              <a:buNone/>
            </a:pPr>
            <a:r>
              <a:rPr lang="en-US" sz="1600" dirty="0" smtClean="0">
                <a:latin typeface="Times New Roman" pitchFamily="18" charset="0"/>
                <a:cs typeface="Times New Roman" pitchFamily="18" charset="0"/>
              </a:rPr>
              <a:t>}</a:t>
            </a:r>
          </a:p>
          <a:p>
            <a:pPr lvl="1">
              <a:buNone/>
            </a:pPr>
            <a:r>
              <a:rPr lang="en-US" sz="1600" dirty="0" smtClean="0">
                <a:latin typeface="Times New Roman" pitchFamily="18" charset="0"/>
                <a:cs typeface="Times New Roman" pitchFamily="18" charset="0"/>
              </a:rPr>
              <a:t>class Geeks </a:t>
            </a:r>
          </a:p>
          <a:p>
            <a:pPr lvl="1">
              <a:buNone/>
            </a:pPr>
            <a:r>
              <a:rPr lang="en-US" sz="1600" dirty="0" smtClean="0">
                <a:latin typeface="Times New Roman" pitchFamily="18" charset="0"/>
                <a:cs typeface="Times New Roman" pitchFamily="18" charset="0"/>
              </a:rPr>
              <a:t>{</a:t>
            </a:r>
          </a:p>
          <a:p>
            <a:pPr lvl="1">
              <a:buNone/>
            </a:pPr>
            <a:r>
              <a:rPr lang="en-US" sz="1600" dirty="0" smtClean="0">
                <a:latin typeface="Times New Roman" pitchFamily="18" charset="0"/>
                <a:cs typeface="Times New Roman" pitchFamily="18" charset="0"/>
              </a:rPr>
              <a:t>    public static void main (String[]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 {</a:t>
            </a:r>
          </a:p>
          <a:p>
            <a:pPr lvl="1">
              <a:buNone/>
            </a:pPr>
            <a:r>
              <a:rPr lang="en-US" sz="1600" dirty="0" smtClean="0">
                <a:latin typeface="Times New Roman" pitchFamily="18" charset="0"/>
                <a:cs typeface="Times New Roman" pitchFamily="18" charset="0"/>
              </a:rPr>
              <a:t>          // accessing the static variable</a:t>
            </a:r>
          </a:p>
          <a:p>
            <a:pPr lvl="1">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("Static Variable : "+Test.var);</a:t>
            </a:r>
          </a:p>
          <a:p>
            <a:pPr lvl="1">
              <a:buNone/>
            </a:pPr>
            <a:r>
              <a:rPr lang="en-US" sz="1600" dirty="0" smtClean="0">
                <a:latin typeface="Times New Roman" pitchFamily="18" charset="0"/>
                <a:cs typeface="Times New Roman" pitchFamily="18" charset="0"/>
              </a:rPr>
              <a:t>    }</a:t>
            </a:r>
          </a:p>
          <a:p>
            <a:pPr lvl="1">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Autofit/>
          </a:bodyPr>
          <a:lstStyle/>
          <a:p>
            <a:pPr fontAlgn="base">
              <a:buNone/>
            </a:pPr>
            <a:r>
              <a:rPr lang="en-US" sz="2000" b="1" dirty="0" smtClean="0">
                <a:latin typeface="Times New Roman" pitchFamily="18" charset="0"/>
                <a:cs typeface="Times New Roman" pitchFamily="18" charset="0"/>
              </a:rPr>
              <a:t>3. Method Level Scope – Local Variable</a:t>
            </a:r>
          </a:p>
          <a:p>
            <a:pPr fontAlgn="base"/>
            <a:r>
              <a:rPr lang="en-US" sz="2000" dirty="0" smtClean="0">
                <a:latin typeface="Times New Roman" pitchFamily="18" charset="0"/>
                <a:cs typeface="Times New Roman" pitchFamily="18" charset="0"/>
              </a:rPr>
              <a:t>Variables declared inside a method have method level scope and can’t be accessed outside the method. </a:t>
            </a:r>
          </a:p>
          <a:p>
            <a:pPr fontAlgn="base">
              <a:buNone/>
            </a:pPr>
            <a:r>
              <a:rPr lang="en-US" sz="2000" dirty="0" smtClean="0">
                <a:latin typeface="Times New Roman" pitchFamily="18" charset="0"/>
                <a:cs typeface="Times New Roman" pitchFamily="18" charset="0"/>
              </a:rPr>
              <a:t>         public </a:t>
            </a:r>
            <a:r>
              <a:rPr lang="en-US" sz="2000" dirty="0" smtClean="0">
                <a:latin typeface="Times New Roman" pitchFamily="18" charset="0"/>
                <a:cs typeface="Times New Roman" pitchFamily="18" charset="0"/>
              </a:rPr>
              <a:t>class Test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void method1()</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Local variable (Method level scope)</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x;</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fontAlgn="base">
              <a:buNone/>
            </a:pPr>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 Local variables don’t exist after method’s execution is over. </a:t>
            </a:r>
          </a:p>
          <a:p>
            <a:pPr fontAlgn="base">
              <a:buNone/>
            </a:pPr>
            <a:r>
              <a:rPr lang="en-US" sz="2000" b="1" dirty="0" smtClean="0">
                <a:latin typeface="Times New Roman" pitchFamily="18" charset="0"/>
                <a:cs typeface="Times New Roman" pitchFamily="18" charset="0"/>
              </a:rPr>
              <a:t>4. Parameter Scope – Local Variable</a:t>
            </a:r>
          </a:p>
          <a:p>
            <a:pPr fontAlgn="base"/>
            <a:r>
              <a:rPr lang="en-US" sz="2000" dirty="0" smtClean="0">
                <a:latin typeface="Times New Roman" pitchFamily="18" charset="0"/>
                <a:cs typeface="Times New Roman" pitchFamily="18" charset="0"/>
              </a:rPr>
              <a:t>Here’s another example of method scope, except this time the variable got passed in as a parameter to the method: </a:t>
            </a:r>
          </a:p>
          <a:p>
            <a:pPr fontAlgn="base">
              <a:buNone/>
            </a:pPr>
            <a:r>
              <a:rPr lang="en-US" sz="2000" dirty="0" smtClean="0">
                <a:latin typeface="Times New Roman" pitchFamily="18" charset="0"/>
                <a:cs typeface="Times New Roman" pitchFamily="18" charset="0"/>
              </a:rPr>
              <a:t>        class </a:t>
            </a:r>
            <a:r>
              <a:rPr lang="en-US" sz="2000" dirty="0" smtClean="0">
                <a:latin typeface="Times New Roman" pitchFamily="18" charset="0"/>
                <a:cs typeface="Times New Roman" pitchFamily="18" charset="0"/>
              </a:rPr>
              <a:t>Test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private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x</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public void </a:t>
            </a:r>
            <a:r>
              <a:rPr lang="en-US" sz="2000" dirty="0" err="1" smtClean="0">
                <a:latin typeface="Times New Roman" pitchFamily="18" charset="0"/>
                <a:cs typeface="Times New Roman" pitchFamily="18" charset="0"/>
              </a:rPr>
              <a:t>setX</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x) {</a:t>
            </a:r>
            <a:br>
              <a:rPr lang="en-US" sz="2000" dirty="0" smtClean="0">
                <a:latin typeface="Times New Roman" pitchFamily="18" charset="0"/>
                <a:cs typeface="Times New Roman" pitchFamily="18" charset="0"/>
              </a:rPr>
            </a:br>
            <a:r>
              <a:rPr lang="en-US" sz="2000" dirty="0" err="1" smtClean="0">
                <a:latin typeface="Times New Roman" pitchFamily="18" charset="0"/>
                <a:cs typeface="Times New Roman" pitchFamily="18" charset="0"/>
              </a:rPr>
              <a:t>this.x</a:t>
            </a:r>
            <a:r>
              <a:rPr lang="en-US" sz="2000" dirty="0" smtClean="0">
                <a:latin typeface="Times New Roman" pitchFamily="18" charset="0"/>
                <a:cs typeface="Times New Roman" pitchFamily="18" charset="0"/>
              </a:rPr>
              <a:t> = x;</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fontAlgn="base">
              <a:buNone/>
            </a:pPr>
            <a:r>
              <a:rPr lang="en-US" sz="2000" b="1" dirty="0" smtClean="0">
                <a:latin typeface="Times New Roman" pitchFamily="18" charset="0"/>
                <a:cs typeface="Times New Roman" pitchFamily="18" charset="0"/>
              </a:rPr>
              <a:t>5. Block Level Scope</a:t>
            </a:r>
          </a:p>
          <a:p>
            <a:pPr fontAlgn="base"/>
            <a:r>
              <a:rPr lang="en-US" sz="2000" dirty="0" smtClean="0">
                <a:latin typeface="Times New Roman" pitchFamily="18" charset="0"/>
                <a:cs typeface="Times New Roman" pitchFamily="18" charset="0"/>
              </a:rPr>
              <a:t>A variable declared inside pair of brackets “{” and “}” in a method has scope within the brackets only</a:t>
            </a:r>
            <a:r>
              <a:rPr lang="en-US" sz="2000" dirty="0" smtClean="0">
                <a:latin typeface="Times New Roman" pitchFamily="18" charset="0"/>
                <a:cs typeface="Times New Roman" pitchFamily="18" charset="0"/>
              </a:rPr>
              <a:t>.</a:t>
            </a:r>
          </a:p>
          <a:p>
            <a:pPr lvl="1" fontAlgn="base">
              <a:buNone/>
            </a:pPr>
            <a:r>
              <a:rPr lang="en-US" sz="2000" dirty="0" smtClean="0">
                <a:latin typeface="Times New Roman" pitchFamily="18" charset="0"/>
                <a:cs typeface="Times New Roman" pitchFamily="18" charset="0"/>
              </a:rPr>
              <a:t>// Using Block Scope</a:t>
            </a:r>
          </a:p>
          <a:p>
            <a:pPr lvl="1" fontAlgn="base">
              <a:buNone/>
            </a:pPr>
            <a:r>
              <a:rPr lang="en-US" sz="2000" dirty="0" smtClean="0">
                <a:latin typeface="Times New Roman" pitchFamily="18" charset="0"/>
                <a:cs typeface="Times New Roman" pitchFamily="18" charset="0"/>
              </a:rPr>
              <a:t>public class Test</a:t>
            </a:r>
          </a:p>
          <a:p>
            <a:pPr lvl="1"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lvl="1" fontAlgn="base">
              <a:buNone/>
            </a:pPr>
            <a:r>
              <a:rPr lang="en-US" sz="2000" dirty="0" smtClean="0">
                <a:latin typeface="Times New Roman" pitchFamily="18" charset="0"/>
                <a:cs typeface="Times New Roman" pitchFamily="18" charset="0"/>
              </a:rPr>
              <a:t>    {</a:t>
            </a:r>
          </a:p>
          <a:p>
            <a:pPr lvl="1" fontAlgn="base">
              <a:buNone/>
            </a:pPr>
            <a:r>
              <a:rPr lang="en-US" sz="2000" dirty="0" smtClean="0">
                <a:latin typeface="Times New Roman" pitchFamily="18" charset="0"/>
                <a:cs typeface="Times New Roman" pitchFamily="18" charset="0"/>
              </a:rPr>
              <a:t>          // Block Level Scope</a:t>
            </a:r>
          </a:p>
          <a:p>
            <a:pPr lvl="1"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The variable x has scope </a:t>
            </a:r>
            <a:r>
              <a:rPr lang="en-US" sz="2000" dirty="0" smtClean="0">
                <a:latin typeface="Times New Roman" pitchFamily="18" charset="0"/>
                <a:cs typeface="Times New Roman" pitchFamily="18" charset="0"/>
              </a:rPr>
              <a:t>within brackets</a:t>
            </a:r>
            <a:endParaRPr lang="en-US" sz="2000" dirty="0" smtClean="0">
              <a:latin typeface="Times New Roman" pitchFamily="18" charset="0"/>
              <a:cs typeface="Times New Roman" pitchFamily="18" charset="0"/>
            </a:endParaRPr>
          </a:p>
          <a:p>
            <a:pPr lvl="1"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x = 10;</a:t>
            </a:r>
          </a:p>
          <a:p>
            <a:pPr lvl="1"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(x);</a:t>
            </a:r>
          </a:p>
          <a:p>
            <a:pPr lvl="1"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fontAlgn="base">
              <a:buNone/>
            </a:pP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Uncommenting</a:t>
            </a:r>
            <a:r>
              <a:rPr lang="en-US" sz="2000" dirty="0" smtClean="0">
                <a:latin typeface="Times New Roman" pitchFamily="18" charset="0"/>
                <a:cs typeface="Times New Roman" pitchFamily="18" charset="0"/>
              </a:rPr>
              <a:t> below line would </a:t>
            </a:r>
            <a:r>
              <a:rPr lang="en-US" sz="2000" dirty="0" smtClean="0">
                <a:latin typeface="Times New Roman" pitchFamily="18" charset="0"/>
                <a:cs typeface="Times New Roman" pitchFamily="18" charset="0"/>
              </a:rPr>
              <a:t>produce error </a:t>
            </a:r>
            <a:r>
              <a:rPr lang="en-US" sz="2000" dirty="0" smtClean="0">
                <a:latin typeface="Times New Roman" pitchFamily="18" charset="0"/>
                <a:cs typeface="Times New Roman" pitchFamily="18" charset="0"/>
              </a:rPr>
              <a:t>since variable x is out of scope</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1" fontAlgn="base">
              <a:buNone/>
            </a:pP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(x); </a:t>
            </a:r>
          </a:p>
          <a:p>
            <a:pPr lvl="1" fontAlgn="base">
              <a:buNone/>
            </a:pPr>
            <a:r>
              <a:rPr lang="en-US" sz="2000" dirty="0" smtClean="0">
                <a:latin typeface="Times New Roman" pitchFamily="18" charset="0"/>
                <a:cs typeface="Times New Roman" pitchFamily="18" charset="0"/>
              </a:rPr>
              <a:t>    }</a:t>
            </a:r>
          </a:p>
          <a:p>
            <a:pPr lvl="1" fontAlgn="base">
              <a:buNone/>
            </a:pP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172200"/>
          </a:xfrm>
        </p:spPr>
        <p:txBody>
          <a:bodyPr>
            <a:normAutofit fontScale="47500" lnSpcReduction="20000"/>
          </a:bodyPr>
          <a:lstStyle/>
          <a:p>
            <a:pPr algn="just">
              <a:buNone/>
            </a:pPr>
            <a:r>
              <a:rPr lang="en-US" sz="4200" b="1" u="sng" dirty="0" smtClean="0">
                <a:solidFill>
                  <a:srgbClr val="0070C0"/>
                </a:solidFill>
                <a:latin typeface="Times New Roman" pitchFamily="18" charset="0"/>
                <a:cs typeface="Times New Roman" pitchFamily="18" charset="0"/>
              </a:rPr>
              <a:t>Java Operators: </a:t>
            </a:r>
            <a:r>
              <a:rPr lang="en-US" sz="4200" dirty="0" smtClean="0">
                <a:latin typeface="Times New Roman" pitchFamily="18" charset="0"/>
                <a:cs typeface="Times New Roman" pitchFamily="18" charset="0"/>
              </a:rPr>
              <a:t>Java operators are special symbols that perform operations on variables or values. They can be classified into several categories based on their functionality. These operators play a crucial role in performing arithmetic, logical, relational, and bitwise operations etc</a:t>
            </a:r>
            <a:r>
              <a:rPr lang="en-US" sz="4200" dirty="0" smtClean="0">
                <a:latin typeface="Times New Roman" pitchFamily="18" charset="0"/>
                <a:cs typeface="Times New Roman" pitchFamily="18" charset="0"/>
              </a:rPr>
              <a:t>.</a:t>
            </a:r>
          </a:p>
          <a:p>
            <a:pPr algn="just">
              <a:buNone/>
            </a:pPr>
            <a:r>
              <a:rPr lang="en-US" sz="4200" dirty="0" smtClean="0">
                <a:latin typeface="Times New Roman" pitchFamily="18" charset="0"/>
                <a:cs typeface="Times New Roman" pitchFamily="18" charset="0"/>
              </a:rPr>
              <a:t>/ </a:t>
            </a:r>
            <a:r>
              <a:rPr lang="en-US" sz="4200" dirty="0" smtClean="0">
                <a:latin typeface="Times New Roman" pitchFamily="18" charset="0"/>
                <a:cs typeface="Times New Roman" pitchFamily="18" charset="0"/>
              </a:rPr>
              <a:t>/Java </a:t>
            </a:r>
            <a:r>
              <a:rPr lang="en-US" sz="4200" dirty="0" smtClean="0">
                <a:latin typeface="Times New Roman" pitchFamily="18" charset="0"/>
                <a:cs typeface="Times New Roman" pitchFamily="18" charset="0"/>
              </a:rPr>
              <a:t>program to show the use of + and - operators</a:t>
            </a:r>
          </a:p>
          <a:p>
            <a:pPr>
              <a:buNone/>
            </a:pPr>
            <a:r>
              <a:rPr lang="en-US" sz="4200" dirty="0" smtClean="0">
                <a:latin typeface="Times New Roman" pitchFamily="18" charset="0"/>
                <a:cs typeface="Times New Roman" pitchFamily="18" charset="0"/>
              </a:rPr>
              <a:t>public class Operator </a:t>
            </a:r>
          </a:p>
          <a:p>
            <a:pPr>
              <a:buNone/>
            </a:pPr>
            <a:r>
              <a:rPr lang="en-US" sz="4200" dirty="0" smtClean="0">
                <a:latin typeface="Times New Roman" pitchFamily="18" charset="0"/>
                <a:cs typeface="Times New Roman" pitchFamily="18" charset="0"/>
              </a:rPr>
              <a:t>{  </a:t>
            </a:r>
          </a:p>
          <a:p>
            <a:pPr>
              <a:buNone/>
            </a:pPr>
            <a:r>
              <a:rPr lang="en-US" sz="4200" dirty="0" smtClean="0">
                <a:latin typeface="Times New Roman" pitchFamily="18" charset="0"/>
                <a:cs typeface="Times New Roman" pitchFamily="18" charset="0"/>
              </a:rPr>
              <a:t>    public static void main(String[] </a:t>
            </a:r>
            <a:r>
              <a:rPr lang="en-US" sz="4200" dirty="0" err="1" smtClean="0">
                <a:latin typeface="Times New Roman" pitchFamily="18" charset="0"/>
                <a:cs typeface="Times New Roman" pitchFamily="18" charset="0"/>
              </a:rPr>
              <a:t>args</a:t>
            </a:r>
            <a:r>
              <a:rPr lang="en-US" sz="4200" dirty="0" smtClean="0">
                <a:latin typeface="Times New Roman" pitchFamily="18" charset="0"/>
                <a:cs typeface="Times New Roman" pitchFamily="18" charset="0"/>
              </a:rPr>
              <a:t>) </a:t>
            </a:r>
          </a:p>
          <a:p>
            <a:pPr>
              <a:buNone/>
            </a:pPr>
            <a:r>
              <a:rPr lang="en-US" sz="4200" dirty="0" smtClean="0">
                <a:latin typeface="Times New Roman" pitchFamily="18" charset="0"/>
                <a:cs typeface="Times New Roman" pitchFamily="18" charset="0"/>
              </a:rPr>
              <a:t>    {</a:t>
            </a:r>
          </a:p>
          <a:p>
            <a:pPr>
              <a:buNone/>
            </a:pPr>
            <a:r>
              <a:rPr lang="en-US" sz="4200" dirty="0" smtClean="0">
                <a:latin typeface="Times New Roman" pitchFamily="18" charset="0"/>
                <a:cs typeface="Times New Roman" pitchFamily="18" charset="0"/>
              </a:rPr>
              <a:t>      // Declare and initialize variables</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int</a:t>
            </a:r>
            <a:r>
              <a:rPr lang="en-US" sz="4200" dirty="0" smtClean="0">
                <a:latin typeface="Times New Roman" pitchFamily="18" charset="0"/>
                <a:cs typeface="Times New Roman" pitchFamily="18" charset="0"/>
              </a:rPr>
              <a:t> num1 = 500;</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int</a:t>
            </a:r>
            <a:r>
              <a:rPr lang="en-US" sz="4200" dirty="0" smtClean="0">
                <a:latin typeface="Times New Roman" pitchFamily="18" charset="0"/>
                <a:cs typeface="Times New Roman" pitchFamily="18" charset="0"/>
              </a:rPr>
              <a:t> num2 = 100;</a:t>
            </a:r>
          </a:p>
          <a:p>
            <a:pPr>
              <a:buNone/>
            </a:pPr>
            <a:r>
              <a:rPr lang="en-US" sz="4200" dirty="0" smtClean="0">
                <a:latin typeface="Times New Roman" pitchFamily="18" charset="0"/>
                <a:cs typeface="Times New Roman" pitchFamily="18" charset="0"/>
              </a:rPr>
              <a:t>        // Using the + (addition) operator</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int</a:t>
            </a:r>
            <a:r>
              <a:rPr lang="en-US" sz="4200" dirty="0" smtClean="0">
                <a:latin typeface="Times New Roman" pitchFamily="18" charset="0"/>
                <a:cs typeface="Times New Roman" pitchFamily="18" charset="0"/>
              </a:rPr>
              <a:t> sum = num1 + num2;</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System.out.println</a:t>
            </a:r>
            <a:r>
              <a:rPr lang="en-US" sz="4200" dirty="0" smtClean="0">
                <a:latin typeface="Times New Roman" pitchFamily="18" charset="0"/>
                <a:cs typeface="Times New Roman" pitchFamily="18" charset="0"/>
              </a:rPr>
              <a:t>("The Sum is: "+sum);    </a:t>
            </a:r>
          </a:p>
          <a:p>
            <a:pPr>
              <a:buNone/>
            </a:pPr>
            <a:r>
              <a:rPr lang="en-US" sz="4200" dirty="0" smtClean="0">
                <a:latin typeface="Times New Roman" pitchFamily="18" charset="0"/>
                <a:cs typeface="Times New Roman" pitchFamily="18" charset="0"/>
              </a:rPr>
              <a:t>        // Using the - (subtraction) operator</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int</a:t>
            </a:r>
            <a:r>
              <a:rPr lang="en-US" sz="4200" dirty="0" smtClean="0">
                <a:latin typeface="Times New Roman" pitchFamily="18" charset="0"/>
                <a:cs typeface="Times New Roman" pitchFamily="18" charset="0"/>
              </a:rPr>
              <a:t> diff = num1 - num2;</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System.out.println</a:t>
            </a:r>
            <a:r>
              <a:rPr lang="en-US" sz="4200" dirty="0" smtClean="0">
                <a:latin typeface="Times New Roman" pitchFamily="18" charset="0"/>
                <a:cs typeface="Times New Roman" pitchFamily="18" charset="0"/>
              </a:rPr>
              <a:t>("The Difference is: "+diff);</a:t>
            </a:r>
          </a:p>
          <a:p>
            <a:pPr>
              <a:buNone/>
            </a:pPr>
            <a:r>
              <a:rPr lang="en-US" sz="4200" dirty="0" smtClean="0">
                <a:latin typeface="Times New Roman" pitchFamily="18" charset="0"/>
                <a:cs typeface="Times New Roman" pitchFamily="18" charset="0"/>
              </a:rPr>
              <a:t>    }</a:t>
            </a:r>
          </a:p>
          <a:p>
            <a:pPr>
              <a:buNone/>
            </a:pPr>
            <a:r>
              <a:rPr lang="en-US" sz="4200" dirty="0" smtClean="0">
                <a:latin typeface="Times New Roman" pitchFamily="18" charset="0"/>
                <a:cs typeface="Times New Roman" pitchFamily="18" charset="0"/>
              </a:rPr>
              <a:t>}</a:t>
            </a:r>
          </a:p>
          <a:p>
            <a:pPr>
              <a:buNone/>
            </a:pPr>
            <a:endParaRPr lang="en-US" u="sng"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rmAutofit fontScale="92500" lnSpcReduction="10000"/>
          </a:bodyPr>
          <a:lstStyle/>
          <a:p>
            <a:pPr fontAlgn="base">
              <a:buNone/>
            </a:pPr>
            <a:r>
              <a:rPr lang="en-US" sz="2000" b="1" dirty="0" smtClean="0">
                <a:latin typeface="Times New Roman" pitchFamily="18" charset="0"/>
                <a:cs typeface="Times New Roman" pitchFamily="18" charset="0"/>
              </a:rPr>
              <a:t>Types of Operators in Java</a:t>
            </a:r>
          </a:p>
          <a:p>
            <a:pPr marL="457200" indent="-457200" fontAlgn="base">
              <a:buFont typeface="+mj-lt"/>
              <a:buAutoNum type="arabicPeriod"/>
            </a:pPr>
            <a:r>
              <a:rPr lang="en-US" sz="2000" dirty="0" smtClean="0">
                <a:latin typeface="Times New Roman" pitchFamily="18" charset="0"/>
                <a:cs typeface="Times New Roman" pitchFamily="18" charset="0"/>
              </a:rPr>
              <a:t>Arithmetic Operators</a:t>
            </a:r>
          </a:p>
          <a:p>
            <a:pPr marL="457200" indent="-457200" fontAlgn="base">
              <a:buFont typeface="+mj-lt"/>
              <a:buAutoNum type="arabicPeriod"/>
            </a:pPr>
            <a:r>
              <a:rPr lang="en-US" sz="2000" dirty="0" smtClean="0">
                <a:latin typeface="Times New Roman" pitchFamily="18" charset="0"/>
                <a:cs typeface="Times New Roman" pitchFamily="18" charset="0"/>
              </a:rPr>
              <a:t>Unary Operators</a:t>
            </a:r>
          </a:p>
          <a:p>
            <a:pPr marL="457200" indent="-457200" fontAlgn="base">
              <a:buFont typeface="+mj-lt"/>
              <a:buAutoNum type="arabicPeriod"/>
            </a:pPr>
            <a:r>
              <a:rPr lang="en-US" sz="2000" dirty="0" smtClean="0">
                <a:latin typeface="Times New Roman" pitchFamily="18" charset="0"/>
                <a:cs typeface="Times New Roman" pitchFamily="18" charset="0"/>
              </a:rPr>
              <a:t>Assignment Operator</a:t>
            </a:r>
          </a:p>
          <a:p>
            <a:pPr marL="457200" indent="-457200" fontAlgn="base">
              <a:buFont typeface="+mj-lt"/>
              <a:buAutoNum type="arabicPeriod"/>
            </a:pPr>
            <a:r>
              <a:rPr lang="en-US" sz="2000" dirty="0" smtClean="0">
                <a:latin typeface="Times New Roman" pitchFamily="18" charset="0"/>
                <a:cs typeface="Times New Roman" pitchFamily="18" charset="0"/>
              </a:rPr>
              <a:t>Relational Operators</a:t>
            </a:r>
          </a:p>
          <a:p>
            <a:pPr marL="457200" indent="-457200" fontAlgn="base">
              <a:buFont typeface="+mj-lt"/>
              <a:buAutoNum type="arabicPeriod"/>
            </a:pPr>
            <a:r>
              <a:rPr lang="en-US" sz="2000" dirty="0" smtClean="0">
                <a:latin typeface="Times New Roman" pitchFamily="18" charset="0"/>
                <a:cs typeface="Times New Roman" pitchFamily="18" charset="0"/>
              </a:rPr>
              <a:t>Logical Operators</a:t>
            </a:r>
          </a:p>
          <a:p>
            <a:pPr marL="457200" indent="-457200" fontAlgn="base">
              <a:buFont typeface="+mj-lt"/>
              <a:buAutoNum type="arabicPeriod"/>
            </a:pPr>
            <a:r>
              <a:rPr lang="en-US" sz="2000" dirty="0" smtClean="0">
                <a:latin typeface="Times New Roman" pitchFamily="18" charset="0"/>
                <a:cs typeface="Times New Roman" pitchFamily="18" charset="0"/>
              </a:rPr>
              <a:t>Ternary Operator</a:t>
            </a:r>
          </a:p>
          <a:p>
            <a:pPr marL="457200" indent="-457200" fontAlgn="base">
              <a:buFont typeface="+mj-lt"/>
              <a:buAutoNum type="arabicPeriod"/>
            </a:pPr>
            <a:r>
              <a:rPr lang="en-US" sz="2000" dirty="0" smtClean="0">
                <a:latin typeface="Times New Roman" pitchFamily="18" charset="0"/>
                <a:cs typeface="Times New Roman" pitchFamily="18" charset="0"/>
              </a:rPr>
              <a:t>Bitwise Operators</a:t>
            </a:r>
          </a:p>
          <a:p>
            <a:pPr marL="457200" indent="-457200" fontAlgn="base">
              <a:buFont typeface="+mj-lt"/>
              <a:buAutoNum type="arabicPeriod"/>
            </a:pPr>
            <a:r>
              <a:rPr lang="en-US" sz="2000" dirty="0" smtClean="0">
                <a:latin typeface="Times New Roman" pitchFamily="18" charset="0"/>
                <a:cs typeface="Times New Roman" pitchFamily="18" charset="0"/>
              </a:rPr>
              <a:t>Shift Operators</a:t>
            </a:r>
          </a:p>
          <a:p>
            <a:pPr marL="457200" indent="-457200" fontAlgn="base">
              <a:buFont typeface="+mj-lt"/>
              <a:buAutoNum type="arabicPeriod"/>
            </a:pPr>
            <a:r>
              <a:rPr lang="en-US" sz="2000" dirty="0" smtClean="0">
                <a:latin typeface="Times New Roman" pitchFamily="18" charset="0"/>
                <a:cs typeface="Times New Roman" pitchFamily="18" charset="0"/>
              </a:rPr>
              <a:t>instance of operator</a:t>
            </a:r>
          </a:p>
          <a:p>
            <a:pPr fontAlgn="base">
              <a:buNone/>
            </a:pPr>
            <a:r>
              <a:rPr lang="en-US" sz="2200" b="1" dirty="0" smtClean="0">
                <a:latin typeface="Times New Roman" pitchFamily="18" charset="0"/>
                <a:cs typeface="Times New Roman" pitchFamily="18" charset="0"/>
              </a:rPr>
              <a:t>1. Arithmetic Operators</a:t>
            </a:r>
          </a:p>
          <a:p>
            <a:pPr fontAlgn="base">
              <a:buNone/>
            </a:pPr>
            <a:r>
              <a:rPr lang="en-US" sz="2200" dirty="0" smtClean="0">
                <a:latin typeface="Times New Roman" pitchFamily="18" charset="0"/>
                <a:cs typeface="Times New Roman" pitchFamily="18" charset="0"/>
              </a:rPr>
              <a:t>      Arithmetic </a:t>
            </a:r>
            <a:r>
              <a:rPr lang="en-US" sz="2200" dirty="0" smtClean="0">
                <a:latin typeface="Times New Roman" pitchFamily="18" charset="0"/>
                <a:cs typeface="Times New Roman" pitchFamily="18" charset="0"/>
              </a:rPr>
              <a:t>Operators are used to perform simple arithmetic operations on primitive and non-primitive data types. </a:t>
            </a:r>
          </a:p>
          <a:p>
            <a:pPr fontAlgn="base">
              <a:buNone/>
            </a:pPr>
            <a:r>
              <a:rPr lang="en-US" sz="2200" dirty="0" smtClean="0">
                <a:latin typeface="Times New Roman" pitchFamily="18" charset="0"/>
                <a:cs typeface="Times New Roman" pitchFamily="18" charset="0"/>
              </a:rPr>
              <a:t>* : Multiplication</a:t>
            </a:r>
          </a:p>
          <a:p>
            <a:pPr fontAlgn="base">
              <a:buNone/>
            </a:pPr>
            <a:r>
              <a:rPr lang="en-US" sz="2200" dirty="0" smtClean="0">
                <a:latin typeface="Times New Roman" pitchFamily="18" charset="0"/>
                <a:cs typeface="Times New Roman" pitchFamily="18" charset="0"/>
              </a:rPr>
              <a:t>/ : Division</a:t>
            </a:r>
          </a:p>
          <a:p>
            <a:pPr fontAlgn="base">
              <a:buNone/>
            </a:pPr>
            <a:r>
              <a:rPr lang="en-US" sz="2200" dirty="0" smtClean="0">
                <a:latin typeface="Times New Roman" pitchFamily="18" charset="0"/>
                <a:cs typeface="Times New Roman" pitchFamily="18" charset="0"/>
              </a:rPr>
              <a:t>% : Modulo</a:t>
            </a:r>
          </a:p>
          <a:p>
            <a:pPr fontAlgn="base">
              <a:buNone/>
            </a:pPr>
            <a:r>
              <a:rPr lang="en-US" sz="2200" dirty="0" smtClean="0">
                <a:latin typeface="Times New Roman" pitchFamily="18" charset="0"/>
                <a:cs typeface="Times New Roman" pitchFamily="18" charset="0"/>
              </a:rPr>
              <a:t>+ : Addition</a:t>
            </a:r>
          </a:p>
          <a:p>
            <a:pPr fontAlgn="base">
              <a:buNone/>
            </a:pPr>
            <a:r>
              <a:rPr lang="en-US" sz="2200" dirty="0" smtClean="0">
                <a:latin typeface="Times New Roman" pitchFamily="18" charset="0"/>
                <a:cs typeface="Times New Roman" pitchFamily="18" charset="0"/>
              </a:rPr>
              <a:t>– : Subtraction</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This is the top Google result for &quot;Procedural vs. Object Oriented  Programming&quot; : r/ProgrammerHumor"/>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6400800"/>
          </a:xfrm>
        </p:spPr>
        <p:txBody>
          <a:bodyPr>
            <a:noAutofit/>
          </a:bodyPr>
          <a:lstStyle/>
          <a:p>
            <a:pPr>
              <a:buNone/>
            </a:pPr>
            <a:r>
              <a:rPr lang="en-US" sz="1600" dirty="0" smtClean="0">
                <a:latin typeface="Times New Roman" pitchFamily="18" charset="0"/>
                <a:cs typeface="Times New Roman" pitchFamily="18" charset="0"/>
              </a:rPr>
              <a:t>// Java Program to show the use </a:t>
            </a:r>
            <a:r>
              <a:rPr lang="en-US" sz="1600" dirty="0" smtClean="0">
                <a:latin typeface="Times New Roman" pitchFamily="18" charset="0"/>
                <a:cs typeface="Times New Roman" pitchFamily="18" charset="0"/>
              </a:rPr>
              <a:t>of </a:t>
            </a:r>
            <a:r>
              <a:rPr lang="en-US" sz="1600" dirty="0" smtClean="0">
                <a:latin typeface="Times New Roman" pitchFamily="18" charset="0"/>
                <a:cs typeface="Times New Roman" pitchFamily="18" charset="0"/>
              </a:rPr>
              <a:t>Arithmetic Operators</a:t>
            </a:r>
          </a:p>
          <a:p>
            <a:pPr>
              <a:buNone/>
            </a:pPr>
            <a:r>
              <a:rPr lang="en-US" sz="1600" dirty="0" smtClean="0">
                <a:latin typeface="Times New Roman" pitchFamily="18" charset="0"/>
                <a:cs typeface="Times New Roman" pitchFamily="18" charset="0"/>
              </a:rPr>
              <a:t>import java.io</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class </a:t>
            </a:r>
            <a:r>
              <a:rPr lang="en-US" sz="1600" dirty="0" smtClean="0">
                <a:latin typeface="Times New Roman" pitchFamily="18" charset="0"/>
                <a:cs typeface="Times New Roman" pitchFamily="18" charset="0"/>
              </a:rPr>
              <a:t>Operator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public static void main (String[]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Arithmetic operators on integers</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 = 10;</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b = 3</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Arithmetic operators on Strings</a:t>
            </a:r>
          </a:p>
          <a:p>
            <a:pPr>
              <a:buNone/>
            </a:pPr>
            <a:r>
              <a:rPr lang="en-US" sz="1600" dirty="0" smtClean="0">
                <a:latin typeface="Times New Roman" pitchFamily="18" charset="0"/>
                <a:cs typeface="Times New Roman" pitchFamily="18" charset="0"/>
              </a:rPr>
              <a:t>        String n1 = "15";</a:t>
            </a:r>
          </a:p>
          <a:p>
            <a:pPr>
              <a:buNone/>
            </a:pPr>
            <a:r>
              <a:rPr lang="en-US" sz="1600" dirty="0" smtClean="0">
                <a:latin typeface="Times New Roman" pitchFamily="18" charset="0"/>
                <a:cs typeface="Times New Roman" pitchFamily="18" charset="0"/>
              </a:rPr>
              <a:t>        String n2 = "25</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Convert Strings to integers</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a1 = </a:t>
            </a:r>
            <a:r>
              <a:rPr lang="en-US" sz="1600" dirty="0" err="1" smtClean="0">
                <a:latin typeface="Times New Roman" pitchFamily="18" charset="0"/>
                <a:cs typeface="Times New Roman" pitchFamily="18" charset="0"/>
              </a:rPr>
              <a:t>Integer.parseInt</a:t>
            </a:r>
            <a:r>
              <a:rPr lang="en-US" sz="1600" dirty="0" smtClean="0">
                <a:latin typeface="Times New Roman" pitchFamily="18" charset="0"/>
                <a:cs typeface="Times New Roman" pitchFamily="18" charset="0"/>
              </a:rPr>
              <a:t>(n1);</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b1 = </a:t>
            </a:r>
            <a:r>
              <a:rPr lang="en-US" sz="1600" dirty="0" err="1" smtClean="0">
                <a:latin typeface="Times New Roman" pitchFamily="18" charset="0"/>
                <a:cs typeface="Times New Roman" pitchFamily="18" charset="0"/>
              </a:rPr>
              <a:t>Integer.parseInt</a:t>
            </a:r>
            <a:r>
              <a:rPr lang="en-US" sz="1600" dirty="0" smtClean="0">
                <a:latin typeface="Times New Roman" pitchFamily="18" charset="0"/>
                <a:cs typeface="Times New Roman" pitchFamily="18" charset="0"/>
              </a:rPr>
              <a:t>(n2</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 + b = " + (a + b));</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 - b = " + (a - b));</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 * b = " + (a * b));</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 / b = " + (a / b));</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 % b = " + (a % b));</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("a1 + b1 = " + (a1 + b1)); </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6934200" y="2438400"/>
            <a:ext cx="1238250" cy="1514475"/>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fontAlgn="base">
              <a:buNone/>
            </a:pPr>
            <a:r>
              <a:rPr lang="en-US" sz="2000" b="1" dirty="0" smtClean="0">
                <a:latin typeface="Times New Roman" pitchFamily="18" charset="0"/>
                <a:cs typeface="Times New Roman" pitchFamily="18" charset="0"/>
              </a:rPr>
              <a:t>2. Unary Operators</a:t>
            </a:r>
          </a:p>
          <a:p>
            <a:pPr algn="just" fontAlgn="base"/>
            <a:r>
              <a:rPr lang="en-US" sz="2000" dirty="0" smtClean="0">
                <a:latin typeface="Times New Roman" pitchFamily="18" charset="0"/>
                <a:cs typeface="Times New Roman" pitchFamily="18" charset="0"/>
              </a:rPr>
              <a:t>Unary Operators need only one operand. They are used to increment, decrement, or negate a value. </a:t>
            </a:r>
          </a:p>
          <a:p>
            <a:pPr algn="just" fontAlgn="base"/>
            <a:r>
              <a:rPr lang="en-US" sz="2000" dirty="0" smtClean="0">
                <a:latin typeface="Times New Roman" pitchFamily="18" charset="0"/>
                <a:cs typeface="Times New Roman" pitchFamily="18" charset="0"/>
              </a:rPr>
              <a:t>- , Negates the value.</a:t>
            </a:r>
          </a:p>
          <a:p>
            <a:pPr algn="just" fontAlgn="base"/>
            <a:r>
              <a:rPr lang="en-US" sz="2000" dirty="0" smtClean="0">
                <a:latin typeface="Times New Roman" pitchFamily="18" charset="0"/>
                <a:cs typeface="Times New Roman" pitchFamily="18" charset="0"/>
              </a:rPr>
              <a:t>+ , Indicates a positive value (automatically converts byte, char, or short to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a:t>
            </a:r>
          </a:p>
          <a:p>
            <a:pPr algn="just" fontAlgn="base"/>
            <a:r>
              <a:rPr lang="en-US" sz="2000" dirty="0" smtClean="0">
                <a:latin typeface="Times New Roman" pitchFamily="18" charset="0"/>
                <a:cs typeface="Times New Roman" pitchFamily="18" charset="0"/>
              </a:rPr>
              <a:t>++ , Increments by 1.</a:t>
            </a:r>
          </a:p>
          <a:p>
            <a:pPr lvl="1" algn="just" fontAlgn="base"/>
            <a:r>
              <a:rPr lang="en-US" sz="2000" dirty="0" smtClean="0">
                <a:latin typeface="Times New Roman" pitchFamily="18" charset="0"/>
                <a:cs typeface="Times New Roman" pitchFamily="18" charset="0"/>
              </a:rPr>
              <a:t>Post-Increment: Uses value first, then increments.</a:t>
            </a:r>
          </a:p>
          <a:p>
            <a:pPr lvl="1" algn="just" fontAlgn="base"/>
            <a:r>
              <a:rPr lang="en-US" sz="2000" dirty="0" smtClean="0">
                <a:latin typeface="Times New Roman" pitchFamily="18" charset="0"/>
                <a:cs typeface="Times New Roman" pitchFamily="18" charset="0"/>
              </a:rPr>
              <a:t>Pre-Increment: Increments first, then uses value.</a:t>
            </a:r>
          </a:p>
          <a:p>
            <a:pPr algn="just" fontAlgn="base"/>
            <a:r>
              <a:rPr lang="en-US" sz="2000" dirty="0" smtClean="0">
                <a:latin typeface="Times New Roman" pitchFamily="18" charset="0"/>
                <a:cs typeface="Times New Roman" pitchFamily="18" charset="0"/>
              </a:rPr>
              <a:t>-- , Decrements by 1.</a:t>
            </a:r>
          </a:p>
          <a:p>
            <a:pPr lvl="1" algn="just" fontAlgn="base"/>
            <a:r>
              <a:rPr lang="en-US" sz="2000" dirty="0" smtClean="0">
                <a:latin typeface="Times New Roman" pitchFamily="18" charset="0"/>
                <a:cs typeface="Times New Roman" pitchFamily="18" charset="0"/>
              </a:rPr>
              <a:t>Post-Decrement: Uses value first, then decrements.</a:t>
            </a:r>
          </a:p>
          <a:p>
            <a:pPr lvl="1" algn="just" fontAlgn="base"/>
            <a:r>
              <a:rPr lang="en-US" sz="2000" dirty="0" smtClean="0">
                <a:latin typeface="Times New Roman" pitchFamily="18" charset="0"/>
                <a:cs typeface="Times New Roman" pitchFamily="18" charset="0"/>
              </a:rPr>
              <a:t>Pre-Decrement: Decrements first, then uses value.</a:t>
            </a:r>
          </a:p>
          <a:p>
            <a:pPr algn="just" fontAlgn="base"/>
            <a:r>
              <a:rPr lang="en-US" sz="2000" dirty="0" smtClean="0">
                <a:latin typeface="Times New Roman" pitchFamily="18" charset="0"/>
                <a:cs typeface="Times New Roman" pitchFamily="18" charset="0"/>
              </a:rPr>
              <a:t>! , Inverts a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value.</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buNone/>
            </a:pPr>
            <a:r>
              <a:rPr lang="en-US" sz="2000" dirty="0" smtClean="0">
                <a:latin typeface="Times New Roman" pitchFamily="18" charset="0"/>
                <a:cs typeface="Times New Roman" pitchFamily="18" charset="0"/>
              </a:rPr>
              <a:t>// Java Program to show the use </a:t>
            </a:r>
            <a:r>
              <a:rPr lang="en-US" sz="2000" dirty="0" smtClean="0">
                <a:latin typeface="Times New Roman" pitchFamily="18" charset="0"/>
                <a:cs typeface="Times New Roman" pitchFamily="18" charset="0"/>
              </a:rPr>
              <a:t>of Unary </a:t>
            </a:r>
            <a:r>
              <a:rPr lang="en-US" sz="2000" dirty="0" smtClean="0">
                <a:latin typeface="Times New Roman" pitchFamily="18" charset="0"/>
                <a:cs typeface="Times New Roman" pitchFamily="18" charset="0"/>
              </a:rPr>
              <a:t>Operators</a:t>
            </a:r>
          </a:p>
          <a:p>
            <a:pPr>
              <a:buNone/>
            </a:pPr>
            <a:r>
              <a:rPr lang="en-US" sz="2000" dirty="0" smtClean="0">
                <a:latin typeface="Times New Roman" pitchFamily="18" charset="0"/>
                <a:cs typeface="Times New Roman" pitchFamily="18" charset="0"/>
              </a:rPr>
              <a:t>import java.io</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Driver Class</a:t>
            </a:r>
          </a:p>
          <a:p>
            <a:pPr>
              <a:buNone/>
            </a:pPr>
            <a:r>
              <a:rPr lang="en-US" sz="2000" dirty="0" smtClean="0">
                <a:latin typeface="Times New Roman" pitchFamily="18" charset="0"/>
                <a:cs typeface="Times New Roman" pitchFamily="18" charset="0"/>
              </a:rPr>
              <a:t>class </a:t>
            </a:r>
            <a:r>
              <a:rPr lang="en-US" sz="2000" dirty="0" err="1" smtClean="0">
                <a:latin typeface="Times New Roman" pitchFamily="18" charset="0"/>
                <a:cs typeface="Times New Roman" pitchFamily="18" charset="0"/>
              </a:rPr>
              <a:t>UnaryO</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 main function</a:t>
            </a:r>
          </a:p>
          <a:p>
            <a:pPr>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Interger</a:t>
            </a:r>
            <a:r>
              <a:rPr lang="en-US" sz="2000" dirty="0" smtClean="0">
                <a:latin typeface="Times New Roman" pitchFamily="18" charset="0"/>
                <a:cs typeface="Times New Roman" pitchFamily="18" charset="0"/>
              </a:rPr>
              <a:t> declared</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 = 10;</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b = 10</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Using unary operators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Postincrement</a:t>
            </a:r>
            <a:r>
              <a:rPr lang="en-US" sz="2000" dirty="0" smtClean="0">
                <a:latin typeface="Times New Roman" pitchFamily="18" charset="0"/>
                <a:cs typeface="Times New Roman" pitchFamily="18" charset="0"/>
              </a:rPr>
              <a:t> : " + (a++));</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Preincrement</a:t>
            </a:r>
            <a:r>
              <a:rPr lang="en-US" sz="2000" dirty="0" smtClean="0">
                <a:latin typeface="Times New Roman" pitchFamily="18" charset="0"/>
                <a:cs typeface="Times New Roman" pitchFamily="18" charset="0"/>
              </a:rPr>
              <a:t> : " + (++a</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Postdecrement</a:t>
            </a:r>
            <a:r>
              <a:rPr lang="en-US" sz="2000" dirty="0" smtClean="0">
                <a:latin typeface="Times New Roman" pitchFamily="18" charset="0"/>
                <a:cs typeface="Times New Roman" pitchFamily="18" charset="0"/>
              </a:rPr>
              <a:t> : " + (b--));</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Predecrement</a:t>
            </a:r>
            <a:r>
              <a:rPr lang="en-US" sz="2000" dirty="0" smtClean="0">
                <a:latin typeface="Times New Roman" pitchFamily="18" charset="0"/>
                <a:cs typeface="Times New Roman" pitchFamily="18" charset="0"/>
              </a:rPr>
              <a:t> : " + (--b));</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6705600" y="4114800"/>
            <a:ext cx="1895475" cy="14478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fontAlgn="base">
              <a:buNone/>
            </a:pPr>
            <a:r>
              <a:rPr lang="en-US" sz="2000" b="1" dirty="0" smtClean="0">
                <a:latin typeface="Times New Roman" pitchFamily="18" charset="0"/>
                <a:cs typeface="Times New Roman" pitchFamily="18" charset="0"/>
              </a:rPr>
              <a:t>3. Assignment Operator</a:t>
            </a:r>
          </a:p>
          <a:p>
            <a:pPr algn="just" fontAlgn="base"/>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Assignment operator is used to assign a value to any variable. It has right-to-left </a:t>
            </a:r>
            <a:r>
              <a:rPr lang="en-US" sz="2000" dirty="0" err="1" smtClean="0">
                <a:latin typeface="Times New Roman" pitchFamily="18" charset="0"/>
                <a:cs typeface="Times New Roman" pitchFamily="18" charset="0"/>
              </a:rPr>
              <a:t>associativity</a:t>
            </a:r>
            <a:r>
              <a:rPr lang="en-US" sz="2000" dirty="0" smtClean="0">
                <a:latin typeface="Times New Roman" pitchFamily="18" charset="0"/>
                <a:cs typeface="Times New Roman" pitchFamily="18" charset="0"/>
              </a:rPr>
              <a:t>, i.e. value given on the right-hand side of the operator is assigned to the variable on the left, and therefore right-hand side value must be declared before using it or should be a constant. </a:t>
            </a:r>
          </a:p>
          <a:p>
            <a:pPr algn="just" fontAlgn="base"/>
            <a:r>
              <a:rPr lang="en-US" sz="2000" dirty="0" smtClean="0">
                <a:latin typeface="Times New Roman" pitchFamily="18" charset="0"/>
                <a:cs typeface="Times New Roman" pitchFamily="18" charset="0"/>
              </a:rPr>
              <a:t>The general format of the assignment operator is:</a:t>
            </a:r>
          </a:p>
          <a:p>
            <a:pPr algn="just" fontAlgn="base">
              <a:buNone/>
            </a:pPr>
            <a:r>
              <a:rPr lang="en-US" sz="2000" dirty="0" smtClean="0">
                <a:latin typeface="Times New Roman" pitchFamily="18" charset="0"/>
                <a:cs typeface="Times New Roman" pitchFamily="18" charset="0"/>
              </a:rPr>
              <a:t>                                         variable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value; </a:t>
            </a:r>
          </a:p>
          <a:p>
            <a:pPr algn="just" fontAlgn="base"/>
            <a:r>
              <a:rPr lang="en-US" sz="2000" dirty="0" smtClean="0">
                <a:latin typeface="Times New Roman" pitchFamily="18" charset="0"/>
                <a:cs typeface="Times New Roman" pitchFamily="18" charset="0"/>
              </a:rPr>
              <a:t>In many cases, the assignment operator can be combined with others to create shorthand compound statements. For example, a += 5 replaces a = a + 5. Common compound operators include:</a:t>
            </a:r>
          </a:p>
          <a:p>
            <a:pPr marL="457200" indent="-457200" algn="just" fontAlgn="base">
              <a:buFont typeface="+mj-lt"/>
              <a:buAutoNum type="arabicPeriod"/>
            </a:pPr>
            <a:r>
              <a:rPr lang="en-US" sz="2000" dirty="0" smtClean="0">
                <a:latin typeface="Times New Roman" pitchFamily="18" charset="0"/>
                <a:cs typeface="Times New Roman" pitchFamily="18" charset="0"/>
              </a:rPr>
              <a:t>+= , Add and assign.</a:t>
            </a:r>
          </a:p>
          <a:p>
            <a:pPr marL="457200" indent="-457200" algn="just" fontAlgn="base">
              <a:buFont typeface="+mj-lt"/>
              <a:buAutoNum type="arabicPeriod"/>
            </a:pPr>
            <a:r>
              <a:rPr lang="en-US" sz="2000" dirty="0" smtClean="0">
                <a:latin typeface="Times New Roman" pitchFamily="18" charset="0"/>
                <a:cs typeface="Times New Roman" pitchFamily="18" charset="0"/>
              </a:rPr>
              <a:t>-= , Subtract and assign.</a:t>
            </a:r>
          </a:p>
          <a:p>
            <a:pPr marL="457200" indent="-457200" algn="just" fontAlgn="base">
              <a:buFont typeface="+mj-lt"/>
              <a:buAutoNum type="arabicPeriod"/>
            </a:pPr>
            <a:r>
              <a:rPr lang="en-US" sz="2000" dirty="0" smtClean="0">
                <a:latin typeface="Times New Roman" pitchFamily="18" charset="0"/>
                <a:cs typeface="Times New Roman" pitchFamily="18" charset="0"/>
              </a:rPr>
              <a:t>*= , Multiply and assign.</a:t>
            </a:r>
          </a:p>
          <a:p>
            <a:pPr marL="457200" indent="-457200" algn="just" fontAlgn="base">
              <a:buFont typeface="+mj-lt"/>
              <a:buAutoNum type="arabicPeriod"/>
            </a:pPr>
            <a:r>
              <a:rPr lang="en-US" sz="2000" dirty="0" smtClean="0">
                <a:latin typeface="Times New Roman" pitchFamily="18" charset="0"/>
                <a:cs typeface="Times New Roman" pitchFamily="18" charset="0"/>
              </a:rPr>
              <a:t>/= , Divide and assign.</a:t>
            </a:r>
          </a:p>
          <a:p>
            <a:pPr marL="457200" indent="-457200" algn="just" fontAlgn="base">
              <a:buFont typeface="+mj-lt"/>
              <a:buAutoNum type="arabicPeriod"/>
            </a:pPr>
            <a:r>
              <a:rPr lang="en-US" sz="2000" dirty="0" smtClean="0">
                <a:latin typeface="Times New Roman" pitchFamily="18" charset="0"/>
                <a:cs typeface="Times New Roman" pitchFamily="18" charset="0"/>
              </a:rPr>
              <a:t>%= , Modulo and assign.</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Autofit/>
          </a:bodyPr>
          <a:lstStyle/>
          <a:p>
            <a:pPr>
              <a:buNone/>
            </a:pPr>
            <a:r>
              <a:rPr lang="en-US" sz="1600" dirty="0" smtClean="0">
                <a:latin typeface="Times New Roman" pitchFamily="18" charset="0"/>
                <a:cs typeface="Times New Roman" pitchFamily="18" charset="0"/>
              </a:rPr>
              <a:t>// Java Program to show the use </a:t>
            </a:r>
            <a:r>
              <a:rPr lang="en-US" sz="1600" dirty="0" smtClean="0">
                <a:latin typeface="Times New Roman" pitchFamily="18" charset="0"/>
                <a:cs typeface="Times New Roman" pitchFamily="18" charset="0"/>
              </a:rPr>
              <a:t>of Assignment </a:t>
            </a:r>
            <a:r>
              <a:rPr lang="en-US" sz="1600" dirty="0" smtClean="0">
                <a:latin typeface="Times New Roman" pitchFamily="18" charset="0"/>
                <a:cs typeface="Times New Roman" pitchFamily="18" charset="0"/>
              </a:rPr>
              <a:t>Operators</a:t>
            </a:r>
          </a:p>
          <a:p>
            <a:pPr>
              <a:buNone/>
            </a:pPr>
            <a:r>
              <a:rPr lang="en-US" sz="1600" dirty="0" smtClean="0">
                <a:latin typeface="Times New Roman" pitchFamily="18" charset="0"/>
                <a:cs typeface="Times New Roman" pitchFamily="18" charset="0"/>
              </a:rPr>
              <a:t>import java.io</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Driver Class</a:t>
            </a:r>
          </a:p>
          <a:p>
            <a:pPr>
              <a:buNone/>
            </a:pPr>
            <a:r>
              <a:rPr lang="en-US" sz="1600" dirty="0" smtClean="0">
                <a:latin typeface="Times New Roman" pitchFamily="18" charset="0"/>
                <a:cs typeface="Times New Roman" pitchFamily="18" charset="0"/>
              </a:rPr>
              <a:t>class </a:t>
            </a:r>
            <a:r>
              <a:rPr lang="en-US" sz="1600" dirty="0" smtClean="0">
                <a:latin typeface="Times New Roman" pitchFamily="18" charset="0"/>
                <a:cs typeface="Times New Roman" pitchFamily="18" charset="0"/>
              </a:rPr>
              <a:t>Assign </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 Main Function</a:t>
            </a:r>
          </a:p>
          <a:p>
            <a:pPr>
              <a:buNone/>
            </a:pPr>
            <a:r>
              <a:rPr lang="en-US" sz="1600" dirty="0" smtClean="0">
                <a:latin typeface="Times New Roman" pitchFamily="18" charset="0"/>
                <a:cs typeface="Times New Roman" pitchFamily="18" charset="0"/>
              </a:rPr>
              <a:t>    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a:buNone/>
            </a:pPr>
            <a:r>
              <a:rPr lang="en-US" sz="1600" dirty="0" smtClean="0">
                <a:latin typeface="Times New Roman" pitchFamily="18" charset="0"/>
                <a:cs typeface="Times New Roman" pitchFamily="18" charset="0"/>
              </a:rPr>
              <a:t>        // Assignment operators</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f = 7;</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 3: " + (f += 3));</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 2: " + (f -= 2));</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 4: " + (f *= 4));</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 3: " + (f /= 3));</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 2: " + (f %= 2));</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&amp;= 0b1010: " + (f &amp;= 0b1010));</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 0b1100: " + (f |= 0b1100));</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 0b1010: " + (f ^= 0b1010));</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&lt;&lt;= 2: " + (f &lt;&lt;= 2));</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&gt;&gt;= 1: " + (f &gt;&gt;= 1));</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("f &gt;&gt;&gt;= 1: " + (f &gt;&gt;&gt;= 1));</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6477000" y="3352800"/>
            <a:ext cx="1552575" cy="273367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fontAlgn="base">
              <a:buNone/>
            </a:pPr>
            <a:r>
              <a:rPr lang="en-US" sz="2000" b="1" dirty="0" smtClean="0">
                <a:latin typeface="Times New Roman" pitchFamily="18" charset="0"/>
                <a:cs typeface="Times New Roman" pitchFamily="18" charset="0"/>
              </a:rPr>
              <a:t>4. Relational Operators</a:t>
            </a:r>
          </a:p>
          <a:p>
            <a:pPr algn="just" fontAlgn="base"/>
            <a:r>
              <a:rPr lang="en-US" sz="2000" dirty="0" smtClean="0">
                <a:latin typeface="Times New Roman" pitchFamily="18" charset="0"/>
                <a:cs typeface="Times New Roman" pitchFamily="18" charset="0"/>
              </a:rPr>
              <a:t>Relational Operators are </a:t>
            </a:r>
            <a:r>
              <a:rPr lang="en-US" sz="2000" dirty="0" smtClean="0">
                <a:latin typeface="Times New Roman" pitchFamily="18" charset="0"/>
                <a:cs typeface="Times New Roman" pitchFamily="18" charset="0"/>
              </a:rPr>
              <a:t>used to check for relations like equality, greater than, and less than. They return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results after the comparison and are extensively used in looping statements as well as conditional if-else statements. The general format is , </a:t>
            </a:r>
          </a:p>
          <a:p>
            <a:pPr algn="just" fontAlgn="base">
              <a:buNone/>
            </a:pPr>
            <a:r>
              <a:rPr lang="en-US" sz="2000" dirty="0" smtClean="0">
                <a:latin typeface="Times New Roman" pitchFamily="18" charset="0"/>
                <a:cs typeface="Times New Roman" pitchFamily="18" charset="0"/>
              </a:rPr>
              <a:t>                            variable </a:t>
            </a:r>
            <a:r>
              <a:rPr lang="en-US" sz="2000" b="1" dirty="0" err="1" smtClean="0">
                <a:latin typeface="Times New Roman" pitchFamily="18" charset="0"/>
                <a:cs typeface="Times New Roman" pitchFamily="18" charset="0"/>
              </a:rPr>
              <a:t>relation_operator</a:t>
            </a:r>
            <a:r>
              <a:rPr lang="en-US" sz="2000" dirty="0" smtClean="0">
                <a:latin typeface="Times New Roman" pitchFamily="18" charset="0"/>
                <a:cs typeface="Times New Roman" pitchFamily="18" charset="0"/>
              </a:rPr>
              <a:t> value </a:t>
            </a:r>
          </a:p>
          <a:p>
            <a:pPr algn="just" fontAlgn="base"/>
            <a:r>
              <a:rPr lang="en-US" sz="2000" dirty="0" smtClean="0">
                <a:latin typeface="Times New Roman" pitchFamily="18" charset="0"/>
                <a:cs typeface="Times New Roman" pitchFamily="18" charset="0"/>
              </a:rPr>
              <a:t>Relational operators compare values and return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results:</a:t>
            </a:r>
          </a:p>
          <a:p>
            <a:pPr marL="457200" indent="-457200" fontAlgn="base">
              <a:buFont typeface="+mj-lt"/>
              <a:buAutoNum type="arabicPeriod"/>
            </a:pPr>
            <a:r>
              <a:rPr lang="en-US" sz="2000" dirty="0" smtClean="0">
                <a:latin typeface="Times New Roman" pitchFamily="18" charset="0"/>
                <a:cs typeface="Times New Roman" pitchFamily="18" charset="0"/>
              </a:rPr>
              <a:t>== , Equal to.</a:t>
            </a:r>
          </a:p>
          <a:p>
            <a:pPr marL="457200" indent="-457200" fontAlgn="base">
              <a:buFont typeface="+mj-lt"/>
              <a:buAutoNum type="arabicPeriod"/>
            </a:pPr>
            <a:r>
              <a:rPr lang="en-US" sz="2000" dirty="0" smtClean="0">
                <a:latin typeface="Times New Roman" pitchFamily="18" charset="0"/>
                <a:cs typeface="Times New Roman" pitchFamily="18" charset="0"/>
              </a:rPr>
              <a:t>!= , Not equal to.</a:t>
            </a:r>
          </a:p>
          <a:p>
            <a:pPr marL="457200" indent="-457200" fontAlgn="base">
              <a:buFont typeface="+mj-lt"/>
              <a:buAutoNum type="arabicPeriod"/>
            </a:pPr>
            <a:r>
              <a:rPr lang="en-US" sz="2000" dirty="0" smtClean="0">
                <a:latin typeface="Times New Roman" pitchFamily="18" charset="0"/>
                <a:cs typeface="Times New Roman" pitchFamily="18" charset="0"/>
              </a:rPr>
              <a:t>&lt; , Less than.</a:t>
            </a:r>
          </a:p>
          <a:p>
            <a:pPr marL="457200" indent="-457200" fontAlgn="base">
              <a:buFont typeface="+mj-lt"/>
              <a:buAutoNum type="arabicPeriod"/>
            </a:pPr>
            <a:r>
              <a:rPr lang="en-US" sz="2000" dirty="0" smtClean="0">
                <a:latin typeface="Times New Roman" pitchFamily="18" charset="0"/>
                <a:cs typeface="Times New Roman" pitchFamily="18" charset="0"/>
              </a:rPr>
              <a:t>&lt;= , Less than or equal to.</a:t>
            </a:r>
          </a:p>
          <a:p>
            <a:pPr marL="457200" indent="-457200" fontAlgn="base">
              <a:buFont typeface="+mj-lt"/>
              <a:buAutoNum type="arabicPeriod"/>
            </a:pPr>
            <a:r>
              <a:rPr lang="en-US" sz="2000" dirty="0" smtClean="0">
                <a:latin typeface="Times New Roman" pitchFamily="18" charset="0"/>
                <a:cs typeface="Times New Roman" pitchFamily="18" charset="0"/>
              </a:rPr>
              <a:t>&gt; , Greater than.</a:t>
            </a:r>
          </a:p>
          <a:p>
            <a:pPr marL="457200" indent="-457200" fontAlgn="base">
              <a:buFont typeface="+mj-lt"/>
              <a:buAutoNum type="arabicPeriod"/>
            </a:pPr>
            <a:r>
              <a:rPr lang="en-US" sz="2000" dirty="0" smtClean="0">
                <a:latin typeface="Times New Roman" pitchFamily="18" charset="0"/>
                <a:cs typeface="Times New Roman" pitchFamily="18" charset="0"/>
              </a:rPr>
              <a:t>&gt;= , Greater than or equal to.</a:t>
            </a:r>
          </a:p>
          <a:p>
            <a:endParaRPr lang="en-US" sz="20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867400"/>
          </a:xfrm>
        </p:spPr>
        <p:txBody>
          <a:bodyPr>
            <a:noAutofit/>
          </a:bodyPr>
          <a:lstStyle/>
          <a:p>
            <a:pPr>
              <a:buNone/>
            </a:pPr>
            <a:r>
              <a:rPr lang="en-US" sz="1800" dirty="0" smtClean="0">
                <a:latin typeface="Times New Roman" pitchFamily="18" charset="0"/>
                <a:cs typeface="Times New Roman" pitchFamily="18" charset="0"/>
              </a:rPr>
              <a:t>// Java Program to show the use </a:t>
            </a:r>
            <a:r>
              <a:rPr lang="en-US" sz="1800" dirty="0" smtClean="0">
                <a:latin typeface="Times New Roman" pitchFamily="18" charset="0"/>
                <a:cs typeface="Times New Roman" pitchFamily="18" charset="0"/>
              </a:rPr>
              <a:t>of Relational </a:t>
            </a:r>
            <a:r>
              <a:rPr lang="en-US" sz="1800" dirty="0" smtClean="0">
                <a:latin typeface="Times New Roman" pitchFamily="18" charset="0"/>
                <a:cs typeface="Times New Roman" pitchFamily="18" charset="0"/>
              </a:rPr>
              <a:t>Operators</a:t>
            </a:r>
          </a:p>
          <a:p>
            <a:pPr>
              <a:buNone/>
            </a:pPr>
            <a:r>
              <a:rPr lang="en-US" sz="1800" dirty="0" smtClean="0">
                <a:latin typeface="Times New Roman" pitchFamily="18" charset="0"/>
                <a:cs typeface="Times New Roman" pitchFamily="18" charset="0"/>
              </a:rPr>
              <a:t>import java.io</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Driver Class</a:t>
            </a:r>
          </a:p>
          <a:p>
            <a:pPr>
              <a:buNone/>
            </a:pPr>
            <a:r>
              <a:rPr lang="en-US" sz="1800" dirty="0" smtClean="0">
                <a:latin typeface="Times New Roman" pitchFamily="18" charset="0"/>
                <a:cs typeface="Times New Roman" pitchFamily="18" charset="0"/>
              </a:rPr>
              <a:t>class </a:t>
            </a:r>
            <a:r>
              <a:rPr lang="en-US" sz="1800" dirty="0" smtClean="0">
                <a:latin typeface="Times New Roman" pitchFamily="18" charset="0"/>
                <a:cs typeface="Times New Roman" pitchFamily="18" charset="0"/>
              </a:rPr>
              <a:t>Relation </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 main function</a:t>
            </a:r>
          </a:p>
          <a:p>
            <a:pPr>
              <a:buNone/>
            </a:pPr>
            <a:r>
              <a:rPr lang="en-US" sz="1800" dirty="0" smtClean="0">
                <a:latin typeface="Times New Roman" pitchFamily="18" charset="0"/>
                <a:cs typeface="Times New Roman" pitchFamily="18" charset="0"/>
              </a:rPr>
              <a:t>    public static void main(String[]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 Comparison operators</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 = 10;</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b = 3;</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c = 5</a:t>
            </a:r>
            <a:r>
              <a:rPr lang="en-US" sz="1800"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 &gt; b: " + (a &gt; b));</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 &lt; b: " + (a &lt; b));</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 &gt;= b: " + (a &gt;= b));</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 &lt;= b: " + (a &lt;= b));</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 == c: " + (a == c));</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 != c: " + (a != c));</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6096000" y="3657600"/>
            <a:ext cx="1866900" cy="2238375"/>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10000"/>
          </a:bodyPr>
          <a:lstStyle/>
          <a:p>
            <a:pPr fontAlgn="base">
              <a:buNone/>
            </a:pPr>
            <a:r>
              <a:rPr lang="en-US" sz="2000" b="1" dirty="0" smtClean="0">
                <a:latin typeface="Times New Roman" pitchFamily="18" charset="0"/>
                <a:cs typeface="Times New Roman" pitchFamily="18" charset="0"/>
              </a:rPr>
              <a:t>5. Logical Operators</a:t>
            </a:r>
          </a:p>
          <a:p>
            <a:pPr algn="just" fontAlgn="base"/>
            <a:r>
              <a:rPr lang="en-US" sz="2000" dirty="0" smtClean="0">
                <a:latin typeface="Times New Roman" pitchFamily="18" charset="0"/>
                <a:cs typeface="Times New Roman" pitchFamily="18" charset="0"/>
              </a:rPr>
              <a:t>Logical Operators are used to perform “logical AND” and “logical OR” operations, similar to AND gate and OR gate in digital electronics. They have a short-circuiting effect, meaning the second condition is not evaluated if the first is false.</a:t>
            </a:r>
          </a:p>
          <a:p>
            <a:pPr algn="just" fontAlgn="base"/>
            <a:r>
              <a:rPr lang="en-US" sz="2000" dirty="0" smtClean="0">
                <a:latin typeface="Times New Roman" pitchFamily="18" charset="0"/>
                <a:cs typeface="Times New Roman" pitchFamily="18" charset="0"/>
              </a:rPr>
              <a:t>Conditional operators are:</a:t>
            </a:r>
          </a:p>
          <a:p>
            <a:pPr marL="457200" indent="-457200" algn="just" fontAlgn="base">
              <a:buFont typeface="+mj-lt"/>
              <a:buAutoNum type="arabicPeriod"/>
            </a:pPr>
            <a:r>
              <a:rPr lang="en-US" sz="2000" b="1" dirty="0" smtClean="0">
                <a:latin typeface="Times New Roman" pitchFamily="18" charset="0"/>
                <a:cs typeface="Times New Roman" pitchFamily="18" charset="0"/>
              </a:rPr>
              <a:t>&amp;&amp;, Logical AND: </a:t>
            </a:r>
            <a:r>
              <a:rPr lang="en-US" sz="2000" dirty="0" smtClean="0">
                <a:latin typeface="Times New Roman" pitchFamily="18" charset="0"/>
                <a:cs typeface="Times New Roman" pitchFamily="18" charset="0"/>
              </a:rPr>
              <a:t>returns true when both conditions are true.</a:t>
            </a:r>
          </a:p>
          <a:p>
            <a:pPr marL="457200" indent="-457200" algn="just" fontAlgn="base">
              <a:buFont typeface="+mj-lt"/>
              <a:buAutoNum type="arabicPeriod"/>
            </a:pPr>
            <a:r>
              <a:rPr lang="en-US" sz="2000" b="1" dirty="0" smtClean="0">
                <a:latin typeface="Times New Roman" pitchFamily="18" charset="0"/>
                <a:cs typeface="Times New Roman" pitchFamily="18" charset="0"/>
              </a:rPr>
              <a:t>||, Logical OR: </a:t>
            </a:r>
            <a:r>
              <a:rPr lang="en-US" sz="2000" dirty="0" smtClean="0">
                <a:latin typeface="Times New Roman" pitchFamily="18" charset="0"/>
                <a:cs typeface="Times New Roman" pitchFamily="18" charset="0"/>
              </a:rPr>
              <a:t>returns true if at least one condition is true.</a:t>
            </a:r>
          </a:p>
          <a:p>
            <a:pPr marL="457200" indent="-457200" algn="just" fontAlgn="base">
              <a:buFont typeface="+mj-lt"/>
              <a:buAutoNum type="arabicPeriod"/>
            </a:pPr>
            <a:r>
              <a:rPr lang="en-US" sz="2000" b="1" dirty="0" smtClean="0">
                <a:latin typeface="Times New Roman" pitchFamily="18" charset="0"/>
                <a:cs typeface="Times New Roman" pitchFamily="18" charset="0"/>
              </a:rPr>
              <a:t>!, Logical NOT: </a:t>
            </a:r>
            <a:r>
              <a:rPr lang="en-US" sz="2000" dirty="0" smtClean="0">
                <a:latin typeface="Times New Roman" pitchFamily="18" charset="0"/>
                <a:cs typeface="Times New Roman" pitchFamily="18" charset="0"/>
              </a:rPr>
              <a:t>returns true when a condition is false and vice-versa</a:t>
            </a:r>
          </a:p>
          <a:p>
            <a:pPr>
              <a:buNone/>
            </a:pPr>
            <a:r>
              <a:rPr lang="en-US" sz="2000" dirty="0" smtClean="0">
                <a:latin typeface="Times New Roman" pitchFamily="18" charset="0"/>
                <a:cs typeface="Times New Roman" pitchFamily="18" charset="0"/>
              </a:rPr>
              <a:t>// Java Program to show the use </a:t>
            </a:r>
            <a:r>
              <a:rPr lang="en-US" sz="2000" dirty="0" smtClean="0">
                <a:latin typeface="Times New Roman" pitchFamily="18" charset="0"/>
                <a:cs typeface="Times New Roman" pitchFamily="18" charset="0"/>
              </a:rPr>
              <a:t>of  </a:t>
            </a:r>
            <a:r>
              <a:rPr lang="en-US" sz="2000" dirty="0" smtClean="0">
                <a:latin typeface="Times New Roman" pitchFamily="18" charset="0"/>
                <a:cs typeface="Times New Roman" pitchFamily="18" charset="0"/>
              </a:rPr>
              <a:t>Logical operators</a:t>
            </a:r>
          </a:p>
          <a:p>
            <a:pPr>
              <a:buNone/>
            </a:pPr>
            <a:r>
              <a:rPr lang="en-US" sz="2000" dirty="0" smtClean="0">
                <a:latin typeface="Times New Roman" pitchFamily="18" charset="0"/>
                <a:cs typeface="Times New Roman" pitchFamily="18" charset="0"/>
              </a:rPr>
              <a:t>import java.io</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class </a:t>
            </a:r>
            <a:r>
              <a:rPr lang="en-US" sz="2000" dirty="0" smtClean="0">
                <a:latin typeface="Times New Roman" pitchFamily="18" charset="0"/>
                <a:cs typeface="Times New Roman" pitchFamily="18" charset="0"/>
              </a:rPr>
              <a:t>Logic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Main Function</a:t>
            </a:r>
          </a:p>
          <a:p>
            <a:pPr>
              <a:buNone/>
            </a:pPr>
            <a:r>
              <a:rPr lang="en-US" sz="2000" dirty="0" smtClean="0">
                <a:latin typeface="Times New Roman" pitchFamily="18" charset="0"/>
                <a:cs typeface="Times New Roman" pitchFamily="18" charset="0"/>
              </a:rPr>
              <a:t>    public static void main (String[]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Logical operators</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x = true;</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y = false</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("x &amp;&amp; y: " + (x &amp;&amp; y));</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("x || y: " + (x || y));</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("!x: " + (!x));</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5791200" y="4495800"/>
            <a:ext cx="1752600" cy="106680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lnSpcReduction="10000"/>
          </a:bodyPr>
          <a:lstStyle/>
          <a:p>
            <a:pPr fontAlgn="base">
              <a:buNone/>
            </a:pPr>
            <a:r>
              <a:rPr lang="en-US" sz="2000" b="1" dirty="0" smtClean="0">
                <a:latin typeface="Times New Roman" pitchFamily="18" charset="0"/>
                <a:cs typeface="Times New Roman" pitchFamily="18" charset="0"/>
              </a:rPr>
              <a:t>6. Ternary operator</a:t>
            </a:r>
          </a:p>
          <a:p>
            <a:pPr fontAlgn="base"/>
            <a:r>
              <a:rPr lang="en-US" sz="2000" dirty="0" smtClean="0">
                <a:latin typeface="Times New Roman" pitchFamily="18" charset="0"/>
                <a:cs typeface="Times New Roman" pitchFamily="18" charset="0"/>
              </a:rPr>
              <a:t>The Ternary Operator is a shorthand version of the if-else statement. It has three operands and hence the name Ternary. The general format is ,</a:t>
            </a:r>
          </a:p>
          <a:p>
            <a:pPr fontAlgn="base">
              <a:buNone/>
            </a:pPr>
            <a:r>
              <a:rPr lang="en-US" sz="2000" dirty="0" smtClean="0">
                <a:latin typeface="Times New Roman" pitchFamily="18" charset="0"/>
                <a:cs typeface="Times New Roman" pitchFamily="18" charset="0"/>
              </a:rPr>
              <a:t>                               condition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if true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if false </a:t>
            </a:r>
          </a:p>
          <a:p>
            <a:pPr fontAlgn="base"/>
            <a:r>
              <a:rPr lang="en-US" sz="2000" dirty="0" smtClean="0">
                <a:latin typeface="Times New Roman" pitchFamily="18" charset="0"/>
                <a:cs typeface="Times New Roman" pitchFamily="18" charset="0"/>
              </a:rPr>
              <a:t>The above statement means that if the condition evaluates to true, then execute the statements after the ‘?’ else execute the statements after the ‘:’.  </a:t>
            </a:r>
          </a:p>
          <a:p>
            <a:pPr>
              <a:buNone/>
            </a:pPr>
            <a:r>
              <a:rPr lang="en-US" sz="2000" dirty="0" smtClean="0">
                <a:latin typeface="Times New Roman" pitchFamily="18" charset="0"/>
                <a:cs typeface="Times New Roman" pitchFamily="18" charset="0"/>
              </a:rPr>
              <a:t>// Java program to </a:t>
            </a:r>
            <a:r>
              <a:rPr lang="en-US" sz="2000" dirty="0" smtClean="0">
                <a:latin typeface="Times New Roman" pitchFamily="18" charset="0"/>
                <a:cs typeface="Times New Roman" pitchFamily="18" charset="0"/>
              </a:rPr>
              <a:t>illustrate max </a:t>
            </a:r>
            <a:r>
              <a:rPr lang="en-US" sz="2000" dirty="0" smtClean="0">
                <a:latin typeface="Times New Roman" pitchFamily="18" charset="0"/>
                <a:cs typeface="Times New Roman" pitchFamily="18" charset="0"/>
              </a:rPr>
              <a:t>of three numbers </a:t>
            </a:r>
            <a:r>
              <a:rPr lang="en-US" sz="2000" dirty="0" smtClean="0">
                <a:latin typeface="Times New Roman" pitchFamily="18" charset="0"/>
                <a:cs typeface="Times New Roman" pitchFamily="18" charset="0"/>
              </a:rPr>
              <a:t>using ternary </a:t>
            </a:r>
            <a:r>
              <a:rPr lang="en-US" sz="2000" dirty="0" smtClean="0">
                <a:latin typeface="Times New Roman" pitchFamily="18" charset="0"/>
                <a:cs typeface="Times New Roman" pitchFamily="18" charset="0"/>
              </a:rPr>
              <a:t>operator</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public class </a:t>
            </a:r>
            <a:r>
              <a:rPr lang="en-US" sz="2000" dirty="0" smtClean="0">
                <a:latin typeface="Times New Roman" pitchFamily="18" charset="0"/>
                <a:cs typeface="Times New Roman" pitchFamily="18" charset="0"/>
              </a:rPr>
              <a:t>Ternary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 = 20, b = 10, c = 30, result</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result holds max of three</a:t>
            </a:r>
          </a:p>
          <a:p>
            <a:pPr>
              <a:buNone/>
            </a:pPr>
            <a:r>
              <a:rPr lang="en-US" sz="2000" dirty="0" smtClean="0">
                <a:latin typeface="Times New Roman" pitchFamily="18" charset="0"/>
                <a:cs typeface="Times New Roman" pitchFamily="18" charset="0"/>
              </a:rPr>
              <a:t>        // numbers</a:t>
            </a:r>
          </a:p>
          <a:p>
            <a:pPr>
              <a:buNone/>
            </a:pPr>
            <a:r>
              <a:rPr lang="en-US" sz="2000" dirty="0" smtClean="0">
                <a:latin typeface="Times New Roman" pitchFamily="18" charset="0"/>
                <a:cs typeface="Times New Roman" pitchFamily="18" charset="0"/>
              </a:rPr>
              <a:t>        result = ((a &gt; b) ? (a &gt; c) ? a : c : (b &gt; c) ? b : c);</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("Max of three numbers = "+ result);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3429000" y="5867400"/>
            <a:ext cx="2428875" cy="35242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458200" cy="6096000"/>
          </a:xfrm>
        </p:spPr>
        <p:txBody>
          <a:bodyPr>
            <a:noAutofit/>
          </a:bodyPr>
          <a:lstStyle/>
          <a:p>
            <a:pPr fontAlgn="base">
              <a:buNone/>
            </a:pPr>
            <a:r>
              <a:rPr lang="en-US" sz="1400" b="1" dirty="0" smtClean="0">
                <a:latin typeface="Times New Roman" pitchFamily="18" charset="0"/>
                <a:cs typeface="Times New Roman" pitchFamily="18" charset="0"/>
              </a:rPr>
              <a:t>7. Bitwise Operators</a:t>
            </a:r>
          </a:p>
          <a:p>
            <a:pPr fontAlgn="base"/>
            <a:r>
              <a:rPr lang="en-US" sz="1400" dirty="0" smtClean="0">
                <a:latin typeface="Times New Roman" pitchFamily="18" charset="0"/>
                <a:cs typeface="Times New Roman" pitchFamily="18" charset="0"/>
              </a:rPr>
              <a:t>Bitwise </a:t>
            </a:r>
            <a:r>
              <a:rPr lang="en-US" sz="1400" dirty="0" smtClean="0">
                <a:latin typeface="Times New Roman" pitchFamily="18" charset="0"/>
                <a:cs typeface="Times New Roman" pitchFamily="18" charset="0"/>
              </a:rPr>
              <a:t>Operators are </a:t>
            </a:r>
            <a:r>
              <a:rPr lang="en-US" sz="1400" dirty="0" smtClean="0">
                <a:latin typeface="Times New Roman" pitchFamily="18" charset="0"/>
                <a:cs typeface="Times New Roman" pitchFamily="18" charset="0"/>
              </a:rPr>
              <a:t>used to perform the manipulation of individual bits of a number and with any of the integer types. They are used when performing update and query operations of the Binary indexed trees. </a:t>
            </a:r>
          </a:p>
          <a:p>
            <a:pPr marL="514350" indent="-514350" fontAlgn="base">
              <a:buFont typeface="+mj-lt"/>
              <a:buAutoNum type="arabicPeriod"/>
            </a:pPr>
            <a:r>
              <a:rPr lang="en-US" sz="1400" b="1" dirty="0" smtClean="0">
                <a:latin typeface="Times New Roman" pitchFamily="18" charset="0"/>
                <a:cs typeface="Times New Roman" pitchFamily="18" charset="0"/>
              </a:rPr>
              <a:t>&amp; (Bitwise AND)</a:t>
            </a:r>
            <a:r>
              <a:rPr lang="en-US" sz="1400" dirty="0" smtClean="0">
                <a:latin typeface="Times New Roman" pitchFamily="18" charset="0"/>
                <a:cs typeface="Times New Roman" pitchFamily="18" charset="0"/>
              </a:rPr>
              <a:t> – returns bit-by-bit AND of input values.</a:t>
            </a:r>
          </a:p>
          <a:p>
            <a:pPr marL="514350" indent="-514350" fontAlgn="base">
              <a:buFont typeface="+mj-lt"/>
              <a:buAutoNum type="arabicPeriod"/>
            </a:pPr>
            <a:r>
              <a:rPr lang="en-US" sz="1400" b="1" dirty="0" smtClean="0">
                <a:latin typeface="Times New Roman" pitchFamily="18" charset="0"/>
                <a:cs typeface="Times New Roman" pitchFamily="18" charset="0"/>
              </a:rPr>
              <a:t>| (Bitwise OR)</a:t>
            </a:r>
            <a:r>
              <a:rPr lang="en-US" sz="1400" dirty="0" smtClean="0">
                <a:latin typeface="Times New Roman" pitchFamily="18" charset="0"/>
                <a:cs typeface="Times New Roman" pitchFamily="18" charset="0"/>
              </a:rPr>
              <a:t> – returns bit-by-bit OR of input values.</a:t>
            </a:r>
          </a:p>
          <a:p>
            <a:pPr marL="514350" indent="-514350" fontAlgn="base">
              <a:buFont typeface="+mj-lt"/>
              <a:buAutoNum type="arabicPeriod"/>
            </a:pPr>
            <a:r>
              <a:rPr lang="en-US" sz="1400" b="1" dirty="0" smtClean="0">
                <a:latin typeface="Times New Roman" pitchFamily="18" charset="0"/>
                <a:cs typeface="Times New Roman" pitchFamily="18" charset="0"/>
              </a:rPr>
              <a:t>^ (Bitwise XOR)</a:t>
            </a:r>
            <a:r>
              <a:rPr lang="en-US" sz="1400" dirty="0" smtClean="0">
                <a:latin typeface="Times New Roman" pitchFamily="18" charset="0"/>
                <a:cs typeface="Times New Roman" pitchFamily="18" charset="0"/>
              </a:rPr>
              <a:t> – returns bit-by-bit XOR of input values.</a:t>
            </a:r>
          </a:p>
          <a:p>
            <a:pPr marL="514350" indent="-514350" fontAlgn="base">
              <a:buFont typeface="+mj-lt"/>
              <a:buAutoNum type="arabicPeriod"/>
            </a:pPr>
            <a:r>
              <a:rPr lang="en-US" sz="1400" b="1" dirty="0" smtClean="0">
                <a:latin typeface="Times New Roman" pitchFamily="18" charset="0"/>
                <a:cs typeface="Times New Roman" pitchFamily="18" charset="0"/>
              </a:rPr>
              <a:t>~ (Bitwise Complement)</a:t>
            </a:r>
            <a:r>
              <a:rPr lang="en-US" sz="1400" dirty="0" smtClean="0">
                <a:latin typeface="Times New Roman" pitchFamily="18" charset="0"/>
                <a:cs typeface="Times New Roman" pitchFamily="18" charset="0"/>
              </a:rPr>
              <a:t> – inverts all bits (one’s complement).</a:t>
            </a:r>
          </a:p>
          <a:p>
            <a:pPr>
              <a:buNone/>
            </a:pPr>
            <a:r>
              <a:rPr lang="en-US" sz="1400" dirty="0" smtClean="0">
                <a:latin typeface="Times New Roman" pitchFamily="18" charset="0"/>
                <a:cs typeface="Times New Roman" pitchFamily="18" charset="0"/>
              </a:rPr>
              <a:t>// Java Program to show the use </a:t>
            </a:r>
            <a:r>
              <a:rPr lang="en-US" sz="1400" dirty="0" smtClean="0">
                <a:latin typeface="Times New Roman" pitchFamily="18" charset="0"/>
                <a:cs typeface="Times New Roman" pitchFamily="18" charset="0"/>
              </a:rPr>
              <a:t>of bitwise </a:t>
            </a:r>
            <a:r>
              <a:rPr lang="en-US" sz="1400" dirty="0" smtClean="0">
                <a:latin typeface="Times New Roman" pitchFamily="18" charset="0"/>
                <a:cs typeface="Times New Roman" pitchFamily="18" charset="0"/>
              </a:rPr>
              <a:t>operators</a:t>
            </a:r>
          </a:p>
          <a:p>
            <a:pPr>
              <a:buNone/>
            </a:pPr>
            <a:r>
              <a:rPr lang="en-US" sz="1400" dirty="0" smtClean="0">
                <a:latin typeface="Times New Roman" pitchFamily="18" charset="0"/>
                <a:cs typeface="Times New Roman" pitchFamily="18" charset="0"/>
              </a:rPr>
              <a:t>import java.io</a:t>
            </a:r>
            <a:r>
              <a:rPr lang="en-US"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class </a:t>
            </a:r>
            <a:r>
              <a:rPr lang="en-US" sz="1400" dirty="0" smtClean="0">
                <a:latin typeface="Times New Roman" pitchFamily="18" charset="0"/>
                <a:cs typeface="Times New Roman" pitchFamily="18" charset="0"/>
              </a:rPr>
              <a:t>Bitwise </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public static void main(String[] </a:t>
            </a:r>
            <a:r>
              <a:rPr lang="en-US" sz="1400" dirty="0" err="1" smtClean="0">
                <a:latin typeface="Times New Roman" pitchFamily="18" charset="0"/>
                <a:cs typeface="Times New Roman" pitchFamily="18" charset="0"/>
              </a:rPr>
              <a:t>args</a:t>
            </a:r>
            <a:r>
              <a:rPr lang="en-US" sz="1400" dirty="0" smtClean="0">
                <a:latin typeface="Times New Roman" pitchFamily="18" charset="0"/>
                <a:cs typeface="Times New Roman" pitchFamily="18" charset="0"/>
              </a:rPr>
              <a:t>)</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        // Bitwise operators</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d = 0b1010;</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e = 0b1100</a:t>
            </a:r>
            <a:r>
              <a:rPr lang="en-US" sz="1400" dirty="0" smtClean="0">
                <a:latin typeface="Times New Roman" pitchFamily="18" charset="0"/>
                <a:cs typeface="Times New Roman" pitchFamily="18" charset="0"/>
              </a:rPr>
              <a:t>;</a:t>
            </a:r>
            <a:endParaRPr lang="en-US" sz="1400" dirty="0" smtClean="0">
              <a:latin typeface="Times New Roman" pitchFamily="18" charset="0"/>
              <a:cs typeface="Times New Roman" pitchFamily="18" charset="0"/>
            </a:endParaRP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("d &amp; e : " + (d &amp; e));</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("d | e : " + (d | e));</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("d ^ e : " + (d ^ e));</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("~d : " + (~d));</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("d &lt;&lt; 2 : " + (d &lt;&lt; 2));</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("e &gt;&gt; 1 : " + (e &gt;&gt; 1));</a:t>
            </a:r>
          </a:p>
          <a:p>
            <a:pPr>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System.out.println</a:t>
            </a:r>
            <a:r>
              <a:rPr lang="en-US" sz="1400" dirty="0" smtClean="0">
                <a:latin typeface="Times New Roman" pitchFamily="18" charset="0"/>
                <a:cs typeface="Times New Roman" pitchFamily="18" charset="0"/>
              </a:rPr>
              <a:t>("e &gt;&gt;&gt; 1 : " + (e &gt;&gt;&gt; 1));</a:t>
            </a:r>
          </a:p>
          <a:p>
            <a:pPr>
              <a:buNone/>
            </a:pP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5943600" y="4419600"/>
            <a:ext cx="1209675" cy="17716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449763"/>
          </a:xfrm>
        </p:spPr>
        <p:txBody>
          <a:bodyPr>
            <a:normAutofit/>
          </a:bodyPr>
          <a:lstStyle/>
          <a:p>
            <a:pPr>
              <a:buNone/>
            </a:pPr>
            <a:r>
              <a:rPr lang="en-US" sz="2400" b="1" dirty="0" smtClean="0">
                <a:solidFill>
                  <a:srgbClr val="0070C0"/>
                </a:solidFill>
                <a:latin typeface="Times New Roman" pitchFamily="18" charset="0"/>
                <a:cs typeface="Times New Roman" pitchFamily="18" charset="0"/>
              </a:rPr>
              <a:t>Key Features</a:t>
            </a:r>
          </a:p>
          <a:p>
            <a:pPr>
              <a:buNone/>
            </a:pPr>
            <a:r>
              <a:rPr lang="en-US" sz="2000" dirty="0" smtClean="0">
                <a:latin typeface="Times New Roman" pitchFamily="18" charset="0"/>
                <a:cs typeface="Times New Roman" pitchFamily="18" charset="0"/>
              </a:rPr>
              <a:t>1. Platform Independent</a:t>
            </a:r>
          </a:p>
          <a:p>
            <a:pPr>
              <a:buNone/>
            </a:pPr>
            <a:r>
              <a:rPr lang="en-US" sz="2000" dirty="0" smtClean="0">
                <a:latin typeface="Times New Roman" pitchFamily="18" charset="0"/>
                <a:cs typeface="Times New Roman" pitchFamily="18" charset="0"/>
              </a:rPr>
              <a:t>2. Object-Oriented Programming</a:t>
            </a:r>
          </a:p>
          <a:p>
            <a:pPr>
              <a:buNone/>
            </a:pPr>
            <a:r>
              <a:rPr lang="en-US" sz="2000" dirty="0" smtClean="0">
                <a:latin typeface="Times New Roman" pitchFamily="18" charset="0"/>
                <a:cs typeface="Times New Roman" pitchFamily="18" charset="0"/>
              </a:rPr>
              <a:t>3. Simplicity</a:t>
            </a:r>
          </a:p>
          <a:p>
            <a:pPr>
              <a:buNone/>
            </a:pPr>
            <a:r>
              <a:rPr lang="en-US" sz="2000" dirty="0" smtClean="0">
                <a:latin typeface="Times New Roman" pitchFamily="18" charset="0"/>
                <a:cs typeface="Times New Roman" pitchFamily="18" charset="0"/>
              </a:rPr>
              <a:t>4. Robustness</a:t>
            </a:r>
          </a:p>
          <a:p>
            <a:pPr>
              <a:buNone/>
            </a:pPr>
            <a:r>
              <a:rPr lang="en-US" sz="2000" dirty="0" smtClean="0">
                <a:latin typeface="Times New Roman" pitchFamily="18" charset="0"/>
                <a:cs typeface="Times New Roman" pitchFamily="18" charset="0"/>
              </a:rPr>
              <a:t>5. Security</a:t>
            </a:r>
          </a:p>
          <a:p>
            <a:pPr>
              <a:buNone/>
            </a:pPr>
            <a:r>
              <a:rPr lang="en-US" sz="2000" dirty="0" smtClean="0">
                <a:latin typeface="Times New Roman" pitchFamily="18" charset="0"/>
                <a:cs typeface="Times New Roman" pitchFamily="18" charset="0"/>
              </a:rPr>
              <a:t>6. Distributed</a:t>
            </a:r>
          </a:p>
          <a:p>
            <a:pPr>
              <a:buNone/>
            </a:pPr>
            <a:r>
              <a:rPr lang="en-US" sz="2000" dirty="0" smtClean="0">
                <a:latin typeface="Times New Roman" pitchFamily="18" charset="0"/>
                <a:cs typeface="Times New Roman" pitchFamily="18" charset="0"/>
              </a:rPr>
              <a:t>7. Multithreading </a:t>
            </a:r>
          </a:p>
          <a:p>
            <a:pPr>
              <a:buNone/>
            </a:pPr>
            <a:r>
              <a:rPr lang="en-US" sz="2000" dirty="0" smtClean="0">
                <a:latin typeface="Times New Roman" pitchFamily="18" charset="0"/>
                <a:cs typeface="Times New Roman" pitchFamily="18" charset="0"/>
              </a:rPr>
              <a:t>8. Portability  </a:t>
            </a:r>
          </a:p>
          <a:p>
            <a:pPr>
              <a:buNone/>
            </a:pPr>
            <a:r>
              <a:rPr lang="en-US" sz="2000" dirty="0" smtClean="0">
                <a:latin typeface="Times New Roman" pitchFamily="18" charset="0"/>
                <a:cs typeface="Times New Roman" pitchFamily="18" charset="0"/>
              </a:rPr>
              <a:t>9. High Performance</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fontAlgn="base">
              <a:buNone/>
            </a:pPr>
            <a:r>
              <a:rPr lang="en-US" sz="1600" b="1" dirty="0" smtClean="0">
                <a:latin typeface="Times New Roman" pitchFamily="18" charset="0"/>
                <a:cs typeface="Times New Roman" pitchFamily="18" charset="0"/>
              </a:rPr>
              <a:t>8. Shift Operators</a:t>
            </a:r>
          </a:p>
          <a:p>
            <a:pPr fontAlgn="base"/>
            <a:r>
              <a:rPr lang="en-US" sz="1600" dirty="0" smtClean="0">
                <a:latin typeface="Times New Roman" pitchFamily="18" charset="0"/>
                <a:cs typeface="Times New Roman" pitchFamily="18" charset="0"/>
              </a:rPr>
              <a:t>Shift </a:t>
            </a:r>
            <a:r>
              <a:rPr lang="en-US" sz="1600" dirty="0" smtClean="0">
                <a:latin typeface="Times New Roman" pitchFamily="18" charset="0"/>
                <a:cs typeface="Times New Roman" pitchFamily="18" charset="0"/>
              </a:rPr>
              <a:t>Operators are </a:t>
            </a:r>
            <a:r>
              <a:rPr lang="en-US" sz="1600" dirty="0" smtClean="0">
                <a:latin typeface="Times New Roman" pitchFamily="18" charset="0"/>
                <a:cs typeface="Times New Roman" pitchFamily="18" charset="0"/>
              </a:rPr>
              <a:t>used to shift the bits of a number left or right, thereby multiplying or dividing the number by two, respectively. They can be used when we have to multiply or divide a number by two. The general format , </a:t>
            </a:r>
            <a:r>
              <a:rPr lang="en-US" sz="1600" dirty="0" smtClean="0">
                <a:latin typeface="Times New Roman" pitchFamily="18" charset="0"/>
                <a:cs typeface="Times New Roman" pitchFamily="18" charset="0"/>
              </a:rPr>
              <a:t>number </a:t>
            </a:r>
            <a:r>
              <a:rPr lang="en-US" sz="1600" b="1" dirty="0" err="1" smtClean="0">
                <a:latin typeface="Times New Roman" pitchFamily="18" charset="0"/>
                <a:cs typeface="Times New Roman" pitchFamily="18" charset="0"/>
              </a:rPr>
              <a:t>shift_op</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number_of_places_to_shift</a:t>
            </a:r>
            <a:r>
              <a:rPr lang="en-US" sz="1600" dirty="0" smtClean="0">
                <a:latin typeface="Times New Roman" pitchFamily="18" charset="0"/>
                <a:cs typeface="Times New Roman" pitchFamily="18" charset="0"/>
              </a:rPr>
              <a:t>; </a:t>
            </a:r>
          </a:p>
          <a:p>
            <a:pPr marL="514350" indent="-514350" fontAlgn="base">
              <a:buFont typeface="+mj-lt"/>
              <a:buAutoNum type="arabicPeriod"/>
            </a:pPr>
            <a:r>
              <a:rPr lang="en-US" sz="1600" b="1" dirty="0" smtClean="0">
                <a:latin typeface="Times New Roman" pitchFamily="18" charset="0"/>
                <a:cs typeface="Times New Roman" pitchFamily="18" charset="0"/>
              </a:rPr>
              <a:t>&lt;&lt; (Left shift)</a:t>
            </a:r>
            <a:r>
              <a:rPr lang="en-US" sz="1600" dirty="0" smtClean="0">
                <a:latin typeface="Times New Roman" pitchFamily="18" charset="0"/>
                <a:cs typeface="Times New Roman" pitchFamily="18" charset="0"/>
              </a:rPr>
              <a:t> – Shifts bits left, filling 0s (multiplies by a power of two).</a:t>
            </a:r>
          </a:p>
          <a:p>
            <a:pPr marL="514350" indent="-514350" fontAlgn="base">
              <a:buFont typeface="+mj-lt"/>
              <a:buAutoNum type="arabicPeriod"/>
            </a:pPr>
            <a:r>
              <a:rPr lang="en-US" sz="1600" b="1" dirty="0" smtClean="0">
                <a:latin typeface="Times New Roman" pitchFamily="18" charset="0"/>
                <a:cs typeface="Times New Roman" pitchFamily="18" charset="0"/>
              </a:rPr>
              <a:t>&gt;&gt; (Signed right shift)</a:t>
            </a:r>
            <a:r>
              <a:rPr lang="en-US" sz="1600" dirty="0" smtClean="0">
                <a:latin typeface="Times New Roman" pitchFamily="18" charset="0"/>
                <a:cs typeface="Times New Roman" pitchFamily="18" charset="0"/>
              </a:rPr>
              <a:t> – Shifts bits right, filling 0s (divides by a power of two), with the leftmost bit depending on the sign.</a:t>
            </a:r>
          </a:p>
          <a:p>
            <a:pPr marL="514350" indent="-514350" fontAlgn="base">
              <a:buFont typeface="+mj-lt"/>
              <a:buAutoNum type="arabicPeriod"/>
            </a:pPr>
            <a:r>
              <a:rPr lang="en-US" sz="1600" b="1" dirty="0" smtClean="0">
                <a:latin typeface="Times New Roman" pitchFamily="18" charset="0"/>
                <a:cs typeface="Times New Roman" pitchFamily="18" charset="0"/>
              </a:rPr>
              <a:t>&gt;&gt;&gt; (Unsigned right shift)</a:t>
            </a:r>
            <a:r>
              <a:rPr lang="en-US" sz="1600" dirty="0" smtClean="0">
                <a:latin typeface="Times New Roman" pitchFamily="18" charset="0"/>
                <a:cs typeface="Times New Roman" pitchFamily="18" charset="0"/>
              </a:rPr>
              <a:t> – Shifts bits right, filling 0s, with the leftmost bit always 0</a:t>
            </a:r>
            <a:r>
              <a:rPr lang="en-US" sz="1600" dirty="0" smtClean="0">
                <a:latin typeface="Times New Roman" pitchFamily="18" charset="0"/>
                <a:cs typeface="Times New Roman" pitchFamily="18" charset="0"/>
              </a:rPr>
              <a:t>.</a:t>
            </a:r>
          </a:p>
          <a:p>
            <a:pPr fontAlgn="base">
              <a:buNone/>
            </a:pPr>
            <a:r>
              <a:rPr lang="en-US" sz="1600" dirty="0" smtClean="0">
                <a:latin typeface="Times New Roman" pitchFamily="18" charset="0"/>
                <a:cs typeface="Times New Roman" pitchFamily="18" charset="0"/>
              </a:rPr>
              <a:t>// Java Program to show the use </a:t>
            </a:r>
            <a:r>
              <a:rPr lang="en-US" sz="1600" dirty="0" smtClean="0">
                <a:latin typeface="Times New Roman" pitchFamily="18" charset="0"/>
                <a:cs typeface="Times New Roman" pitchFamily="18" charset="0"/>
              </a:rPr>
              <a:t>of shift </a:t>
            </a:r>
            <a:r>
              <a:rPr lang="en-US" sz="1600" dirty="0" smtClean="0">
                <a:latin typeface="Times New Roman" pitchFamily="18" charset="0"/>
                <a:cs typeface="Times New Roman" pitchFamily="18" charset="0"/>
              </a:rPr>
              <a:t>operators</a:t>
            </a:r>
          </a:p>
          <a:p>
            <a:pPr fontAlgn="base">
              <a:buNone/>
            </a:pPr>
            <a:r>
              <a:rPr lang="en-US" sz="1600" dirty="0" smtClean="0">
                <a:latin typeface="Times New Roman" pitchFamily="18" charset="0"/>
                <a:cs typeface="Times New Roman" pitchFamily="18" charset="0"/>
              </a:rPr>
              <a:t>import java.io</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pPr fontAlgn="base">
              <a:buNone/>
            </a:pPr>
            <a:r>
              <a:rPr lang="en-US" sz="1600" dirty="0" smtClean="0">
                <a:latin typeface="Times New Roman" pitchFamily="18" charset="0"/>
                <a:cs typeface="Times New Roman" pitchFamily="18" charset="0"/>
              </a:rPr>
              <a:t>class </a:t>
            </a:r>
            <a:r>
              <a:rPr lang="en-US" sz="1600" dirty="0" smtClean="0">
                <a:latin typeface="Times New Roman" pitchFamily="18" charset="0"/>
                <a:cs typeface="Times New Roman" pitchFamily="18" charset="0"/>
              </a:rPr>
              <a:t>Shift</a:t>
            </a:r>
            <a:endParaRPr lang="en-US" sz="1600" dirty="0" smtClean="0">
              <a:latin typeface="Times New Roman" pitchFamily="18" charset="0"/>
              <a:cs typeface="Times New Roman" pitchFamily="18" charset="0"/>
            </a:endParaRPr>
          </a:p>
          <a:p>
            <a:pPr fontAlgn="base">
              <a:buNone/>
            </a:pPr>
            <a:r>
              <a:rPr lang="en-US" sz="1600" dirty="0" smtClean="0">
                <a:latin typeface="Times New Roman" pitchFamily="18" charset="0"/>
                <a:cs typeface="Times New Roman" pitchFamily="18" charset="0"/>
              </a:rPr>
              <a:t>{</a:t>
            </a:r>
          </a:p>
          <a:p>
            <a:pPr fontAlgn="base">
              <a:buNone/>
            </a:pPr>
            <a:r>
              <a:rPr lang="en-US" sz="1600" dirty="0" smtClean="0">
                <a:latin typeface="Times New Roman" pitchFamily="18" charset="0"/>
                <a:cs typeface="Times New Roman" pitchFamily="18" charset="0"/>
              </a:rPr>
              <a:t>    public static void main(String[] </a:t>
            </a:r>
            <a:r>
              <a:rPr lang="en-US" sz="1600" dirty="0" err="1" smtClean="0">
                <a:latin typeface="Times New Roman" pitchFamily="18" charset="0"/>
                <a:cs typeface="Times New Roman" pitchFamily="18" charset="0"/>
              </a:rPr>
              <a:t>args</a:t>
            </a:r>
            <a:r>
              <a:rPr lang="en-US" sz="1600" dirty="0" smtClean="0">
                <a:latin typeface="Times New Roman" pitchFamily="18" charset="0"/>
                <a:cs typeface="Times New Roman" pitchFamily="18" charset="0"/>
              </a:rPr>
              <a:t>)</a:t>
            </a:r>
          </a:p>
          <a:p>
            <a:pPr fontAlgn="base">
              <a:buNone/>
            </a:pPr>
            <a:r>
              <a:rPr lang="en-US" sz="1600" dirty="0" smtClean="0">
                <a:latin typeface="Times New Roman" pitchFamily="18" charset="0"/>
                <a:cs typeface="Times New Roman" pitchFamily="18" charset="0"/>
              </a:rPr>
              <a:t>    {</a:t>
            </a:r>
          </a:p>
          <a:p>
            <a:pPr fontAlgn="base">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a = 10</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fontAlgn="base">
              <a:buNone/>
            </a:pPr>
            <a:r>
              <a:rPr lang="en-US" sz="1600" dirty="0" smtClean="0">
                <a:latin typeface="Times New Roman" pitchFamily="18" charset="0"/>
                <a:cs typeface="Times New Roman" pitchFamily="18" charset="0"/>
              </a:rPr>
              <a:t>        // Using left shift</a:t>
            </a:r>
          </a:p>
          <a:p>
            <a:pPr fontAlgn="base">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("a&lt;&lt;1 : " + (a &lt;&lt; 1</a:t>
            </a:r>
            <a:r>
              <a:rPr lang="en-US" sz="1600" dirty="0" smtClean="0">
                <a:latin typeface="Times New Roman" pitchFamily="18" charset="0"/>
                <a:cs typeface="Times New Roman" pitchFamily="18" charset="0"/>
              </a:rPr>
              <a:t>));      </a:t>
            </a:r>
            <a:endParaRPr lang="en-US" sz="1600" dirty="0" smtClean="0">
              <a:latin typeface="Times New Roman" pitchFamily="18" charset="0"/>
              <a:cs typeface="Times New Roman" pitchFamily="18" charset="0"/>
            </a:endParaRPr>
          </a:p>
          <a:p>
            <a:pPr fontAlgn="base">
              <a:buNone/>
            </a:pPr>
            <a:r>
              <a:rPr lang="en-US" sz="1600" dirty="0" smtClean="0">
                <a:latin typeface="Times New Roman" pitchFamily="18" charset="0"/>
                <a:cs typeface="Times New Roman" pitchFamily="18" charset="0"/>
              </a:rPr>
              <a:t>        // Using right shift</a:t>
            </a:r>
          </a:p>
          <a:p>
            <a:pPr fontAlgn="base">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System.out.println</a:t>
            </a:r>
            <a:r>
              <a:rPr lang="en-US" sz="1600" dirty="0" smtClean="0">
                <a:latin typeface="Times New Roman" pitchFamily="18" charset="0"/>
                <a:cs typeface="Times New Roman" pitchFamily="18" charset="0"/>
              </a:rPr>
              <a:t>("a&gt;&gt;1 : " + (a &gt;&gt; 1));</a:t>
            </a:r>
          </a:p>
          <a:p>
            <a:pPr fontAlgn="base">
              <a:buNone/>
            </a:pPr>
            <a:r>
              <a:rPr lang="en-US" sz="1600" dirty="0" smtClean="0">
                <a:latin typeface="Times New Roman" pitchFamily="18" charset="0"/>
                <a:cs typeface="Times New Roman" pitchFamily="18" charset="0"/>
              </a:rPr>
              <a:t>    }</a:t>
            </a:r>
          </a:p>
          <a:p>
            <a:pPr fontAlgn="base">
              <a:buNone/>
            </a:pPr>
            <a:r>
              <a:rPr lang="en-US" sz="1600" dirty="0" smtClean="0">
                <a:latin typeface="Times New Roman" pitchFamily="18" charset="0"/>
                <a:cs typeface="Times New Roman" pitchFamily="18" charset="0"/>
              </a:rPr>
              <a:t>}</a:t>
            </a:r>
          </a:p>
          <a:p>
            <a:endParaRPr lang="en-US" sz="1600"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6096000" y="4876800"/>
            <a:ext cx="1190625" cy="56197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81600"/>
          </a:xfrm>
        </p:spPr>
        <p:txBody>
          <a:bodyPr>
            <a:normAutofit/>
          </a:bodyPr>
          <a:lstStyle/>
          <a:p>
            <a:pPr algn="just" fontAlgn="base">
              <a:buNone/>
            </a:pPr>
            <a:r>
              <a:rPr lang="en-US" sz="2000" b="1" dirty="0" smtClean="0">
                <a:latin typeface="Times New Roman" pitchFamily="18" charset="0"/>
                <a:cs typeface="Times New Roman" pitchFamily="18" charset="0"/>
              </a:rPr>
              <a:t>Precedence and </a:t>
            </a:r>
            <a:r>
              <a:rPr lang="en-US" sz="2000" b="1" dirty="0" err="1" smtClean="0">
                <a:latin typeface="Times New Roman" pitchFamily="18" charset="0"/>
                <a:cs typeface="Times New Roman" pitchFamily="18" charset="0"/>
              </a:rPr>
              <a:t>Associativity</a:t>
            </a:r>
            <a:r>
              <a:rPr lang="en-US" sz="2000" b="1" dirty="0" smtClean="0">
                <a:latin typeface="Times New Roman" pitchFamily="18" charset="0"/>
                <a:cs typeface="Times New Roman" pitchFamily="18" charset="0"/>
              </a:rPr>
              <a:t> of Java Operators</a:t>
            </a:r>
          </a:p>
          <a:p>
            <a:pPr algn="just" fontAlgn="base">
              <a:buNone/>
            </a:pPr>
            <a:r>
              <a:rPr lang="en-US" sz="2000" dirty="0" smtClean="0">
                <a:latin typeface="Times New Roman" pitchFamily="18" charset="0"/>
                <a:cs typeface="Times New Roman" pitchFamily="18" charset="0"/>
              </a:rPr>
              <a:t>     Precedence </a:t>
            </a:r>
            <a:r>
              <a:rPr lang="en-US" sz="2000" dirty="0" smtClean="0">
                <a:latin typeface="Times New Roman" pitchFamily="18" charset="0"/>
                <a:cs typeface="Times New Roman" pitchFamily="18" charset="0"/>
              </a:rPr>
              <a:t>and associative rules are used when dealing with hybrid equations involving more than one type of operator. In such cases, these rules determine which part of the equation to consider first, as there can be many different valuations for the same equation. The below table depicts the precedence of operators in decreasing order as magnitude, with the top representing the highest precedence and the bottom showing the lowest precedence.</a:t>
            </a:r>
          </a:p>
          <a:p>
            <a:pPr algn="just"/>
            <a:endParaRPr lang="en-US" sz="2000" dirty="0">
              <a:latin typeface="Times New Roman" pitchFamily="18" charset="0"/>
              <a:cs typeface="Times New Roman" pitchFamily="18" charset="0"/>
            </a:endParaRPr>
          </a:p>
        </p:txBody>
      </p:sp>
      <p:sp>
        <p:nvSpPr>
          <p:cNvPr id="10242" name="AutoShape 2"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Lightbox"/>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5"/>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normAutofit/>
          </a:bodyPr>
          <a:lstStyle/>
          <a:p>
            <a:pPr algn="just">
              <a:buNone/>
            </a:pPr>
            <a:r>
              <a:rPr lang="en-US" sz="2000" b="1" u="sng" dirty="0" smtClean="0">
                <a:solidFill>
                  <a:srgbClr val="0070C0"/>
                </a:solidFill>
                <a:latin typeface="Times New Roman" pitchFamily="18" charset="0"/>
                <a:cs typeface="Times New Roman" pitchFamily="18" charset="0"/>
              </a:rPr>
              <a:t>Java User </a:t>
            </a:r>
            <a:r>
              <a:rPr lang="en-US" sz="2000" b="1" u="sng" dirty="0" smtClean="0">
                <a:solidFill>
                  <a:srgbClr val="0070C0"/>
                </a:solidFill>
                <a:latin typeface="Times New Roman" pitchFamily="18" charset="0"/>
                <a:cs typeface="Times New Roman" pitchFamily="18" charset="0"/>
              </a:rPr>
              <a:t>Input: </a:t>
            </a:r>
            <a:r>
              <a:rPr lang="en-US" sz="2000" dirty="0" smtClean="0">
                <a:latin typeface="Times New Roman" pitchFamily="18" charset="0"/>
                <a:cs typeface="Times New Roman" pitchFamily="18" charset="0"/>
              </a:rPr>
              <a:t>The most common way to take user input in Java is using </a:t>
            </a:r>
            <a:r>
              <a:rPr lang="en-US" sz="2000" b="1" dirty="0" smtClean="0">
                <a:latin typeface="Times New Roman" pitchFamily="18" charset="0"/>
                <a:cs typeface="Times New Roman" pitchFamily="18" charset="0"/>
              </a:rPr>
              <a:t>Scanner </a:t>
            </a:r>
            <a:r>
              <a:rPr lang="en-US" sz="2000" dirty="0" smtClean="0">
                <a:latin typeface="Times New Roman" pitchFamily="18" charset="0"/>
                <a:cs typeface="Times New Roman" pitchFamily="18" charset="0"/>
              </a:rPr>
              <a:t>class which is part of </a:t>
            </a:r>
            <a:r>
              <a:rPr lang="en-US" sz="2000" b="1" dirty="0" err="1" smtClean="0">
                <a:latin typeface="Times New Roman" pitchFamily="18" charset="0"/>
                <a:cs typeface="Times New Roman" pitchFamily="18" charset="0"/>
              </a:rPr>
              <a:t>java.util</a:t>
            </a:r>
            <a:r>
              <a:rPr lang="en-US" sz="2000" b="1" dirty="0" smtClean="0">
                <a:latin typeface="Times New Roman" pitchFamily="18" charset="0"/>
                <a:cs typeface="Times New Roman" pitchFamily="18" charset="0"/>
              </a:rPr>
              <a:t> package</a:t>
            </a:r>
            <a:r>
              <a:rPr lang="en-US" sz="2000" dirty="0" smtClean="0">
                <a:latin typeface="Times New Roman" pitchFamily="18" charset="0"/>
                <a:cs typeface="Times New Roman" pitchFamily="18" charset="0"/>
              </a:rPr>
              <a:t>. The scanner class can read input from various sources like console, files or streams. This class was introduced in </a:t>
            </a:r>
            <a:r>
              <a:rPr lang="en-US" sz="2000" b="1" dirty="0" smtClean="0">
                <a:latin typeface="Times New Roman" pitchFamily="18" charset="0"/>
                <a:cs typeface="Times New Roman" pitchFamily="18" charset="0"/>
              </a:rPr>
              <a:t>Java 5. </a:t>
            </a:r>
            <a:r>
              <a:rPr lang="en-US" sz="2000" dirty="0" smtClean="0">
                <a:latin typeface="Times New Roman" pitchFamily="18" charset="0"/>
                <a:cs typeface="Times New Roman" pitchFamily="18" charset="0"/>
              </a:rPr>
              <a:t>Before that we use </a:t>
            </a:r>
            <a:r>
              <a:rPr lang="en-US" sz="2000" b="1" dirty="0" err="1" smtClean="0">
                <a:latin typeface="Times New Roman" pitchFamily="18" charset="0"/>
                <a:cs typeface="Times New Roman" pitchFamily="18" charset="0"/>
              </a:rPr>
              <a:t>BufferedReader</a:t>
            </a:r>
            <a:r>
              <a:rPr lang="en-US" sz="2000" b="1" dirty="0" smtClean="0">
                <a:latin typeface="Times New Roman" pitchFamily="18" charset="0"/>
                <a:cs typeface="Times New Roman" pitchFamily="18" charset="0"/>
              </a:rPr>
              <a:t> class</a:t>
            </a:r>
            <a:r>
              <a:rPr lang="en-US" sz="2000" dirty="0" smtClean="0">
                <a:latin typeface="Times New Roman" pitchFamily="18" charset="0"/>
                <a:cs typeface="Times New Roman" pitchFamily="18" charset="0"/>
              </a:rPr>
              <a:t>(Introduced in </a:t>
            </a:r>
            <a:r>
              <a:rPr lang="en-US" sz="2000" b="1" dirty="0" smtClean="0">
                <a:latin typeface="Times New Roman" pitchFamily="18" charset="0"/>
                <a:cs typeface="Times New Roman" pitchFamily="18" charset="0"/>
              </a:rPr>
              <a:t>Java 1.1</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fontAlgn="base">
              <a:buNone/>
            </a:pPr>
            <a:r>
              <a:rPr lang="en-US" sz="2000" b="1" dirty="0" smtClean="0">
                <a:latin typeface="Times New Roman" pitchFamily="18" charset="0"/>
                <a:cs typeface="Times New Roman" pitchFamily="18" charset="0"/>
              </a:rPr>
              <a:t>Follow these steps to take user input using Scanner class:</a:t>
            </a:r>
            <a:endParaRPr lang="en-US" sz="2000" dirty="0" smtClean="0">
              <a:latin typeface="Times New Roman" pitchFamily="18" charset="0"/>
              <a:cs typeface="Times New Roman" pitchFamily="18" charset="0"/>
            </a:endParaRPr>
          </a:p>
          <a:p>
            <a:pPr marL="457200" indent="-457200" algn="just" fontAlgn="base">
              <a:buFont typeface="+mj-lt"/>
              <a:buAutoNum type="arabicPeriod"/>
            </a:pPr>
            <a:r>
              <a:rPr lang="en-US" sz="2000" dirty="0" smtClean="0">
                <a:latin typeface="Times New Roman" pitchFamily="18" charset="0"/>
                <a:cs typeface="Times New Roman" pitchFamily="18" charset="0"/>
              </a:rPr>
              <a:t>Import the Scanner class using </a:t>
            </a:r>
            <a:r>
              <a:rPr lang="en-US" sz="2000" b="1" i="1" dirty="0" smtClean="0">
                <a:latin typeface="Times New Roman" pitchFamily="18" charset="0"/>
                <a:cs typeface="Times New Roman" pitchFamily="18" charset="0"/>
              </a:rPr>
              <a:t>import </a:t>
            </a:r>
            <a:r>
              <a:rPr lang="en-US" sz="2000" b="1" i="1" dirty="0" err="1" smtClean="0">
                <a:latin typeface="Times New Roman" pitchFamily="18" charset="0"/>
                <a:cs typeface="Times New Roman" pitchFamily="18" charset="0"/>
              </a:rPr>
              <a:t>java.util.Scanner</a:t>
            </a:r>
            <a:r>
              <a:rPr lang="en-US" sz="2000" b="1" i="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457200" indent="-457200" algn="just" fontAlgn="base">
              <a:buFont typeface="+mj-lt"/>
              <a:buAutoNum type="arabicPeriod"/>
            </a:pPr>
            <a:r>
              <a:rPr lang="en-US" sz="2000" b="1" dirty="0" smtClean="0">
                <a:latin typeface="Times New Roman" pitchFamily="18" charset="0"/>
                <a:cs typeface="Times New Roman" pitchFamily="18" charset="0"/>
              </a:rPr>
              <a:t>Create the Scanner object</a:t>
            </a:r>
            <a:r>
              <a:rPr lang="en-US" sz="2000" dirty="0" smtClean="0">
                <a:latin typeface="Times New Roman" pitchFamily="18" charset="0"/>
                <a:cs typeface="Times New Roman" pitchFamily="18" charset="0"/>
              </a:rPr>
              <a:t> and connect Scanner with </a:t>
            </a:r>
            <a:r>
              <a:rPr lang="en-US" sz="2000" b="1" dirty="0" err="1" smtClean="0">
                <a:latin typeface="Times New Roman" pitchFamily="18" charset="0"/>
                <a:cs typeface="Times New Roman" pitchFamily="18" charset="0"/>
              </a:rPr>
              <a:t>System.in</a:t>
            </a:r>
            <a:r>
              <a:rPr lang="en-US" sz="2000" dirty="0" smtClean="0">
                <a:latin typeface="Times New Roman" pitchFamily="18" charset="0"/>
                <a:cs typeface="Times New Roman" pitchFamily="18" charset="0"/>
              </a:rPr>
              <a:t> by passing it as an argument i.e. </a:t>
            </a:r>
            <a:r>
              <a:rPr lang="en-US" sz="2000" b="1" i="1" dirty="0" smtClean="0">
                <a:latin typeface="Times New Roman" pitchFamily="18" charset="0"/>
                <a:cs typeface="Times New Roman" pitchFamily="18" charset="0"/>
              </a:rPr>
              <a:t>Scanner </a:t>
            </a:r>
            <a:r>
              <a:rPr lang="en-US" sz="2000" b="1" i="1" dirty="0" err="1" smtClean="0">
                <a:latin typeface="Times New Roman" pitchFamily="18" charset="0"/>
                <a:cs typeface="Times New Roman" pitchFamily="18" charset="0"/>
              </a:rPr>
              <a:t>scn</a:t>
            </a:r>
            <a:r>
              <a:rPr lang="en-US" sz="2000" b="1" i="1" dirty="0" smtClean="0">
                <a:latin typeface="Times New Roman" pitchFamily="18" charset="0"/>
                <a:cs typeface="Times New Roman" pitchFamily="18" charset="0"/>
              </a:rPr>
              <a:t> = new Scanner(</a:t>
            </a:r>
            <a:r>
              <a:rPr lang="en-US" sz="2000" b="1" i="1" dirty="0" err="1" smtClean="0">
                <a:latin typeface="Times New Roman" pitchFamily="18" charset="0"/>
                <a:cs typeface="Times New Roman" pitchFamily="18" charset="0"/>
              </a:rPr>
              <a:t>System.in</a:t>
            </a:r>
            <a:r>
              <a:rPr lang="en-US" sz="2000" b="1" i="1"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457200" indent="-457200" algn="just" fontAlgn="base">
              <a:buFont typeface="+mj-lt"/>
              <a:buAutoNum type="arabicPeriod"/>
            </a:pPr>
            <a:r>
              <a:rPr lang="en-US" sz="2000" dirty="0" smtClean="0">
                <a:latin typeface="Times New Roman" pitchFamily="18" charset="0"/>
                <a:cs typeface="Times New Roman" pitchFamily="18" charset="0"/>
              </a:rPr>
              <a:t>Print a message to prompt for user input and you can use the various methods of Scanner class like </a:t>
            </a:r>
            <a:r>
              <a:rPr lang="en-US" sz="2000" dirty="0" err="1" smtClean="0">
                <a:latin typeface="Times New Roman" pitchFamily="18" charset="0"/>
                <a:cs typeface="Times New Roman" pitchFamily="18" charset="0"/>
              </a:rPr>
              <a:t>nextInt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nextLine</a:t>
            </a:r>
            <a:r>
              <a:rPr lang="en-US" sz="2000" dirty="0" smtClean="0">
                <a:latin typeface="Times New Roman" pitchFamily="18" charset="0"/>
                <a:cs typeface="Times New Roman" pitchFamily="18" charset="0"/>
              </a:rPr>
              <a:t>(), next(), </a:t>
            </a:r>
            <a:r>
              <a:rPr lang="en-US" sz="2000" dirty="0" err="1" smtClean="0">
                <a:latin typeface="Times New Roman" pitchFamily="18" charset="0"/>
                <a:cs typeface="Times New Roman" pitchFamily="18" charset="0"/>
              </a:rPr>
              <a:t>nextDouble</a:t>
            </a:r>
            <a:r>
              <a:rPr lang="en-US" sz="2000" dirty="0" smtClean="0">
                <a:latin typeface="Times New Roman" pitchFamily="18" charset="0"/>
                <a:cs typeface="Times New Roman" pitchFamily="18" charset="0"/>
              </a:rPr>
              <a:t> etc according to your need.</a:t>
            </a:r>
          </a:p>
          <a:p>
            <a:pPr algn="just">
              <a:buNone/>
            </a:pPr>
            <a:endParaRPr lang="en-US" sz="2000" b="1" u="sng"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62500" lnSpcReduction="20000"/>
          </a:bodyPr>
          <a:lstStyle/>
          <a:p>
            <a:pPr>
              <a:buNone/>
            </a:pPr>
            <a:r>
              <a:rPr lang="en-US" dirty="0" smtClean="0">
                <a:latin typeface="Times New Roman" pitchFamily="18" charset="0"/>
                <a:cs typeface="Times New Roman" pitchFamily="18" charset="0"/>
              </a:rPr>
              <a:t>// taking user </a:t>
            </a:r>
            <a:r>
              <a:rPr lang="en-US" dirty="0" smtClean="0">
                <a:latin typeface="Times New Roman" pitchFamily="18" charset="0"/>
                <a:cs typeface="Times New Roman" pitchFamily="18" charset="0"/>
              </a:rPr>
              <a:t>input import </a:t>
            </a:r>
            <a:r>
              <a:rPr lang="en-US" dirty="0" err="1" smtClean="0">
                <a:latin typeface="Times New Roman" pitchFamily="18" charset="0"/>
                <a:cs typeface="Times New Roman" pitchFamily="18" charset="0"/>
              </a:rPr>
              <a:t>java.util.Scanner</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class </a:t>
            </a:r>
            <a:r>
              <a:rPr lang="en-US" dirty="0" smtClean="0">
                <a:latin typeface="Times New Roman" pitchFamily="18" charset="0"/>
                <a:cs typeface="Times New Roman" pitchFamily="18" charset="0"/>
              </a:rPr>
              <a:t>Main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 Creating Scanner class object</a:t>
            </a:r>
          </a:p>
          <a:p>
            <a:pPr>
              <a:buNone/>
            </a:pPr>
            <a:r>
              <a:rPr lang="en-US" dirty="0" smtClean="0">
                <a:latin typeface="Times New Roman" pitchFamily="18" charset="0"/>
                <a:cs typeface="Times New Roman" pitchFamily="18" charset="0"/>
              </a:rPr>
              <a:t>        Scanner </a:t>
            </a:r>
            <a:r>
              <a:rPr lang="en-US" dirty="0" err="1" smtClean="0">
                <a:latin typeface="Times New Roman" pitchFamily="18" charset="0"/>
                <a:cs typeface="Times New Roman" pitchFamily="18" charset="0"/>
              </a:rPr>
              <a:t>scn</a:t>
            </a:r>
            <a:r>
              <a:rPr lang="en-US" dirty="0" smtClean="0">
                <a:latin typeface="Times New Roman" pitchFamily="18" charset="0"/>
                <a:cs typeface="Times New Roman" pitchFamily="18" charset="0"/>
              </a:rPr>
              <a:t> = new Scanner(</a:t>
            </a:r>
            <a:r>
              <a:rPr lang="en-US" dirty="0" err="1" smtClean="0">
                <a:latin typeface="Times New Roman" pitchFamily="18" charset="0"/>
                <a:cs typeface="Times New Roman" pitchFamily="18" charset="0"/>
              </a:rPr>
              <a:t>System.in</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 Enter first input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("Enter First Number: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 </a:t>
            </a:r>
            <a:r>
              <a:rPr lang="en-US" dirty="0" err="1" smtClean="0">
                <a:latin typeface="Times New Roman" pitchFamily="18" charset="0"/>
                <a:cs typeface="Times New Roman" pitchFamily="18" charset="0"/>
              </a:rPr>
              <a:t>scn.nextInt</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a:t>
            </a:r>
            <a:r>
              <a:rPr lang="en-US" dirty="0" smtClean="0">
                <a:latin typeface="Times New Roman" pitchFamily="18" charset="0"/>
                <a:cs typeface="Times New Roman" pitchFamily="18" charset="0"/>
              </a:rPr>
              <a:t>("Enter Second Number: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b = </a:t>
            </a:r>
            <a:r>
              <a:rPr lang="en-US" dirty="0" err="1" smtClean="0">
                <a:latin typeface="Times New Roman" pitchFamily="18" charset="0"/>
                <a:cs typeface="Times New Roman" pitchFamily="18" charset="0"/>
              </a:rPr>
              <a:t>scn.nextInt</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("Sum: " + (a + b</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 Closing the scanner to release resources</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scn.close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Times New Roman" pitchFamily="18" charset="0"/>
                <a:cs typeface="Times New Roman" pitchFamily="18" charset="0"/>
              </a:rPr>
              <a:t>Flow Statements</a:t>
            </a:r>
            <a:endParaRPr lang="en-US"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754563"/>
          </a:xfrm>
        </p:spPr>
        <p:txBody>
          <a:bodyPr>
            <a:noAutofit/>
          </a:bodyPr>
          <a:lstStyle/>
          <a:p>
            <a:pPr>
              <a:buNone/>
            </a:pPr>
            <a:r>
              <a:rPr lang="en-US" sz="2000" b="1" dirty="0" smtClean="0">
                <a:latin typeface="Times New Roman" pitchFamily="18" charset="0"/>
                <a:cs typeface="Times New Roman" pitchFamily="18" charset="0"/>
              </a:rPr>
              <a:t> </a:t>
            </a:r>
            <a:r>
              <a:rPr lang="en-US" sz="2000" b="1" u="sng" dirty="0" smtClean="0">
                <a:latin typeface="Times New Roman" pitchFamily="18" charset="0"/>
                <a:cs typeface="Times New Roman" pitchFamily="18" charset="0"/>
              </a:rPr>
              <a:t>if </a:t>
            </a:r>
            <a:r>
              <a:rPr lang="en-US" sz="2000" b="1" u="sng" dirty="0" smtClean="0">
                <a:latin typeface="Times New Roman" pitchFamily="18" charset="0"/>
                <a:cs typeface="Times New Roman" pitchFamily="18" charset="0"/>
              </a:rPr>
              <a:t>statement: </a:t>
            </a: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 if statement</a:t>
            </a:r>
            <a:r>
              <a:rPr lang="en-US" sz="2000" dirty="0" smtClean="0">
                <a:latin typeface="Times New Roman" pitchFamily="18" charset="0"/>
                <a:cs typeface="Times New Roman" pitchFamily="18" charset="0"/>
              </a:rPr>
              <a:t> is the most simple decision-making statement. It is used to decide whether a certain statement or block of statements will be executed or not i.e. if a certain condition is true then a block of statements is executed otherwise not.</a:t>
            </a:r>
            <a:endParaRPr lang="en-US" sz="20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Java program to illustrate If statement</a:t>
            </a:r>
          </a:p>
          <a:p>
            <a:pPr>
              <a:buNone/>
            </a:pPr>
            <a:r>
              <a:rPr lang="en-US" sz="2000" dirty="0" smtClean="0">
                <a:latin typeface="Times New Roman" pitchFamily="18" charset="0"/>
                <a:cs typeface="Times New Roman" pitchFamily="18" charset="0"/>
              </a:rPr>
              <a:t>class </a:t>
            </a:r>
            <a:r>
              <a:rPr lang="en-US" sz="2000" dirty="0" smtClean="0">
                <a:latin typeface="Times New Roman" pitchFamily="18" charset="0"/>
                <a:cs typeface="Times New Roman" pitchFamily="18" charset="0"/>
              </a:rPr>
              <a:t>Main </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10</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using if statement</a:t>
            </a:r>
          </a:p>
          <a:p>
            <a:pPr>
              <a:buNone/>
            </a:pPr>
            <a:r>
              <a:rPr lang="en-US" sz="2000" dirty="0" smtClean="0">
                <a:latin typeface="Times New Roman" pitchFamily="18" charset="0"/>
                <a:cs typeface="Times New Roman" pitchFamily="18" charset="0"/>
              </a:rPr>
              <a:t>        if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15)</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("10 is less than 15</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("Outside if-block</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both statements will be printed</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76802" name="Picture 2"/>
          <p:cNvPicPr>
            <a:picLocks noChangeAspect="1" noChangeArrowheads="1"/>
          </p:cNvPicPr>
          <p:nvPr/>
        </p:nvPicPr>
        <p:blipFill>
          <a:blip r:embed="rId2"/>
          <a:srcRect/>
          <a:stretch>
            <a:fillRect/>
          </a:stretch>
        </p:blipFill>
        <p:spPr bwMode="auto">
          <a:xfrm>
            <a:off x="5715000" y="3200400"/>
            <a:ext cx="2886075" cy="19050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8229600" cy="6248400"/>
          </a:xfrm>
        </p:spPr>
        <p:txBody>
          <a:bodyPr>
            <a:normAutofit/>
          </a:bodyPr>
          <a:lstStyle/>
          <a:p>
            <a:pPr fontAlgn="base">
              <a:buNone/>
            </a:pPr>
            <a:r>
              <a:rPr lang="en-US" sz="2000" b="1" dirty="0" smtClean="0">
                <a:latin typeface="Times New Roman" pitchFamily="18" charset="0"/>
                <a:cs typeface="Times New Roman" pitchFamily="18" charset="0"/>
              </a:rPr>
              <a:t>Working of if statement: </a:t>
            </a:r>
            <a:endParaRPr lang="en-US" sz="2000" dirty="0" smtClean="0">
              <a:latin typeface="Times New Roman" pitchFamily="18" charset="0"/>
              <a:cs typeface="Times New Roman" pitchFamily="18" charset="0"/>
            </a:endParaRPr>
          </a:p>
          <a:p>
            <a:pPr marL="457200" indent="-457200" fontAlgn="base">
              <a:buFont typeface="+mj-lt"/>
              <a:buAutoNum type="arabicPeriod"/>
            </a:pPr>
            <a:r>
              <a:rPr lang="en-US" sz="2000" dirty="0" smtClean="0">
                <a:latin typeface="Times New Roman" pitchFamily="18" charset="0"/>
                <a:cs typeface="Times New Roman" pitchFamily="18" charset="0"/>
              </a:rPr>
              <a:t>Control falls into the if block.</a:t>
            </a:r>
          </a:p>
          <a:p>
            <a:pPr marL="457200" indent="-457200" fontAlgn="base">
              <a:buFont typeface="+mj-lt"/>
              <a:buAutoNum type="arabicPeriod"/>
            </a:pPr>
            <a:r>
              <a:rPr lang="en-US" sz="2000" dirty="0" smtClean="0">
                <a:latin typeface="Times New Roman" pitchFamily="18" charset="0"/>
                <a:cs typeface="Times New Roman" pitchFamily="18" charset="0"/>
              </a:rPr>
              <a:t>The flow jumps to Condition.</a:t>
            </a:r>
          </a:p>
          <a:p>
            <a:pPr marL="457200" indent="-457200" fontAlgn="base">
              <a:buFont typeface="+mj-lt"/>
              <a:buAutoNum type="arabicPeriod"/>
            </a:pPr>
            <a:r>
              <a:rPr lang="en-US" sz="2000" dirty="0" smtClean="0">
                <a:latin typeface="Times New Roman" pitchFamily="18" charset="0"/>
                <a:cs typeface="Times New Roman" pitchFamily="18" charset="0"/>
              </a:rPr>
              <a:t>Condition is tested.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914400" lvl="1" indent="-457200" fontAlgn="base">
              <a:buFont typeface="+mj-lt"/>
              <a:buAutoNum type="arabicPeriod"/>
            </a:pPr>
            <a:r>
              <a:rPr lang="en-US" sz="2000" dirty="0" smtClean="0">
                <a:latin typeface="Times New Roman" pitchFamily="18" charset="0"/>
                <a:cs typeface="Times New Roman" pitchFamily="18" charset="0"/>
              </a:rPr>
              <a:t>If Condition yields true, </a:t>
            </a:r>
            <a:r>
              <a:rPr lang="en-US" sz="2000" dirty="0" err="1" smtClean="0">
                <a:latin typeface="Times New Roman" pitchFamily="18" charset="0"/>
                <a:cs typeface="Times New Roman" pitchFamily="18" charset="0"/>
              </a:rPr>
              <a:t>goto</a:t>
            </a:r>
            <a:r>
              <a:rPr lang="en-US" sz="2000" dirty="0" smtClean="0">
                <a:latin typeface="Times New Roman" pitchFamily="18" charset="0"/>
                <a:cs typeface="Times New Roman" pitchFamily="18" charset="0"/>
              </a:rPr>
              <a:t> Step 4.</a:t>
            </a:r>
          </a:p>
          <a:p>
            <a:pPr marL="914400" lvl="1" indent="-457200" fontAlgn="base">
              <a:buFont typeface="+mj-lt"/>
              <a:buAutoNum type="arabicPeriod"/>
            </a:pPr>
            <a:r>
              <a:rPr lang="en-US" sz="2000" dirty="0" smtClean="0">
                <a:latin typeface="Times New Roman" pitchFamily="18" charset="0"/>
                <a:cs typeface="Times New Roman" pitchFamily="18" charset="0"/>
              </a:rPr>
              <a:t>If Condition yields false, </a:t>
            </a:r>
            <a:r>
              <a:rPr lang="en-US" sz="2000" dirty="0" err="1" smtClean="0">
                <a:latin typeface="Times New Roman" pitchFamily="18" charset="0"/>
                <a:cs typeface="Times New Roman" pitchFamily="18" charset="0"/>
              </a:rPr>
              <a:t>goto</a:t>
            </a:r>
            <a:r>
              <a:rPr lang="en-US" sz="2000" dirty="0" smtClean="0">
                <a:latin typeface="Times New Roman" pitchFamily="18" charset="0"/>
                <a:cs typeface="Times New Roman" pitchFamily="18" charset="0"/>
              </a:rPr>
              <a:t> Step 5.</a:t>
            </a:r>
          </a:p>
          <a:p>
            <a:pPr marL="457200" indent="-457200" fontAlgn="base">
              <a:buFont typeface="+mj-lt"/>
              <a:buAutoNum type="arabicPeriod"/>
            </a:pPr>
            <a:r>
              <a:rPr lang="en-US" sz="2000" dirty="0" smtClean="0">
                <a:latin typeface="Times New Roman" pitchFamily="18" charset="0"/>
                <a:cs typeface="Times New Roman" pitchFamily="18" charset="0"/>
              </a:rPr>
              <a:t>The if-block or the body inside the if is executed.</a:t>
            </a:r>
          </a:p>
          <a:p>
            <a:pPr marL="457200" indent="-457200" fontAlgn="base">
              <a:buFont typeface="+mj-lt"/>
              <a:buAutoNum type="arabicPeriod"/>
            </a:pPr>
            <a:r>
              <a:rPr lang="en-US" sz="2000" dirty="0" smtClean="0">
                <a:latin typeface="Times New Roman" pitchFamily="18" charset="0"/>
                <a:cs typeface="Times New Roman" pitchFamily="18" charset="0"/>
              </a:rPr>
              <a:t>Flow steps out of the if block</a:t>
            </a:r>
            <a:r>
              <a:rPr lang="en-US" sz="2000" dirty="0" smtClean="0">
                <a:latin typeface="Times New Roman" pitchFamily="18" charset="0"/>
                <a:cs typeface="Times New Roman" pitchFamily="18" charset="0"/>
              </a:rPr>
              <a:t>.</a:t>
            </a:r>
          </a:p>
          <a:p>
            <a:pPr fontAlgn="base">
              <a:buNone/>
            </a:pPr>
            <a:r>
              <a:rPr lang="en-US" sz="2000" b="1" dirty="0" smtClean="0">
                <a:latin typeface="Times New Roman" pitchFamily="18" charset="0"/>
                <a:cs typeface="Times New Roman" pitchFamily="18" charset="0"/>
              </a:rPr>
              <a:t>Operation:</a:t>
            </a:r>
            <a:r>
              <a:rPr lang="en-US" sz="2000" dirty="0" smtClean="0">
                <a:latin typeface="Times New Roman" pitchFamily="18" charset="0"/>
                <a:cs typeface="Times New Roman" pitchFamily="18" charset="0"/>
              </a:rPr>
              <a:t> The condition after evaluation of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if-statement </a:t>
            </a:r>
            <a:r>
              <a:rPr lang="en-US" sz="2000" dirty="0" smtClean="0">
                <a:latin typeface="Times New Roman" pitchFamily="18" charset="0"/>
                <a:cs typeface="Times New Roman" pitchFamily="18" charset="0"/>
              </a:rPr>
              <a:t>will be either true or false.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if statement in Java accepts </a:t>
            </a:r>
            <a:r>
              <a:rPr lang="en-US" sz="2000" dirty="0" err="1" smtClean="0">
                <a:latin typeface="Times New Roman" pitchFamily="18" charset="0"/>
                <a:cs typeface="Times New Roman" pitchFamily="18" charset="0"/>
              </a:rPr>
              <a:t>boolean</a:t>
            </a:r>
            <a:r>
              <a:rPr lang="en-US" sz="2000" dirty="0" smtClean="0">
                <a:latin typeface="Times New Roman" pitchFamily="18" charset="0"/>
                <a:cs typeface="Times New Roman" pitchFamily="18" charset="0"/>
              </a:rPr>
              <a:t> values and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if </a:t>
            </a:r>
            <a:r>
              <a:rPr lang="en-US" sz="2000" dirty="0" smtClean="0">
                <a:latin typeface="Times New Roman" pitchFamily="18" charset="0"/>
                <a:cs typeface="Times New Roman" pitchFamily="18" charset="0"/>
              </a:rPr>
              <a:t>the value is true then it will execute the block of statements under it.</a:t>
            </a:r>
          </a:p>
          <a:p>
            <a:pPr fontAlgn="base">
              <a:buNone/>
            </a:pPr>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 If we do not provide the curly braces ‘{‘ and ‘}’ after if( condition ) then by default if statement will consider the immediate one statement to be inside its block. </a:t>
            </a:r>
          </a:p>
          <a:p>
            <a:pPr marL="457200" indent="-457200" fontAlgn="base">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75778" name="Picture 2"/>
          <p:cNvPicPr>
            <a:picLocks noChangeAspect="1" noChangeArrowheads="1"/>
          </p:cNvPicPr>
          <p:nvPr/>
        </p:nvPicPr>
        <p:blipFill>
          <a:blip r:embed="rId2"/>
          <a:srcRect r="8163"/>
          <a:stretch>
            <a:fillRect/>
          </a:stretch>
        </p:blipFill>
        <p:spPr bwMode="auto">
          <a:xfrm>
            <a:off x="5715000" y="0"/>
            <a:ext cx="3429000" cy="435292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buNone/>
            </a:pPr>
            <a:r>
              <a:rPr lang="en-US" sz="2000" b="1" u="sng" dirty="0" smtClean="0">
                <a:latin typeface="Times New Roman" pitchFamily="18" charset="0"/>
                <a:cs typeface="Times New Roman" pitchFamily="18" charset="0"/>
              </a:rPr>
              <a:t>if-else </a:t>
            </a:r>
            <a:r>
              <a:rPr lang="en-US" sz="2000" b="1" u="sng" dirty="0" smtClean="0">
                <a:latin typeface="Times New Roman" pitchFamily="18" charset="0"/>
                <a:cs typeface="Times New Roman" pitchFamily="18" charset="0"/>
              </a:rPr>
              <a:t>Statement: </a:t>
            </a: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if-else statement in Java</a:t>
            </a:r>
            <a:r>
              <a:rPr lang="en-US" sz="2000" dirty="0" smtClean="0">
                <a:latin typeface="Times New Roman" pitchFamily="18" charset="0"/>
                <a:cs typeface="Times New Roman" pitchFamily="18" charset="0"/>
              </a:rPr>
              <a:t> is a powerful decision-making tool used to control the program’s flow based on conditions. It executes one block of code if a condition is true and another block if the condition is false</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Java Program to demonstrate </a:t>
            </a:r>
            <a:r>
              <a:rPr lang="en-US" sz="2000" dirty="0" smtClean="0">
                <a:latin typeface="Times New Roman" pitchFamily="18" charset="0"/>
                <a:cs typeface="Times New Roman" pitchFamily="18" charset="0"/>
              </a:rPr>
              <a:t>if-else </a:t>
            </a:r>
            <a:r>
              <a:rPr lang="en-US" sz="2000" dirty="0" smtClean="0">
                <a:latin typeface="Times New Roman" pitchFamily="18" charset="0"/>
                <a:cs typeface="Times New Roman" pitchFamily="18" charset="0"/>
              </a:rPr>
              <a:t>statement</a:t>
            </a:r>
          </a:p>
          <a:p>
            <a:pPr>
              <a:buNone/>
            </a:pPr>
            <a:r>
              <a:rPr lang="en-US" sz="2000" dirty="0" smtClean="0">
                <a:latin typeface="Times New Roman" pitchFamily="18" charset="0"/>
                <a:cs typeface="Times New Roman" pitchFamily="18" charset="0"/>
              </a:rPr>
              <a:t>public class </a:t>
            </a:r>
            <a:r>
              <a:rPr lang="en-US" sz="2000" dirty="0" err="1" smtClean="0">
                <a:latin typeface="Times New Roman" pitchFamily="18" charset="0"/>
                <a:cs typeface="Times New Roman" pitchFamily="18" charset="0"/>
              </a:rPr>
              <a:t>IfElse</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n = 10</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if (n &gt; 5)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("The number is greater than 5.");</a:t>
            </a:r>
          </a:p>
          <a:p>
            <a:pPr>
              <a:buNone/>
            </a:pPr>
            <a:r>
              <a:rPr lang="en-US" sz="2000" dirty="0" smtClean="0">
                <a:latin typeface="Times New Roman" pitchFamily="18" charset="0"/>
                <a:cs typeface="Times New Roman" pitchFamily="18" charset="0"/>
              </a:rPr>
              <a:t>        } else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("The number is 5 or less.");</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77826" name="Picture 2"/>
          <p:cNvPicPr>
            <a:picLocks noChangeAspect="1" noChangeArrowheads="1"/>
          </p:cNvPicPr>
          <p:nvPr/>
        </p:nvPicPr>
        <p:blipFill>
          <a:blip r:embed="rId2"/>
          <a:srcRect/>
          <a:stretch>
            <a:fillRect/>
          </a:stretch>
        </p:blipFill>
        <p:spPr bwMode="auto">
          <a:xfrm>
            <a:off x="6705600" y="2667000"/>
            <a:ext cx="2438400" cy="32004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229600" cy="5592763"/>
          </a:xfrm>
        </p:spPr>
        <p:txBody>
          <a:bodyPr>
            <a:normAutofit/>
          </a:bodyPr>
          <a:lstStyle/>
          <a:p>
            <a:pPr fontAlgn="base">
              <a:buNone/>
            </a:pPr>
            <a:r>
              <a:rPr lang="en-US" sz="2000" b="1" dirty="0" smtClean="0">
                <a:latin typeface="Times New Roman" pitchFamily="18" charset="0"/>
                <a:cs typeface="Times New Roman" pitchFamily="18" charset="0"/>
              </a:rPr>
              <a:t>Working of if-else Statement</a:t>
            </a:r>
          </a:p>
          <a:p>
            <a:pPr marL="514350" indent="-514350" fontAlgn="base">
              <a:buFont typeface="+mj-lt"/>
              <a:buAutoNum type="arabicPeriod"/>
            </a:pPr>
            <a:r>
              <a:rPr lang="en-US" sz="2000" dirty="0" smtClean="0">
                <a:latin typeface="Times New Roman" pitchFamily="18" charset="0"/>
                <a:cs typeface="Times New Roman" pitchFamily="18" charset="0"/>
              </a:rPr>
              <a:t>Control falls into the if block.</a:t>
            </a:r>
          </a:p>
          <a:p>
            <a:pPr marL="514350" indent="-514350" fontAlgn="base">
              <a:buFont typeface="+mj-lt"/>
              <a:buAutoNum type="arabicPeriod"/>
            </a:pPr>
            <a:r>
              <a:rPr lang="en-US" sz="2000" dirty="0" smtClean="0">
                <a:latin typeface="Times New Roman" pitchFamily="18" charset="0"/>
                <a:cs typeface="Times New Roman" pitchFamily="18" charset="0"/>
              </a:rPr>
              <a:t>The flow jumps to the condition.</a:t>
            </a:r>
          </a:p>
          <a:p>
            <a:pPr marL="514350" indent="-514350" fontAlgn="base">
              <a:buFont typeface="+mj-lt"/>
              <a:buAutoNum type="arabicPeriod"/>
            </a:pPr>
            <a:r>
              <a:rPr lang="en-US" sz="2000" dirty="0" smtClean="0">
                <a:latin typeface="Times New Roman" pitchFamily="18" charset="0"/>
                <a:cs typeface="Times New Roman" pitchFamily="18" charset="0"/>
              </a:rPr>
              <a:t>The condition is tested:</a:t>
            </a:r>
          </a:p>
          <a:p>
            <a:pPr marL="971550" lvl="1" indent="-514350" fontAlgn="base">
              <a:buFont typeface="+mj-lt"/>
              <a:buAutoNum type="arabicPeriod"/>
            </a:pPr>
            <a:r>
              <a:rPr lang="en-US" sz="2000" dirty="0" smtClean="0">
                <a:latin typeface="Times New Roman" pitchFamily="18" charset="0"/>
                <a:cs typeface="Times New Roman" pitchFamily="18" charset="0"/>
              </a:rPr>
              <a:t>If the condition yields true, go to Step 4.</a:t>
            </a:r>
          </a:p>
          <a:p>
            <a:pPr marL="971550" lvl="1" indent="-514350" fontAlgn="base">
              <a:buFont typeface="+mj-lt"/>
              <a:buAutoNum type="arabicPeriod"/>
            </a:pPr>
            <a:r>
              <a:rPr lang="en-US" sz="2000" dirty="0" smtClean="0">
                <a:latin typeface="Times New Roman" pitchFamily="18" charset="0"/>
                <a:cs typeface="Times New Roman" pitchFamily="18" charset="0"/>
              </a:rPr>
              <a:t>If the condition yields false, go to Step 5.</a:t>
            </a:r>
          </a:p>
          <a:p>
            <a:pPr marL="514350" indent="-514350" fontAlgn="base">
              <a:buFont typeface="+mj-lt"/>
              <a:buAutoNum type="arabicPeriod"/>
            </a:pPr>
            <a:r>
              <a:rPr lang="en-US" sz="2000" dirty="0" smtClean="0">
                <a:latin typeface="Times New Roman" pitchFamily="18" charset="0"/>
                <a:cs typeface="Times New Roman" pitchFamily="18" charset="0"/>
              </a:rPr>
              <a:t>The if block or the body inside the if is executed.</a:t>
            </a:r>
          </a:p>
          <a:p>
            <a:pPr marL="514350" indent="-514350" fontAlgn="base">
              <a:buFont typeface="+mj-lt"/>
              <a:buAutoNum type="arabicPeriod"/>
            </a:pPr>
            <a:r>
              <a:rPr lang="en-US" sz="2000" dirty="0" smtClean="0">
                <a:latin typeface="Times New Roman" pitchFamily="18" charset="0"/>
                <a:cs typeface="Times New Roman" pitchFamily="18" charset="0"/>
              </a:rPr>
              <a:t>If the condition is false, the else block is executed instead.</a:t>
            </a:r>
          </a:p>
          <a:p>
            <a:pPr marL="514350" indent="-514350" fontAlgn="base">
              <a:buFont typeface="+mj-lt"/>
              <a:buAutoNum type="arabicPeriod"/>
            </a:pPr>
            <a:r>
              <a:rPr lang="en-US" sz="2000" dirty="0" smtClean="0">
                <a:latin typeface="Times New Roman" pitchFamily="18" charset="0"/>
                <a:cs typeface="Times New Roman" pitchFamily="18" charset="0"/>
              </a:rPr>
              <a:t>Control exits the if-else block</a:t>
            </a:r>
            <a:r>
              <a:rPr lang="en-US" sz="2000" dirty="0" smtClean="0">
                <a:latin typeface="Times New Roman" pitchFamily="18" charset="0"/>
                <a:cs typeface="Times New Roman" pitchFamily="18" charset="0"/>
              </a:rPr>
              <a:t>.</a:t>
            </a:r>
          </a:p>
          <a:p>
            <a:pPr marL="514350" indent="-514350" fontAlgn="base">
              <a:buNone/>
            </a:pPr>
            <a:r>
              <a:rPr lang="en-US" sz="2000" dirty="0" smtClean="0">
                <a:latin typeface="Times New Roman" pitchFamily="18" charset="0"/>
                <a:cs typeface="Times New Roman" pitchFamily="18" charset="0"/>
              </a:rPr>
              <a:t>        In </a:t>
            </a:r>
            <a:r>
              <a:rPr lang="en-US" sz="2000" dirty="0" smtClean="0">
                <a:latin typeface="Times New Roman" pitchFamily="18" charset="0"/>
                <a:cs typeface="Times New Roman" pitchFamily="18" charset="0"/>
              </a:rPr>
              <a:t>the above flowchart of Java if-else, it states that the condition is evaluated, and if it is true, the if block executes; otherwise, the else block executes, followed by the continuation of the program.</a:t>
            </a:r>
          </a:p>
          <a:p>
            <a:pPr>
              <a:buNone/>
            </a:pPr>
            <a:endParaRPr lang="en-US" sz="2000" dirty="0">
              <a:latin typeface="Times New Roman" pitchFamily="18" charset="0"/>
              <a:cs typeface="Times New Roman" pitchFamily="18" charset="0"/>
            </a:endParaRPr>
          </a:p>
        </p:txBody>
      </p:sp>
      <p:pic>
        <p:nvPicPr>
          <p:cNvPr id="78850" name="Picture 2"/>
          <p:cNvPicPr>
            <a:picLocks noChangeAspect="1" noChangeArrowheads="1"/>
          </p:cNvPicPr>
          <p:nvPr/>
        </p:nvPicPr>
        <p:blipFill>
          <a:blip r:embed="rId2"/>
          <a:srcRect l="11111"/>
          <a:stretch>
            <a:fillRect/>
          </a:stretch>
        </p:blipFill>
        <p:spPr bwMode="auto">
          <a:xfrm>
            <a:off x="6553200" y="381000"/>
            <a:ext cx="2590800" cy="32766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fontAlgn="base">
              <a:buNone/>
            </a:pPr>
            <a:r>
              <a:rPr lang="en-US" sz="2000" b="1" u="sng" dirty="0" smtClean="0">
                <a:latin typeface="Times New Roman" pitchFamily="18" charset="0"/>
                <a:cs typeface="Times New Roman" pitchFamily="18" charset="0"/>
              </a:rPr>
              <a:t>Nested if </a:t>
            </a:r>
            <a:r>
              <a:rPr lang="en-US" sz="2000" b="1" u="sng" dirty="0" smtClean="0">
                <a:latin typeface="Times New Roman" pitchFamily="18" charset="0"/>
                <a:cs typeface="Times New Roman" pitchFamily="18" charset="0"/>
              </a:rPr>
              <a:t>statement:</a:t>
            </a:r>
            <a:endParaRPr lang="en-US" sz="2000" b="1" u="sng" dirty="0" smtClean="0">
              <a:latin typeface="Times New Roman" pitchFamily="18" charset="0"/>
              <a:cs typeface="Times New Roman" pitchFamily="18" charset="0"/>
            </a:endParaRPr>
          </a:p>
          <a:p>
            <a:pPr fontAlgn="base"/>
            <a:r>
              <a:rPr lang="en-US" sz="2000" dirty="0" smtClean="0">
                <a:latin typeface="Times New Roman" pitchFamily="18" charset="0"/>
                <a:cs typeface="Times New Roman" pitchFamily="18" charset="0"/>
              </a:rPr>
              <a:t>In Java, we can use nested if statements to create more complex conditional logic. Nested if statements are if statements inside other if statements.</a:t>
            </a:r>
          </a:p>
          <a:p>
            <a:pPr fontAlgn="base">
              <a:buNone/>
            </a:pPr>
            <a:endParaRPr lang="en-US" sz="2000" b="1" dirty="0" smtClean="0">
              <a:latin typeface="Times New Roman" pitchFamily="18" charset="0"/>
              <a:cs typeface="Times New Roman" pitchFamily="18" charset="0"/>
            </a:endParaRPr>
          </a:p>
        </p:txBody>
      </p:sp>
      <p:pic>
        <p:nvPicPr>
          <p:cNvPr id="79875" name="Picture 3"/>
          <p:cNvPicPr>
            <a:picLocks noChangeAspect="1" noChangeArrowheads="1"/>
          </p:cNvPicPr>
          <p:nvPr/>
        </p:nvPicPr>
        <p:blipFill>
          <a:blip r:embed="rId2"/>
          <a:srcRect/>
          <a:stretch>
            <a:fillRect/>
          </a:stretch>
        </p:blipFill>
        <p:spPr bwMode="auto">
          <a:xfrm>
            <a:off x="1752600" y="2362200"/>
            <a:ext cx="2976563" cy="2590799"/>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sz="2400" b="1" dirty="0" smtClean="0">
                <a:solidFill>
                  <a:srgbClr val="0070C0"/>
                </a:solidFill>
                <a:latin typeface="Times New Roman" pitchFamily="18" charset="0"/>
                <a:cs typeface="Times New Roman" pitchFamily="18" charset="0"/>
              </a:rPr>
              <a:t>How java code executes?</a:t>
            </a:r>
          </a:p>
          <a:p>
            <a:pPr>
              <a:buNone/>
            </a:pPr>
            <a:endParaRPr lang="en-US" dirty="0"/>
          </a:p>
        </p:txBody>
      </p:sp>
      <p:pic>
        <p:nvPicPr>
          <p:cNvPr id="18434" name="Picture 2" descr="How-Java-Code-Executes"/>
          <p:cNvPicPr>
            <a:picLocks noChangeAspect="1" noChangeArrowheads="1"/>
          </p:cNvPicPr>
          <p:nvPr/>
        </p:nvPicPr>
        <p:blipFill>
          <a:blip r:embed="rId2"/>
          <a:srcRect t="18278" b="-15290"/>
          <a:stretch>
            <a:fillRect/>
          </a:stretch>
        </p:blipFill>
        <p:spPr bwMode="auto">
          <a:xfrm>
            <a:off x="457200" y="1143000"/>
            <a:ext cx="8153400" cy="52578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lgn="just">
              <a:buNone/>
            </a:pPr>
            <a:r>
              <a:rPr lang="en-US" b="1" u="sng" dirty="0" smtClean="0">
                <a:latin typeface="Times New Roman" pitchFamily="18" charset="0"/>
                <a:cs typeface="Times New Roman" pitchFamily="18" charset="0"/>
              </a:rPr>
              <a:t>if-else-if </a:t>
            </a:r>
            <a:r>
              <a:rPr lang="en-US" b="1" u="sng" dirty="0" smtClean="0">
                <a:latin typeface="Times New Roman" pitchFamily="18" charset="0"/>
                <a:cs typeface="Times New Roman" pitchFamily="18" charset="0"/>
              </a:rPr>
              <a:t>ladder: </a:t>
            </a: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Java if-else-if ladder</a:t>
            </a:r>
            <a:r>
              <a:rPr lang="en-US" dirty="0" smtClean="0">
                <a:latin typeface="Times New Roman" pitchFamily="18" charset="0"/>
                <a:cs typeface="Times New Roman" pitchFamily="18" charset="0"/>
              </a:rPr>
              <a:t> is used to evaluate multiple conditions sequentially. It allows a program to check several conditions and execute the block of code associated with the first true condition. If none of the conditions are true, an optional else block can execute as a fallback</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Java program to demonstrate </a:t>
            </a:r>
            <a:r>
              <a:rPr lang="en-US" dirty="0" smtClean="0">
                <a:latin typeface="Times New Roman" pitchFamily="18" charset="0"/>
                <a:cs typeface="Times New Roman" pitchFamily="18" charset="0"/>
              </a:rPr>
              <a:t>a </a:t>
            </a:r>
            <a:r>
              <a:rPr lang="en-US" dirty="0" smtClean="0">
                <a:latin typeface="Times New Roman" pitchFamily="18" charset="0"/>
                <a:cs typeface="Times New Roman" pitchFamily="18" charset="0"/>
              </a:rPr>
              <a:t>simple if-else-if ladder</a:t>
            </a:r>
          </a:p>
          <a:p>
            <a:pPr>
              <a:buNone/>
            </a:pPr>
            <a:r>
              <a:rPr lang="en-US" dirty="0" smtClean="0">
                <a:latin typeface="Times New Roman" pitchFamily="18" charset="0"/>
                <a:cs typeface="Times New Roman" pitchFamily="18" charset="0"/>
              </a:rPr>
              <a:t>class </a:t>
            </a:r>
            <a:r>
              <a:rPr lang="en-US" dirty="0" smtClean="0">
                <a:latin typeface="Times New Roman" pitchFamily="18" charset="0"/>
                <a:cs typeface="Times New Roman" pitchFamily="18" charset="0"/>
              </a:rPr>
              <a:t>Main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20</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 if-else-if ladder to check the value of </a:t>
            </a:r>
            <a:r>
              <a:rPr lang="en-US" dirty="0" err="1" smtClean="0">
                <a:latin typeface="Times New Roman" pitchFamily="18" charset="0"/>
                <a:cs typeface="Times New Roman" pitchFamily="18" charset="0"/>
              </a:rPr>
              <a:t>i</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10)</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is 10");</a:t>
            </a:r>
          </a:p>
          <a:p>
            <a:pPr>
              <a:buNone/>
            </a:pPr>
            <a:r>
              <a:rPr lang="en-US" dirty="0" smtClean="0">
                <a:latin typeface="Times New Roman" pitchFamily="18" charset="0"/>
                <a:cs typeface="Times New Roman" pitchFamily="18" charset="0"/>
              </a:rPr>
              <a:t>        else if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20)</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is 20");</a:t>
            </a:r>
          </a:p>
          <a:p>
            <a:pPr>
              <a:buNone/>
            </a:pPr>
            <a:r>
              <a:rPr lang="en-US" dirty="0" smtClean="0">
                <a:latin typeface="Times New Roman" pitchFamily="18" charset="0"/>
                <a:cs typeface="Times New Roman" pitchFamily="18" charset="0"/>
              </a:rPr>
              <a:t>        else</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is neither 10 nor 20");</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80899" name="Picture 3"/>
          <p:cNvPicPr>
            <a:picLocks noChangeAspect="1" noChangeArrowheads="1"/>
          </p:cNvPicPr>
          <p:nvPr/>
        </p:nvPicPr>
        <p:blipFill>
          <a:blip r:embed="rId2"/>
          <a:srcRect/>
          <a:stretch>
            <a:fillRect/>
          </a:stretch>
        </p:blipFill>
        <p:spPr bwMode="auto">
          <a:xfrm>
            <a:off x="6324600" y="2362200"/>
            <a:ext cx="1819275" cy="25146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382000" cy="6019800"/>
          </a:xfrm>
        </p:spPr>
        <p:txBody>
          <a:bodyPr>
            <a:noAutofit/>
          </a:bodyPr>
          <a:lstStyle/>
          <a:p>
            <a:pPr fontAlgn="base">
              <a:buNone/>
            </a:pPr>
            <a:r>
              <a:rPr lang="en-US" sz="2000" b="1" dirty="0" smtClean="0">
                <a:latin typeface="Times New Roman" pitchFamily="18" charset="0"/>
                <a:cs typeface="Times New Roman" pitchFamily="18" charset="0"/>
              </a:rPr>
              <a:t>Working of the if-else-if ladder:</a:t>
            </a:r>
            <a:r>
              <a:rPr lang="en-US" sz="2000" dirty="0" smtClean="0">
                <a:latin typeface="Times New Roman" pitchFamily="18" charset="0"/>
                <a:cs typeface="Times New Roman" pitchFamily="18" charset="0"/>
              </a:rPr>
              <a:t>  </a:t>
            </a:r>
          </a:p>
          <a:p>
            <a:pPr marL="514350" indent="-514350" fontAlgn="base">
              <a:buFont typeface="+mj-lt"/>
              <a:buAutoNum type="arabicPeriod"/>
            </a:pPr>
            <a:r>
              <a:rPr lang="en-US" sz="2000" dirty="0" smtClean="0">
                <a:latin typeface="Times New Roman" pitchFamily="18" charset="0"/>
                <a:cs typeface="Times New Roman" pitchFamily="18" charset="0"/>
              </a:rPr>
              <a:t>Control falls into the if block.</a:t>
            </a:r>
          </a:p>
          <a:p>
            <a:pPr marL="514350" indent="-514350" fontAlgn="base">
              <a:buFont typeface="+mj-lt"/>
              <a:buAutoNum type="arabicPeriod"/>
            </a:pPr>
            <a:r>
              <a:rPr lang="en-US" sz="2000" dirty="0" smtClean="0">
                <a:latin typeface="Times New Roman" pitchFamily="18" charset="0"/>
                <a:cs typeface="Times New Roman" pitchFamily="18" charset="0"/>
              </a:rPr>
              <a:t>The flow jumps to Condition 1.</a:t>
            </a:r>
          </a:p>
          <a:p>
            <a:pPr marL="514350" indent="-514350" fontAlgn="base">
              <a:buFont typeface="+mj-lt"/>
              <a:buAutoNum type="arabicPeriod"/>
            </a:pPr>
            <a:r>
              <a:rPr lang="en-US" sz="2000" dirty="0" smtClean="0">
                <a:latin typeface="Times New Roman" pitchFamily="18" charset="0"/>
                <a:cs typeface="Times New Roman" pitchFamily="18" charset="0"/>
              </a:rPr>
              <a:t>Condition is tested. </a:t>
            </a:r>
          </a:p>
          <a:p>
            <a:pPr marL="971550" lvl="1" indent="-514350" fontAlgn="base">
              <a:buFont typeface="+mj-lt"/>
              <a:buAutoNum type="arabicPeriod"/>
            </a:pPr>
            <a:r>
              <a:rPr lang="en-US" sz="2000" dirty="0" smtClean="0">
                <a:latin typeface="Times New Roman" pitchFamily="18" charset="0"/>
                <a:cs typeface="Times New Roman" pitchFamily="18" charset="0"/>
              </a:rPr>
              <a:t>If Condition yields true, go to Step 4.</a:t>
            </a:r>
          </a:p>
          <a:p>
            <a:pPr marL="971550" lvl="1" indent="-514350" fontAlgn="base">
              <a:buFont typeface="+mj-lt"/>
              <a:buAutoNum type="arabicPeriod"/>
            </a:pPr>
            <a:r>
              <a:rPr lang="en-US" sz="2000" dirty="0" smtClean="0">
                <a:latin typeface="Times New Roman" pitchFamily="18" charset="0"/>
                <a:cs typeface="Times New Roman" pitchFamily="18" charset="0"/>
              </a:rPr>
              <a:t>If Condition yields false, go to Step 5.</a:t>
            </a:r>
          </a:p>
          <a:p>
            <a:pPr marL="514350" indent="-514350" fontAlgn="base">
              <a:buFont typeface="+mj-lt"/>
              <a:buAutoNum type="arabicPeriod"/>
            </a:pPr>
            <a:r>
              <a:rPr lang="en-US" sz="2000" dirty="0" smtClean="0">
                <a:latin typeface="Times New Roman" pitchFamily="18" charset="0"/>
                <a:cs typeface="Times New Roman" pitchFamily="18" charset="0"/>
              </a:rPr>
              <a:t>The present block is executed. Go to Step 7.</a:t>
            </a:r>
          </a:p>
          <a:p>
            <a:pPr marL="514350" indent="-514350" fontAlgn="base">
              <a:buFont typeface="+mj-lt"/>
              <a:buAutoNum type="arabicPeriod"/>
            </a:pPr>
            <a:r>
              <a:rPr lang="en-US" sz="2000" dirty="0" smtClean="0">
                <a:latin typeface="Times New Roman" pitchFamily="18" charset="0"/>
                <a:cs typeface="Times New Roman" pitchFamily="18" charset="0"/>
              </a:rPr>
              <a:t>The flow jumps to Condition 2. </a:t>
            </a:r>
          </a:p>
          <a:p>
            <a:pPr marL="971550" lvl="1" indent="-514350" fontAlgn="base">
              <a:buFont typeface="+mj-lt"/>
              <a:buAutoNum type="arabicPeriod"/>
            </a:pPr>
            <a:r>
              <a:rPr lang="en-US" sz="2000" dirty="0" smtClean="0">
                <a:latin typeface="Times New Roman" pitchFamily="18" charset="0"/>
                <a:cs typeface="Times New Roman" pitchFamily="18" charset="0"/>
              </a:rPr>
              <a:t>If Condition yields true, go to step 4.</a:t>
            </a:r>
          </a:p>
          <a:p>
            <a:pPr marL="971550" lvl="1" indent="-514350" fontAlgn="base">
              <a:buFont typeface="+mj-lt"/>
              <a:buAutoNum type="arabicPeriod"/>
            </a:pPr>
            <a:r>
              <a:rPr lang="en-US" sz="2000" dirty="0" smtClean="0">
                <a:latin typeface="Times New Roman" pitchFamily="18" charset="0"/>
                <a:cs typeface="Times New Roman" pitchFamily="18" charset="0"/>
              </a:rPr>
              <a:t>If Condition yields false, go to Step 6.</a:t>
            </a:r>
          </a:p>
          <a:p>
            <a:pPr marL="514350" indent="-514350" fontAlgn="base">
              <a:buFont typeface="+mj-lt"/>
              <a:buAutoNum type="arabicPeriod"/>
            </a:pPr>
            <a:r>
              <a:rPr lang="en-US" sz="2000" dirty="0" smtClean="0">
                <a:latin typeface="Times New Roman" pitchFamily="18" charset="0"/>
                <a:cs typeface="Times New Roman" pitchFamily="18" charset="0"/>
              </a:rPr>
              <a:t>The flow jumps to Condition 3. </a:t>
            </a:r>
          </a:p>
          <a:p>
            <a:pPr marL="971550" lvl="1" indent="-514350" fontAlgn="base">
              <a:buFont typeface="+mj-lt"/>
              <a:buAutoNum type="arabicPeriod"/>
            </a:pPr>
            <a:r>
              <a:rPr lang="en-US" sz="2000" dirty="0" smtClean="0">
                <a:latin typeface="Times New Roman" pitchFamily="18" charset="0"/>
                <a:cs typeface="Times New Roman" pitchFamily="18" charset="0"/>
              </a:rPr>
              <a:t>If Condition yields true, go to step 4.</a:t>
            </a:r>
          </a:p>
          <a:p>
            <a:pPr marL="971550" lvl="1" indent="-514350" fontAlgn="base">
              <a:buFont typeface="+mj-lt"/>
              <a:buAutoNum type="arabicPeriod"/>
            </a:pPr>
            <a:r>
              <a:rPr lang="en-US" sz="2000" dirty="0" smtClean="0">
                <a:latin typeface="Times New Roman" pitchFamily="18" charset="0"/>
                <a:cs typeface="Times New Roman" pitchFamily="18" charset="0"/>
              </a:rPr>
              <a:t>If Condition yields false, execute </a:t>
            </a:r>
            <a:endParaRPr lang="en-US" sz="2000" dirty="0" smtClean="0">
              <a:latin typeface="Times New Roman" pitchFamily="18" charset="0"/>
              <a:cs typeface="Times New Roman" pitchFamily="18" charset="0"/>
            </a:endParaRPr>
          </a:p>
          <a:p>
            <a:pPr marL="971550" lvl="1" indent="-514350"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else block</a:t>
            </a: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Go to Step 7.</a:t>
            </a:r>
          </a:p>
          <a:p>
            <a:pPr marL="514350" indent="-514350" fontAlgn="base">
              <a:buFont typeface="+mj-lt"/>
              <a:buAutoNum type="arabicPeriod"/>
            </a:pPr>
            <a:r>
              <a:rPr lang="en-US" sz="2000" dirty="0" smtClean="0">
                <a:latin typeface="Times New Roman" pitchFamily="18" charset="0"/>
                <a:cs typeface="Times New Roman" pitchFamily="18" charset="0"/>
              </a:rPr>
              <a:t>Exit the if-else-if ladder.</a:t>
            </a:r>
          </a:p>
          <a:p>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5486400" y="228600"/>
            <a:ext cx="3657600" cy="61722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pPr algn="just">
              <a:buNone/>
            </a:pPr>
            <a:r>
              <a:rPr lang="en-US" sz="2000" b="1" u="sng" dirty="0" smtClean="0">
                <a:latin typeface="Times New Roman" pitchFamily="18" charset="0"/>
                <a:cs typeface="Times New Roman" pitchFamily="18" charset="0"/>
              </a:rPr>
              <a:t>For </a:t>
            </a:r>
            <a:r>
              <a:rPr lang="en-US" sz="2000" b="1" u="sng" dirty="0" smtClean="0">
                <a:latin typeface="Times New Roman" pitchFamily="18" charset="0"/>
                <a:cs typeface="Times New Roman" pitchFamily="18" charset="0"/>
              </a:rPr>
              <a:t>Loop: </a:t>
            </a:r>
            <a:r>
              <a:rPr lang="en-US" sz="2000" b="1" dirty="0" smtClean="0">
                <a:latin typeface="Times New Roman" pitchFamily="18" charset="0"/>
                <a:cs typeface="Times New Roman" pitchFamily="18" charset="0"/>
              </a:rPr>
              <a:t>Java for loop</a:t>
            </a:r>
            <a:r>
              <a:rPr lang="en-US" sz="2000" dirty="0" smtClean="0">
                <a:latin typeface="Times New Roman" pitchFamily="18" charset="0"/>
                <a:cs typeface="Times New Roman" pitchFamily="18" charset="0"/>
              </a:rPr>
              <a:t> is a control flow statement that allows code to be executed repeatedly based on a given condition. The </a:t>
            </a:r>
            <a:r>
              <a:rPr lang="en-US" sz="2000" b="1" dirty="0" smtClean="0">
                <a:latin typeface="Times New Roman" pitchFamily="18" charset="0"/>
                <a:cs typeface="Times New Roman" pitchFamily="18" charset="0"/>
              </a:rPr>
              <a:t>for loop in Java</a:t>
            </a:r>
            <a:r>
              <a:rPr lang="en-US" sz="2000" dirty="0" smtClean="0">
                <a:latin typeface="Times New Roman" pitchFamily="18" charset="0"/>
                <a:cs typeface="Times New Roman" pitchFamily="18" charset="0"/>
              </a:rPr>
              <a:t> provides an efficient way to iterate over a range of values, execute code multiple times, or traverse arrays and collections</a:t>
            </a:r>
            <a:r>
              <a:rPr lang="en-US" sz="2000"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Example: </a:t>
            </a:r>
          </a:p>
          <a:p>
            <a:pPr algn="just">
              <a:buNone/>
            </a:pPr>
            <a:r>
              <a:rPr lang="en-US" sz="2000" dirty="0" smtClean="0">
                <a:latin typeface="Times New Roman" pitchFamily="18" charset="0"/>
                <a:cs typeface="Times New Roman" pitchFamily="18" charset="0"/>
              </a:rPr>
              <a:t>class </a:t>
            </a:r>
            <a:r>
              <a:rPr lang="en-US" sz="2000" dirty="0" smtClean="0">
                <a:latin typeface="Times New Roman" pitchFamily="18" charset="0"/>
                <a:cs typeface="Times New Roman" pitchFamily="18" charset="0"/>
              </a:rPr>
              <a:t>Main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 for loop to print numbers from 1 to 5</a:t>
            </a:r>
          </a:p>
          <a:p>
            <a:pPr algn="just">
              <a:buNone/>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1;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5;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("Loop has ended.");</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p:txBody>
      </p:sp>
      <p:pic>
        <p:nvPicPr>
          <p:cNvPr id="81922" name="Picture 2"/>
          <p:cNvPicPr>
            <a:picLocks noChangeAspect="1" noChangeArrowheads="1"/>
          </p:cNvPicPr>
          <p:nvPr/>
        </p:nvPicPr>
        <p:blipFill>
          <a:blip r:embed="rId2"/>
          <a:srcRect/>
          <a:stretch>
            <a:fillRect/>
          </a:stretch>
        </p:blipFill>
        <p:spPr bwMode="auto">
          <a:xfrm>
            <a:off x="3276600" y="4800600"/>
            <a:ext cx="5029200" cy="151447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229600" cy="5668963"/>
          </a:xfrm>
        </p:spPr>
        <p:txBody>
          <a:bodyPr>
            <a:normAutofit/>
          </a:bodyPr>
          <a:lstStyle/>
          <a:p>
            <a:pPr fontAlgn="base">
              <a:buNone/>
            </a:pPr>
            <a:r>
              <a:rPr lang="en-US" sz="2000" b="1" dirty="0" smtClean="0">
                <a:latin typeface="Times New Roman" pitchFamily="18" charset="0"/>
                <a:cs typeface="Times New Roman" pitchFamily="18" charset="0"/>
              </a:rPr>
              <a:t>Working</a:t>
            </a:r>
          </a:p>
          <a:p>
            <a:pPr fontAlgn="base"/>
            <a:r>
              <a:rPr lang="en-US" sz="2000" dirty="0" smtClean="0">
                <a:latin typeface="Times New Roman" pitchFamily="18" charset="0"/>
                <a:cs typeface="Times New Roman" pitchFamily="18" charset="0"/>
              </a:rPr>
              <a:t>Control enters the </a:t>
            </a:r>
            <a:r>
              <a:rPr lang="en-US" sz="2000" b="1" dirty="0" smtClean="0">
                <a:latin typeface="Times New Roman" pitchFamily="18" charset="0"/>
                <a:cs typeface="Times New Roman" pitchFamily="18" charset="0"/>
              </a:rPr>
              <a:t>for loop</a:t>
            </a:r>
            <a:r>
              <a:rPr lang="en-US" sz="2000" dirty="0" smtClean="0">
                <a:latin typeface="Times New Roman" pitchFamily="18" charset="0"/>
                <a:cs typeface="Times New Roman" pitchFamily="18" charset="0"/>
              </a:rPr>
              <a:t>.</a:t>
            </a:r>
          </a:p>
          <a:p>
            <a:pPr fontAlgn="base"/>
            <a:r>
              <a:rPr lang="en-US" sz="2000" b="1" dirty="0" smtClean="0">
                <a:latin typeface="Times New Roman" pitchFamily="18" charset="0"/>
                <a:cs typeface="Times New Roman" pitchFamily="18" charset="0"/>
              </a:rPr>
              <a:t>Initialization</a:t>
            </a:r>
            <a:r>
              <a:rPr lang="en-US" sz="2000" dirty="0" smtClean="0">
                <a:latin typeface="Times New Roman" pitchFamily="18" charset="0"/>
                <a:cs typeface="Times New Roman" pitchFamily="18" charset="0"/>
              </a:rPr>
              <a:t> is executed once at the beginning of the loop.</a:t>
            </a:r>
          </a:p>
          <a:p>
            <a:pPr fontAlgn="base"/>
            <a:r>
              <a:rPr lang="en-US" sz="2000" dirty="0" smtClean="0">
                <a:latin typeface="Times New Roman" pitchFamily="18" charset="0"/>
                <a:cs typeface="Times New Roman" pitchFamily="18" charset="0"/>
              </a:rPr>
              <a:t>The Condition is evaluated:</a:t>
            </a:r>
          </a:p>
          <a:p>
            <a:pPr lvl="1" fontAlgn="base"/>
            <a:r>
              <a:rPr lang="en-US" sz="2000" dirty="0" smtClean="0">
                <a:latin typeface="Times New Roman" pitchFamily="18" charset="0"/>
                <a:cs typeface="Times New Roman" pitchFamily="18" charset="0"/>
              </a:rPr>
              <a:t>If true, the control moves to Step 4.</a:t>
            </a:r>
          </a:p>
          <a:p>
            <a:pPr lvl="1" fontAlgn="base"/>
            <a:r>
              <a:rPr lang="en-US" sz="2000" dirty="0" smtClean="0">
                <a:latin typeface="Times New Roman" pitchFamily="18" charset="0"/>
                <a:cs typeface="Times New Roman" pitchFamily="18" charset="0"/>
              </a:rPr>
              <a:t>If false, the control jumps to Step 7.</a:t>
            </a:r>
          </a:p>
          <a:p>
            <a:pPr fontAlgn="base"/>
            <a:r>
              <a:rPr lang="en-US" sz="2000" dirty="0" smtClean="0">
                <a:latin typeface="Times New Roman" pitchFamily="18" charset="0"/>
                <a:cs typeface="Times New Roman" pitchFamily="18" charset="0"/>
              </a:rPr>
              <a:t>The body of the loop is executed.</a:t>
            </a:r>
          </a:p>
          <a:p>
            <a:pPr fontAlgn="base"/>
            <a:r>
              <a:rPr lang="en-US" sz="2000" dirty="0" smtClean="0">
                <a:latin typeface="Times New Roman" pitchFamily="18" charset="0"/>
                <a:cs typeface="Times New Roman" pitchFamily="18" charset="0"/>
              </a:rPr>
              <a:t>Control moves to the </a:t>
            </a:r>
            <a:r>
              <a:rPr lang="en-US" sz="2000" b="1" dirty="0" err="1" smtClean="0">
                <a:latin typeface="Times New Roman" pitchFamily="18" charset="0"/>
                <a:cs typeface="Times New Roman" pitchFamily="18" charset="0"/>
              </a:rPr>
              <a:t>Updation</a:t>
            </a:r>
            <a:r>
              <a:rPr lang="en-US" sz="2000" dirty="0" smtClean="0">
                <a:latin typeface="Times New Roman" pitchFamily="18" charset="0"/>
                <a:cs typeface="Times New Roman" pitchFamily="18" charset="0"/>
              </a:rPr>
              <a:t> step.</a:t>
            </a:r>
          </a:p>
          <a:p>
            <a:pPr fontAlgn="base"/>
            <a:r>
              <a:rPr lang="en-US" sz="2000" dirty="0" smtClean="0">
                <a:latin typeface="Times New Roman" pitchFamily="18" charset="0"/>
                <a:cs typeface="Times New Roman" pitchFamily="18" charset="0"/>
              </a:rPr>
              <a:t>After </a:t>
            </a:r>
            <a:r>
              <a:rPr lang="en-US" sz="2000" b="1" dirty="0" err="1" smtClean="0">
                <a:latin typeface="Times New Roman" pitchFamily="18" charset="0"/>
                <a:cs typeface="Times New Roman" pitchFamily="18" charset="0"/>
              </a:rPr>
              <a:t>Updation</a:t>
            </a:r>
            <a:r>
              <a:rPr lang="en-US" sz="2000" dirty="0" smtClean="0">
                <a:latin typeface="Times New Roman" pitchFamily="18" charset="0"/>
                <a:cs typeface="Times New Roman" pitchFamily="18" charset="0"/>
              </a:rPr>
              <a:t>, the flow returns to the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Condition (</a:t>
            </a:r>
            <a:r>
              <a:rPr lang="en-US" sz="2000" dirty="0" smtClean="0">
                <a:latin typeface="Times New Roman" pitchFamily="18" charset="0"/>
                <a:cs typeface="Times New Roman" pitchFamily="18" charset="0"/>
              </a:rPr>
              <a:t>Step 3) and repeats the </a:t>
            </a:r>
          </a:p>
          <a:p>
            <a:pPr fontAlgn="base">
              <a:buNone/>
            </a:pPr>
            <a:r>
              <a:rPr lang="en-US" sz="2000" dirty="0" smtClean="0">
                <a:latin typeface="Times New Roman" pitchFamily="18" charset="0"/>
                <a:cs typeface="Times New Roman" pitchFamily="18" charset="0"/>
              </a:rPr>
              <a:t>     process</a:t>
            </a:r>
            <a:r>
              <a:rPr lang="en-US" sz="2000" dirty="0" smtClean="0">
                <a:latin typeface="Times New Roman" pitchFamily="18" charset="0"/>
                <a:cs typeface="Times New Roman" pitchFamily="18" charset="0"/>
              </a:rPr>
              <a:t>.</a:t>
            </a:r>
          </a:p>
          <a:p>
            <a:pPr fontAlgn="base"/>
            <a:r>
              <a:rPr lang="en-US" sz="2000" dirty="0" smtClean="0">
                <a:latin typeface="Times New Roman" pitchFamily="18" charset="0"/>
                <a:cs typeface="Times New Roman" pitchFamily="18" charset="0"/>
              </a:rPr>
              <a:t>Once the condition becomes false</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control </a:t>
            </a:r>
            <a:r>
              <a:rPr lang="en-US" sz="2000" dirty="0" smtClean="0">
                <a:latin typeface="Times New Roman" pitchFamily="18" charset="0"/>
                <a:cs typeface="Times New Roman" pitchFamily="18" charset="0"/>
              </a:rPr>
              <a:t>exits </a:t>
            </a:r>
            <a:r>
              <a:rPr lang="en-US" sz="2000" dirty="0" smtClean="0">
                <a:latin typeface="Times New Roman" pitchFamily="18" charset="0"/>
                <a:cs typeface="Times New Roman" pitchFamily="18" charset="0"/>
              </a:rPr>
              <a:t>the for loop, and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statements </a:t>
            </a:r>
            <a:r>
              <a:rPr lang="en-US" sz="2000" dirty="0" smtClean="0">
                <a:latin typeface="Times New Roman" pitchFamily="18" charset="0"/>
                <a:cs typeface="Times New Roman" pitchFamily="18" charset="0"/>
              </a:rPr>
              <a:t>outside the </a:t>
            </a:r>
            <a:r>
              <a:rPr lang="en-US" sz="2000" dirty="0" smtClean="0">
                <a:latin typeface="Times New Roman" pitchFamily="18" charset="0"/>
                <a:cs typeface="Times New Roman" pitchFamily="18" charset="0"/>
              </a:rPr>
              <a:t>loop </a:t>
            </a:r>
            <a:r>
              <a:rPr lang="en-US" sz="2000" dirty="0" smtClean="0">
                <a:latin typeface="Times New Roman" pitchFamily="18" charset="0"/>
                <a:cs typeface="Times New Roman" pitchFamily="18" charset="0"/>
              </a:rPr>
              <a:t>are executed.</a:t>
            </a:r>
          </a:p>
          <a:p>
            <a:endParaRPr lang="en-US" sz="2000" dirty="0">
              <a:latin typeface="Times New Roman" pitchFamily="18" charset="0"/>
              <a:cs typeface="Times New Roman" pitchFamily="18" charset="0"/>
            </a:endParaRPr>
          </a:p>
        </p:txBody>
      </p:sp>
      <p:pic>
        <p:nvPicPr>
          <p:cNvPr id="82946" name="Picture 2"/>
          <p:cNvPicPr>
            <a:picLocks noChangeAspect="1" noChangeArrowheads="1"/>
          </p:cNvPicPr>
          <p:nvPr/>
        </p:nvPicPr>
        <p:blipFill>
          <a:blip r:embed="rId2"/>
          <a:srcRect/>
          <a:stretch>
            <a:fillRect/>
          </a:stretch>
        </p:blipFill>
        <p:spPr bwMode="auto">
          <a:xfrm>
            <a:off x="5029200" y="1600200"/>
            <a:ext cx="4114800" cy="4267200"/>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5516563"/>
          </a:xfrm>
        </p:spPr>
        <p:txBody>
          <a:bodyPr>
            <a:noAutofit/>
          </a:bodyPr>
          <a:lstStyle/>
          <a:p>
            <a:pPr fontAlgn="base">
              <a:buNone/>
            </a:pPr>
            <a:r>
              <a:rPr lang="en-US" sz="2000" b="1" dirty="0" smtClean="0">
                <a:latin typeface="Times New Roman" pitchFamily="18" charset="0"/>
                <a:cs typeface="Times New Roman" pitchFamily="18" charset="0"/>
              </a:rPr>
              <a:t>Java for loop is divided into various parts as mentioned below:</a:t>
            </a:r>
            <a:endParaRPr lang="en-US" sz="2000" dirty="0" smtClean="0">
              <a:latin typeface="Times New Roman" pitchFamily="18" charset="0"/>
              <a:cs typeface="Times New Roman" pitchFamily="18" charset="0"/>
            </a:endParaRPr>
          </a:p>
          <a:p>
            <a:pPr marL="514350" indent="-514350" fontAlgn="base">
              <a:buFont typeface="+mj-lt"/>
              <a:buAutoNum type="arabicPeriod"/>
            </a:pPr>
            <a:r>
              <a:rPr lang="en-US" sz="2000" dirty="0" smtClean="0">
                <a:latin typeface="Times New Roman" pitchFamily="18" charset="0"/>
                <a:cs typeface="Times New Roman" pitchFamily="18" charset="0"/>
              </a:rPr>
              <a:t>Initialization Expression</a:t>
            </a:r>
          </a:p>
          <a:p>
            <a:pPr marL="514350" indent="-514350" fontAlgn="base">
              <a:buFont typeface="+mj-lt"/>
              <a:buAutoNum type="arabicPeriod"/>
            </a:pPr>
            <a:r>
              <a:rPr lang="en-US" sz="2000" dirty="0" smtClean="0">
                <a:latin typeface="Times New Roman" pitchFamily="18" charset="0"/>
                <a:cs typeface="Times New Roman" pitchFamily="18" charset="0"/>
              </a:rPr>
              <a:t>Test Expression</a:t>
            </a:r>
          </a:p>
          <a:p>
            <a:pPr marL="514350" indent="-514350" fontAlgn="base">
              <a:buFont typeface="+mj-lt"/>
              <a:buAutoNum type="arabicPeriod"/>
            </a:pPr>
            <a:r>
              <a:rPr lang="en-US" sz="2000" dirty="0" smtClean="0">
                <a:latin typeface="Times New Roman" pitchFamily="18" charset="0"/>
                <a:cs typeface="Times New Roman" pitchFamily="18" charset="0"/>
              </a:rPr>
              <a:t>Update Expression</a:t>
            </a:r>
          </a:p>
          <a:p>
            <a:pPr fontAlgn="base">
              <a:buNone/>
            </a:pPr>
            <a:r>
              <a:rPr lang="en-US" sz="2000" b="1" dirty="0" smtClean="0">
                <a:latin typeface="Times New Roman" pitchFamily="18" charset="0"/>
                <a:cs typeface="Times New Roman" pitchFamily="18" charset="0"/>
              </a:rPr>
              <a:t>1. Initialization Expression</a:t>
            </a:r>
          </a:p>
          <a:p>
            <a:pPr fontAlgn="base"/>
            <a:r>
              <a:rPr lang="en-US" sz="2000" dirty="0" smtClean="0">
                <a:latin typeface="Times New Roman" pitchFamily="18" charset="0"/>
                <a:cs typeface="Times New Roman" pitchFamily="18" charset="0"/>
              </a:rPr>
              <a:t>Initializes the loop variable. This is executed once at the start of the loop.</a:t>
            </a:r>
          </a:p>
          <a:p>
            <a:pPr fontAlgn="base">
              <a:buNone/>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a:t>
            </a:r>
          </a:p>
          <a:p>
            <a:pPr fontAlgn="base">
              <a:buNone/>
            </a:pP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1;</a:t>
            </a:r>
          </a:p>
          <a:p>
            <a:pPr fontAlgn="base">
              <a:buNone/>
            </a:pPr>
            <a:r>
              <a:rPr lang="en-US" sz="2000" b="1" dirty="0" smtClean="0">
                <a:latin typeface="Times New Roman" pitchFamily="18" charset="0"/>
                <a:cs typeface="Times New Roman" pitchFamily="18" charset="0"/>
              </a:rPr>
              <a:t>2. Test Expression</a:t>
            </a:r>
          </a:p>
          <a:p>
            <a:pPr fontAlgn="base"/>
            <a:r>
              <a:rPr lang="en-US" sz="2000" dirty="0" smtClean="0">
                <a:latin typeface="Times New Roman" pitchFamily="18" charset="0"/>
                <a:cs typeface="Times New Roman" pitchFamily="18" charset="0"/>
              </a:rPr>
              <a:t>Tests the loop condition. If true, the loop body is executed; otherwise, the loop terminates.</a:t>
            </a:r>
          </a:p>
          <a:p>
            <a:pPr fontAlgn="base">
              <a:buNone/>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a:t>
            </a:r>
          </a:p>
          <a:p>
            <a:pPr fontAlgn="base">
              <a:buNone/>
            </a:pP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10</a:t>
            </a:r>
          </a:p>
          <a:p>
            <a:pPr fontAlgn="base">
              <a:buNone/>
            </a:pPr>
            <a:r>
              <a:rPr lang="en-US" sz="2000" b="1" dirty="0" smtClean="0">
                <a:latin typeface="Times New Roman" pitchFamily="18" charset="0"/>
                <a:cs typeface="Times New Roman" pitchFamily="18" charset="0"/>
              </a:rPr>
              <a:t>3. Update Expression</a:t>
            </a:r>
          </a:p>
          <a:p>
            <a:pPr fontAlgn="base"/>
            <a:r>
              <a:rPr lang="en-US" sz="2000" dirty="0" smtClean="0">
                <a:latin typeface="Times New Roman" pitchFamily="18" charset="0"/>
                <a:cs typeface="Times New Roman" pitchFamily="18" charset="0"/>
              </a:rPr>
              <a:t>After executing the loop body, this expression increments/decrements the loop variable by some value. </a:t>
            </a:r>
          </a:p>
          <a:p>
            <a:pPr fontAlgn="base">
              <a:buNone/>
            </a:pPr>
            <a:r>
              <a:rPr lang="en-US" sz="2000" b="1" dirty="0" smtClean="0">
                <a:latin typeface="Times New Roman" pitchFamily="18" charset="0"/>
                <a:cs typeface="Times New Roman" pitchFamily="18" charset="0"/>
              </a:rPr>
              <a:t>Example:</a:t>
            </a:r>
            <a:r>
              <a:rPr lang="en-US" sz="2000" dirty="0" smtClean="0">
                <a:latin typeface="Times New Roman" pitchFamily="18" charset="0"/>
                <a:cs typeface="Times New Roman" pitchFamily="18" charset="0"/>
              </a:rPr>
              <a:t>  </a:t>
            </a:r>
          </a:p>
          <a:p>
            <a:pPr fontAlgn="base">
              <a:buNone/>
            </a:pP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Autofit/>
          </a:bodyPr>
          <a:lstStyle/>
          <a:p>
            <a:pPr algn="just">
              <a:buNone/>
            </a:pPr>
            <a:r>
              <a:rPr lang="en-US" sz="2000" b="1" u="sng" dirty="0" smtClean="0">
                <a:latin typeface="Times New Roman" pitchFamily="18" charset="0"/>
                <a:cs typeface="Times New Roman" pitchFamily="18" charset="0"/>
              </a:rPr>
              <a:t>For-each </a:t>
            </a:r>
            <a:r>
              <a:rPr lang="en-US" sz="2000" b="1" u="sng" dirty="0" smtClean="0">
                <a:latin typeface="Times New Roman" pitchFamily="18" charset="0"/>
                <a:cs typeface="Times New Roman" pitchFamily="18" charset="0"/>
              </a:rPr>
              <a:t>loop: </a:t>
            </a: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for-each loop in </a:t>
            </a:r>
            <a:r>
              <a:rPr lang="en-US" sz="2000" b="1" dirty="0" smtClean="0">
                <a:latin typeface="Times New Roman" pitchFamily="18" charset="0"/>
                <a:cs typeface="Times New Roman" pitchFamily="18" charset="0"/>
              </a:rPr>
              <a:t>Java </a:t>
            </a:r>
            <a:r>
              <a:rPr lang="en-US" sz="2000" dirty="0" smtClean="0">
                <a:latin typeface="Times New Roman" pitchFamily="18" charset="0"/>
                <a:cs typeface="Times New Roman" pitchFamily="18" charset="0"/>
              </a:rPr>
              <a:t>(also </a:t>
            </a:r>
            <a:r>
              <a:rPr lang="en-US" sz="2000" dirty="0" smtClean="0">
                <a:latin typeface="Times New Roman" pitchFamily="18" charset="0"/>
                <a:cs typeface="Times New Roman" pitchFamily="18" charset="0"/>
              </a:rPr>
              <a:t>called the enhanced for loop) was introduced in Java 5 to simplify iteration over arrays and  </a:t>
            </a:r>
            <a:r>
              <a:rPr lang="en-US" sz="2000" dirty="0" smtClean="0">
                <a:latin typeface="Times New Roman" pitchFamily="18" charset="0"/>
                <a:cs typeface="Times New Roman" pitchFamily="18" charset="0"/>
              </a:rPr>
              <a:t>collections. It </a:t>
            </a:r>
            <a:r>
              <a:rPr lang="en-US" sz="2000" dirty="0" smtClean="0">
                <a:latin typeface="Times New Roman" pitchFamily="18" charset="0"/>
                <a:cs typeface="Times New Roman" pitchFamily="18" charset="0"/>
              </a:rPr>
              <a:t>is cleaner and more readable than the traditional for loop and is commonly used when the exact index of an element is not required</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Java Program to Iterate through an </a:t>
            </a:r>
            <a:r>
              <a:rPr lang="en-US" sz="2000" dirty="0" smtClean="0">
                <a:latin typeface="Times New Roman" pitchFamily="18" charset="0"/>
                <a:cs typeface="Times New Roman" pitchFamily="18" charset="0"/>
              </a:rPr>
              <a:t>array Using </a:t>
            </a:r>
            <a:r>
              <a:rPr lang="en-US" sz="2000" dirty="0" smtClean="0">
                <a:latin typeface="Times New Roman" pitchFamily="18" charset="0"/>
                <a:cs typeface="Times New Roman" pitchFamily="18" charset="0"/>
              </a:rPr>
              <a:t>for-each loop</a:t>
            </a:r>
          </a:p>
          <a:p>
            <a:pPr>
              <a:buNone/>
            </a:pPr>
            <a:r>
              <a:rPr lang="en-US" sz="2000" dirty="0" smtClean="0">
                <a:latin typeface="Times New Roman" pitchFamily="18" charset="0"/>
                <a:cs typeface="Times New Roman" pitchFamily="18" charset="0"/>
              </a:rPr>
              <a:t>import java.io</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class </a:t>
            </a:r>
            <a:r>
              <a:rPr lang="en-US" sz="2000" dirty="0" err="1" smtClean="0">
                <a:latin typeface="Times New Roman" pitchFamily="18" charset="0"/>
                <a:cs typeface="Times New Roman" pitchFamily="18" charset="0"/>
              </a:rPr>
              <a:t>ForEach</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Array declaration</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 = { 1, 2, 3, 4, 5 </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Using for-each loop to </a:t>
            </a:r>
          </a:p>
          <a:p>
            <a:pPr>
              <a:buNone/>
            </a:pPr>
            <a:r>
              <a:rPr lang="en-US" sz="2000" dirty="0" smtClean="0">
                <a:latin typeface="Times New Roman" pitchFamily="18" charset="0"/>
                <a:cs typeface="Times New Roman" pitchFamily="18" charset="0"/>
              </a:rPr>
              <a:t>        // print each element</a:t>
            </a:r>
          </a:p>
          <a:p>
            <a:pPr>
              <a:buNone/>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e : </a:t>
            </a: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a:t>
            </a:r>
            <a:r>
              <a:rPr lang="en-US" sz="2000" dirty="0" smtClean="0">
                <a:latin typeface="Times New Roman" pitchFamily="18" charset="0"/>
                <a:cs typeface="Times New Roman" pitchFamily="18" charset="0"/>
              </a:rPr>
              <a:t>(e + "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83970" name="Picture 2"/>
          <p:cNvPicPr>
            <a:picLocks noChangeAspect="1" noChangeArrowheads="1"/>
          </p:cNvPicPr>
          <p:nvPr/>
        </p:nvPicPr>
        <p:blipFill>
          <a:blip r:embed="rId2"/>
          <a:srcRect/>
          <a:stretch>
            <a:fillRect/>
          </a:stretch>
        </p:blipFill>
        <p:spPr bwMode="auto">
          <a:xfrm>
            <a:off x="5638800" y="2438400"/>
            <a:ext cx="2886075" cy="1905000"/>
          </a:xfrm>
          <a:prstGeom prst="rect">
            <a:avLst/>
          </a:prstGeom>
          <a:noFill/>
          <a:ln w="9525">
            <a:noFill/>
            <a:miter lim="800000"/>
            <a:headEnd/>
            <a:tailEnd/>
          </a:ln>
          <a:effectLst/>
        </p:spPr>
      </p:pic>
      <p:sp>
        <p:nvSpPr>
          <p:cNvPr id="83971" name="Rectangle 3"/>
          <p:cNvSpPr>
            <a:spLocks noChangeArrowheads="1"/>
          </p:cNvSpPr>
          <p:nvPr/>
        </p:nvSpPr>
        <p:spPr bwMode="auto">
          <a:xfrm>
            <a:off x="4648200" y="4495800"/>
            <a:ext cx="4495800" cy="230832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accent2"/>
                </a:solidFill>
                <a:effectLst/>
                <a:latin typeface="Times New Roman" pitchFamily="18" charset="0"/>
                <a:cs typeface="Times New Roman" pitchFamily="18" charset="0"/>
              </a:rPr>
              <a:t>Parameters:</a:t>
            </a:r>
            <a:endParaRPr kumimoji="0" lang="en-US" b="0" i="0" u="none" strike="noStrike" cap="none" normalizeH="0" baseline="0" dirty="0" smtClean="0">
              <a:ln>
                <a:noFill/>
              </a:ln>
              <a:solidFill>
                <a:schemeClr val="accent2"/>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273239"/>
                </a:solidFill>
                <a:effectLst/>
                <a:latin typeface="Times New Roman" pitchFamily="18" charset="0"/>
                <a:cs typeface="Times New Roman" pitchFamily="18" charset="0"/>
              </a:rPr>
              <a:t>type: </a:t>
            </a:r>
            <a:r>
              <a:rPr kumimoji="0" lang="en-US" b="0" i="0" u="none" strike="noStrike" cap="none" normalizeH="0" baseline="0" dirty="0" smtClean="0">
                <a:ln>
                  <a:noFill/>
                </a:ln>
                <a:solidFill>
                  <a:srgbClr val="273239"/>
                </a:solidFill>
                <a:effectLst/>
                <a:latin typeface="Times New Roman" pitchFamily="18" charset="0"/>
                <a:cs typeface="Times New Roman" pitchFamily="18" charset="0"/>
              </a:rPr>
              <a:t>The data type of the elements in the array or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err="1" smtClean="0">
                <a:ln>
                  <a:noFill/>
                </a:ln>
                <a:solidFill>
                  <a:srgbClr val="273239"/>
                </a:solidFill>
                <a:effectLst/>
                <a:latin typeface="Times New Roman" pitchFamily="18" charset="0"/>
                <a:cs typeface="Times New Roman" pitchFamily="18" charset="0"/>
              </a:rPr>
              <a:t>var</a:t>
            </a:r>
            <a:r>
              <a:rPr kumimoji="0" lang="en-US" b="0" i="0" u="none" strike="noStrike" cap="none" normalizeH="0" baseline="0" dirty="0" smtClean="0">
                <a:ln>
                  <a:noFill/>
                </a:ln>
                <a:solidFill>
                  <a:srgbClr val="273239"/>
                </a:solidFill>
                <a:effectLst/>
                <a:latin typeface="Times New Roman" pitchFamily="18" charset="0"/>
                <a:cs typeface="Times New Roman" pitchFamily="18" charset="0"/>
              </a:rPr>
              <a:t>: The variable that holds the current element during each iteration.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273239"/>
                </a:solidFill>
                <a:effectLst/>
                <a:latin typeface="Times New Roman" pitchFamily="18" charset="0"/>
                <a:cs typeface="Times New Roman" pitchFamily="18" charset="0"/>
              </a:rPr>
              <a:t>array</a:t>
            </a:r>
            <a:r>
              <a:rPr kumimoji="0" lang="en-US" b="0" i="0" u="none" strike="noStrike" cap="none" normalizeH="0" baseline="0" dirty="0" smtClean="0">
                <a:ln>
                  <a:noFill/>
                </a:ln>
                <a:solidFill>
                  <a:srgbClr val="273239"/>
                </a:solidFill>
                <a:effectLst/>
                <a:latin typeface="Times New Roman" pitchFamily="18" charset="0"/>
                <a:cs typeface="Times New Roman" pitchFamily="18" charset="0"/>
              </a:rPr>
              <a:t>: The array or collection being iterated over.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buNone/>
            </a:pPr>
            <a:r>
              <a:rPr lang="en-US" sz="2000" b="1" dirty="0" smtClean="0">
                <a:latin typeface="Times New Roman" pitchFamily="18" charset="0"/>
                <a:cs typeface="Times New Roman" pitchFamily="18" charset="0"/>
              </a:rPr>
              <a:t>while </a:t>
            </a:r>
            <a:r>
              <a:rPr lang="en-US" sz="2000" b="1" dirty="0" smtClean="0">
                <a:latin typeface="Times New Roman" pitchFamily="18" charset="0"/>
                <a:cs typeface="Times New Roman" pitchFamily="18" charset="0"/>
              </a:rPr>
              <a:t>Loop: </a:t>
            </a:r>
            <a:r>
              <a:rPr lang="en-US" sz="2000" b="1" dirty="0" smtClean="0">
                <a:latin typeface="Times New Roman" pitchFamily="18" charset="0"/>
                <a:cs typeface="Times New Roman" pitchFamily="18" charset="0"/>
              </a:rPr>
              <a:t>Java while loop</a:t>
            </a:r>
            <a:r>
              <a:rPr lang="en-US" sz="2000" dirty="0" smtClean="0">
                <a:latin typeface="Times New Roman" pitchFamily="18" charset="0"/>
                <a:cs typeface="Times New Roman" pitchFamily="18" charset="0"/>
              </a:rPr>
              <a:t> is a control flow statement used to execute the block of statements repeatedly until the given condition evaluates to false. Once the condition becomes false, the line immediately after the loop in the program is executed</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Example: </a:t>
            </a:r>
            <a:endParaRPr lang="en-US" sz="20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public class </a:t>
            </a:r>
            <a:r>
              <a:rPr lang="en-US" sz="2000" dirty="0" err="1" smtClean="0">
                <a:latin typeface="Times New Roman" pitchFamily="18" charset="0"/>
                <a:cs typeface="Times New Roman" pitchFamily="18" charset="0"/>
              </a:rPr>
              <a:t>WhileLoop</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Initialize the counter variable</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c = 1; </a:t>
            </a:r>
          </a:p>
          <a:p>
            <a:pPr>
              <a:buNone/>
            </a:pPr>
            <a:r>
              <a:rPr lang="en-US" sz="2000" dirty="0" smtClean="0">
                <a:latin typeface="Times New Roman" pitchFamily="18" charset="0"/>
                <a:cs typeface="Times New Roman" pitchFamily="18" charset="0"/>
              </a:rPr>
              <a:t>        // While loop to print numbers from 1 to 5</a:t>
            </a:r>
          </a:p>
          <a:p>
            <a:pPr>
              <a:buNone/>
            </a:pPr>
            <a:r>
              <a:rPr lang="en-US" sz="2000" dirty="0" smtClean="0">
                <a:latin typeface="Times New Roman" pitchFamily="18" charset="0"/>
                <a:cs typeface="Times New Roman" pitchFamily="18" charset="0"/>
              </a:rPr>
              <a:t>        while (c &lt;= 5)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(c);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 Increment the counter</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84993" name="Picture 1"/>
          <p:cNvPicPr>
            <a:picLocks noChangeAspect="1" noChangeArrowheads="1"/>
          </p:cNvPicPr>
          <p:nvPr/>
        </p:nvPicPr>
        <p:blipFill>
          <a:blip r:embed="rId2"/>
          <a:srcRect/>
          <a:stretch>
            <a:fillRect/>
          </a:stretch>
        </p:blipFill>
        <p:spPr bwMode="auto">
          <a:xfrm>
            <a:off x="6248400" y="1981200"/>
            <a:ext cx="2114550" cy="199072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867400"/>
          </a:xfrm>
        </p:spPr>
        <p:txBody>
          <a:bodyPr>
            <a:normAutofit/>
          </a:bodyPr>
          <a:lstStyle/>
          <a:p>
            <a:pPr>
              <a:buNone/>
            </a:pPr>
            <a:r>
              <a:rPr lang="en-US" sz="2000" b="1" dirty="0" smtClean="0">
                <a:latin typeface="Times New Roman" pitchFamily="18" charset="0"/>
                <a:cs typeface="Times New Roman" pitchFamily="18" charset="0"/>
              </a:rPr>
              <a:t>Working: </a:t>
            </a:r>
          </a:p>
          <a:p>
            <a:pPr marL="514350" indent="-514350" fontAlgn="base">
              <a:buFont typeface="+mj-lt"/>
              <a:buAutoNum type="arabicPeriod"/>
            </a:pPr>
            <a:r>
              <a:rPr lang="en-US" sz="2000" dirty="0" smtClean="0">
                <a:latin typeface="Times New Roman" pitchFamily="18" charset="0"/>
                <a:cs typeface="Times New Roman" pitchFamily="18" charset="0"/>
              </a:rPr>
              <a:t>Control enters the while loop.</a:t>
            </a:r>
          </a:p>
          <a:p>
            <a:pPr marL="514350" indent="-514350" fontAlgn="base">
              <a:buFont typeface="+mj-lt"/>
              <a:buAutoNum type="arabicPeriod"/>
            </a:pPr>
            <a:r>
              <a:rPr lang="en-US" sz="2000" dirty="0" smtClean="0">
                <a:latin typeface="Times New Roman" pitchFamily="18" charset="0"/>
                <a:cs typeface="Times New Roman" pitchFamily="18" charset="0"/>
              </a:rPr>
              <a:t>The condition is tested.</a:t>
            </a:r>
          </a:p>
          <a:p>
            <a:pPr marL="514350" indent="-514350" fontAlgn="base">
              <a:buFont typeface="+mj-lt"/>
              <a:buAutoNum type="arabicPeriod"/>
            </a:pPr>
            <a:r>
              <a:rPr lang="en-US" sz="2000" dirty="0" smtClean="0">
                <a:latin typeface="Times New Roman" pitchFamily="18" charset="0"/>
                <a:cs typeface="Times New Roman" pitchFamily="18" charset="0"/>
              </a:rPr>
              <a:t>If true, execute the body of the loop.</a:t>
            </a:r>
          </a:p>
          <a:p>
            <a:pPr marL="514350" indent="-514350" fontAlgn="base">
              <a:buFont typeface="+mj-lt"/>
              <a:buAutoNum type="arabicPeriod"/>
            </a:pPr>
            <a:r>
              <a:rPr lang="en-US" sz="2000" dirty="0" smtClean="0">
                <a:latin typeface="Times New Roman" pitchFamily="18" charset="0"/>
                <a:cs typeface="Times New Roman" pitchFamily="18" charset="0"/>
              </a:rPr>
              <a:t>If false, exit the loop.</a:t>
            </a:r>
          </a:p>
          <a:p>
            <a:pPr marL="514350" indent="-514350" fontAlgn="base">
              <a:buFont typeface="+mj-lt"/>
              <a:buAutoNum type="arabicPeriod"/>
            </a:pPr>
            <a:r>
              <a:rPr lang="en-US" sz="2000" dirty="0" smtClean="0">
                <a:latin typeface="Times New Roman" pitchFamily="18" charset="0"/>
                <a:cs typeface="Times New Roman" pitchFamily="18" charset="0"/>
              </a:rPr>
              <a:t>After executing the body, update the loop variable.</a:t>
            </a:r>
          </a:p>
          <a:p>
            <a:pPr marL="514350" indent="-514350" fontAlgn="base">
              <a:buFont typeface="+mj-lt"/>
              <a:buAutoNum type="arabicPeriod"/>
            </a:pPr>
            <a:r>
              <a:rPr lang="en-US" sz="2000" dirty="0" smtClean="0">
                <a:latin typeface="Times New Roman" pitchFamily="18" charset="0"/>
                <a:cs typeface="Times New Roman" pitchFamily="18" charset="0"/>
              </a:rPr>
              <a:t>Repeat from step-2 until the condition is false.</a:t>
            </a:r>
          </a:p>
          <a:p>
            <a:pPr>
              <a:buNone/>
            </a:pPr>
            <a:endParaRPr lang="en-US" sz="2000" dirty="0">
              <a:latin typeface="Times New Roman" pitchFamily="18" charset="0"/>
              <a:cs typeface="Times New Roman" pitchFamily="18" charset="0"/>
            </a:endParaRPr>
          </a:p>
        </p:txBody>
      </p:sp>
      <p:pic>
        <p:nvPicPr>
          <p:cNvPr id="91138" name="Picture 2"/>
          <p:cNvPicPr>
            <a:picLocks noChangeAspect="1" noChangeArrowheads="1"/>
          </p:cNvPicPr>
          <p:nvPr/>
        </p:nvPicPr>
        <p:blipFill>
          <a:blip r:embed="rId2"/>
          <a:srcRect/>
          <a:stretch>
            <a:fillRect/>
          </a:stretch>
        </p:blipFill>
        <p:spPr bwMode="auto">
          <a:xfrm>
            <a:off x="2438400" y="3124200"/>
            <a:ext cx="4191000" cy="3324225"/>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buNone/>
            </a:pPr>
            <a:r>
              <a:rPr lang="en-US" sz="2000" b="1" u="sng" dirty="0" smtClean="0">
                <a:latin typeface="Times New Roman" pitchFamily="18" charset="0"/>
                <a:cs typeface="Times New Roman" pitchFamily="18" charset="0"/>
              </a:rPr>
              <a:t>Do While </a:t>
            </a:r>
            <a:r>
              <a:rPr lang="en-US" sz="2000" b="1" u="sng" dirty="0" smtClean="0">
                <a:latin typeface="Times New Roman" pitchFamily="18" charset="0"/>
                <a:cs typeface="Times New Roman" pitchFamily="18" charset="0"/>
              </a:rPr>
              <a:t>Loop</a:t>
            </a:r>
            <a:r>
              <a:rPr lang="en-US" sz="2000" b="1"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ava</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do-while loop</a:t>
            </a:r>
            <a:r>
              <a:rPr lang="en-US" sz="2000" dirty="0" smtClean="0">
                <a:latin typeface="Times New Roman" pitchFamily="18" charset="0"/>
                <a:cs typeface="Times New Roman" pitchFamily="18" charset="0"/>
              </a:rPr>
              <a:t> is an </a:t>
            </a:r>
            <a:r>
              <a:rPr lang="en-US" sz="2000" b="1" dirty="0" smtClean="0">
                <a:latin typeface="Times New Roman" pitchFamily="18" charset="0"/>
                <a:cs typeface="Times New Roman" pitchFamily="18" charset="0"/>
              </a:rPr>
              <a:t>Exit control loop</a:t>
            </a:r>
            <a:r>
              <a:rPr lang="en-US" sz="2000" dirty="0" smtClean="0">
                <a:latin typeface="Times New Roman" pitchFamily="18" charset="0"/>
                <a:cs typeface="Times New Roman" pitchFamily="18" charset="0"/>
              </a:rPr>
              <a:t>. Unlike</a:t>
            </a:r>
            <a:r>
              <a:rPr lang="en-US" sz="2000" u="sng" dirty="0" smtClean="0">
                <a:latin typeface="Times New Roman" pitchFamily="18" charset="0"/>
                <a:cs typeface="Times New Roman" pitchFamily="18" charset="0"/>
              </a:rPr>
              <a:t> </a:t>
            </a:r>
            <a:r>
              <a:rPr lang="en-US" sz="2000" b="1" i="1"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or</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while loop</a:t>
            </a:r>
            <a:r>
              <a:rPr lang="en-US" sz="2000" dirty="0" smtClean="0">
                <a:latin typeface="Times New Roman" pitchFamily="18" charset="0"/>
                <a:cs typeface="Times New Roman" pitchFamily="18" charset="0"/>
              </a:rPr>
              <a:t>, a do-while check for the condition after executing the statements of the loop body</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 Java program to show the use of do while loop</a:t>
            </a:r>
          </a:p>
          <a:p>
            <a:pPr>
              <a:buNone/>
            </a:pPr>
            <a:r>
              <a:rPr lang="en-US" sz="2000" b="1" dirty="0" smtClean="0">
                <a:latin typeface="Times New Roman" pitchFamily="18" charset="0"/>
                <a:cs typeface="Times New Roman" pitchFamily="18" charset="0"/>
              </a:rPr>
              <a:t>public class </a:t>
            </a:r>
            <a:r>
              <a:rPr lang="en-US" sz="2000" b="1" dirty="0" err="1" smtClean="0">
                <a:latin typeface="Times New Roman" pitchFamily="18" charset="0"/>
                <a:cs typeface="Times New Roman" pitchFamily="18" charset="0"/>
              </a:rPr>
              <a:t>DoWhile</a:t>
            </a:r>
            <a:r>
              <a:rPr lang="en-US" sz="2000" b="1"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public static void main(String[] </a:t>
            </a:r>
            <a:r>
              <a:rPr lang="en-US" sz="2000" b="1" dirty="0" err="1" smtClean="0">
                <a:latin typeface="Times New Roman" pitchFamily="18" charset="0"/>
                <a:cs typeface="Times New Roman" pitchFamily="18" charset="0"/>
              </a:rPr>
              <a:t>args</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int</a:t>
            </a:r>
            <a:r>
              <a:rPr lang="en-US" sz="2000" b="1" dirty="0" smtClean="0">
                <a:latin typeface="Times New Roman" pitchFamily="18" charset="0"/>
                <a:cs typeface="Times New Roman" pitchFamily="18" charset="0"/>
              </a:rPr>
              <a:t> c = 1</a:t>
            </a:r>
            <a:r>
              <a:rPr lang="en-US" sz="2000" b="1"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 Using do-while loop</a:t>
            </a:r>
          </a:p>
          <a:p>
            <a:pPr>
              <a:buNone/>
            </a:pPr>
            <a:r>
              <a:rPr lang="en-US" sz="2000" b="1" dirty="0" smtClean="0">
                <a:latin typeface="Times New Roman" pitchFamily="18" charset="0"/>
                <a:cs typeface="Times New Roman" pitchFamily="18" charset="0"/>
              </a:rPr>
              <a:t>        do {</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System.out.println</a:t>
            </a:r>
            <a:r>
              <a:rPr lang="en-US" sz="2000" b="1" dirty="0" smtClean="0">
                <a:latin typeface="Times New Roman" pitchFamily="18" charset="0"/>
                <a:cs typeface="Times New Roman" pitchFamily="18" charset="0"/>
              </a:rPr>
              <a:t>(“Hello: </a:t>
            </a:r>
            <a:r>
              <a:rPr lang="en-US" sz="2000" b="1" dirty="0" smtClean="0">
                <a:latin typeface="Times New Roman" pitchFamily="18" charset="0"/>
                <a:cs typeface="Times New Roman" pitchFamily="18" charset="0"/>
              </a:rPr>
              <a:t>" + c);</a:t>
            </a:r>
          </a:p>
          <a:p>
            <a:pPr>
              <a:buNone/>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a:t>
            </a:r>
            <a:r>
              <a:rPr lang="en-US" sz="2000" b="1"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        } while (c &lt;= 5);</a:t>
            </a:r>
          </a:p>
          <a:p>
            <a:pPr>
              <a:buNone/>
            </a:pP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pPr fontAlgn="base"/>
            <a:r>
              <a:rPr lang="en-US" sz="2000" b="1" dirty="0" smtClean="0">
                <a:latin typeface="Times New Roman" pitchFamily="18" charset="0"/>
                <a:cs typeface="Times New Roman" pitchFamily="18" charset="0"/>
              </a:rPr>
              <a:t>Practical Application of Do While Loop</a:t>
            </a:r>
          </a:p>
          <a:p>
            <a:pPr algn="just" fontAlgn="base">
              <a:buNone/>
            </a:pPr>
            <a:r>
              <a:rPr lang="en-US" sz="2000" dirty="0" smtClean="0">
                <a:latin typeface="Times New Roman" pitchFamily="18" charset="0"/>
                <a:cs typeface="Times New Roman" pitchFamily="18" charset="0"/>
              </a:rPr>
              <a:t>     Suppose </a:t>
            </a:r>
            <a:r>
              <a:rPr lang="en-US" sz="2000" dirty="0" smtClean="0">
                <a:latin typeface="Times New Roman" pitchFamily="18" charset="0"/>
                <a:cs typeface="Times New Roman" pitchFamily="18" charset="0"/>
              </a:rPr>
              <a:t>you are implementing a game where you show some options to the user, press 1 to do this .., press 2 to do this .. etc and press ‘Q’ to quit the game. So here you want to show the game menu to the user at least once, so you write the code for the game menu inside the do-while loop.</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92162" name="Picture 2"/>
          <p:cNvPicPr>
            <a:picLocks noChangeAspect="1" noChangeArrowheads="1"/>
          </p:cNvPicPr>
          <p:nvPr/>
        </p:nvPicPr>
        <p:blipFill>
          <a:blip r:embed="rId2"/>
          <a:srcRect/>
          <a:stretch>
            <a:fillRect/>
          </a:stretch>
        </p:blipFill>
        <p:spPr bwMode="auto">
          <a:xfrm>
            <a:off x="6019800" y="1828800"/>
            <a:ext cx="2438400" cy="2438400"/>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686800" cy="6705600"/>
          </a:xfrm>
        </p:spPr>
        <p:txBody>
          <a:bodyPr>
            <a:noAutofit/>
          </a:bodyPr>
          <a:lstStyle/>
          <a:p>
            <a:pPr marL="457200" indent="-457200" fontAlgn="base">
              <a:buNone/>
            </a:pPr>
            <a:r>
              <a:rPr lang="en-US" sz="2000" b="1" dirty="0" smtClean="0">
                <a:latin typeface="Times New Roman" pitchFamily="18" charset="0"/>
                <a:cs typeface="Times New Roman" pitchFamily="18" charset="0"/>
              </a:rPr>
              <a:t>Execution of do-While loop </a:t>
            </a:r>
          </a:p>
          <a:p>
            <a:pPr marL="457200" indent="-457200" fontAlgn="base">
              <a:buFont typeface="+mj-lt"/>
              <a:buAutoNum type="arabicPeriod"/>
            </a:pPr>
            <a:r>
              <a:rPr lang="en-US" sz="2000" dirty="0" smtClean="0">
                <a:latin typeface="Times New Roman" pitchFamily="18" charset="0"/>
                <a:cs typeface="Times New Roman" pitchFamily="18" charset="0"/>
              </a:rPr>
              <a:t>Control falls into the do-while loop.</a:t>
            </a:r>
          </a:p>
          <a:p>
            <a:pPr marL="457200" indent="-457200" fontAlgn="base">
              <a:buFont typeface="+mj-lt"/>
              <a:buAutoNum type="arabicPeriod"/>
            </a:pPr>
            <a:r>
              <a:rPr lang="en-US" sz="2000" dirty="0" smtClean="0">
                <a:latin typeface="Times New Roman" pitchFamily="18" charset="0"/>
                <a:cs typeface="Times New Roman" pitchFamily="18" charset="0"/>
              </a:rPr>
              <a:t>The statements inside the body of the loop </a:t>
            </a:r>
            <a:endParaRPr lang="en-US" sz="2000" dirty="0" smtClean="0">
              <a:latin typeface="Times New Roman" pitchFamily="18" charset="0"/>
              <a:cs typeface="Times New Roman" pitchFamily="18" charset="0"/>
            </a:endParaRPr>
          </a:p>
          <a:p>
            <a:pPr marL="457200" indent="-457200"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get </a:t>
            </a:r>
            <a:r>
              <a:rPr lang="en-US" sz="2000" dirty="0" smtClean="0">
                <a:latin typeface="Times New Roman" pitchFamily="18" charset="0"/>
                <a:cs typeface="Times New Roman" pitchFamily="18" charset="0"/>
              </a:rPr>
              <a:t>executed.</a:t>
            </a:r>
          </a:p>
          <a:p>
            <a:pPr marL="457200" indent="-457200" fontAlgn="base">
              <a:buNone/>
            </a:pPr>
            <a:r>
              <a:rPr lang="en-US" sz="2000" dirty="0" smtClean="0">
                <a:latin typeface="Times New Roman" pitchFamily="18" charset="0"/>
                <a:cs typeface="Times New Roman" pitchFamily="18" charset="0"/>
              </a:rPr>
              <a:t>3.     </a:t>
            </a:r>
            <a:r>
              <a:rPr lang="en-US" sz="2000" dirty="0" err="1" smtClean="0">
                <a:latin typeface="Times New Roman" pitchFamily="18" charset="0"/>
                <a:cs typeface="Times New Roman" pitchFamily="18" charset="0"/>
              </a:rPr>
              <a:t>Updation</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takes place.</a:t>
            </a:r>
          </a:p>
          <a:p>
            <a:pPr marL="457200" indent="-457200" fontAlgn="base">
              <a:buNone/>
            </a:pPr>
            <a:r>
              <a:rPr lang="en-US" sz="2000" dirty="0" smtClean="0">
                <a:latin typeface="Times New Roman" pitchFamily="18" charset="0"/>
                <a:cs typeface="Times New Roman" pitchFamily="18" charset="0"/>
              </a:rPr>
              <a:t>4.     The </a:t>
            </a:r>
            <a:r>
              <a:rPr lang="en-US" sz="2000" dirty="0" smtClean="0">
                <a:latin typeface="Times New Roman" pitchFamily="18" charset="0"/>
                <a:cs typeface="Times New Roman" pitchFamily="18" charset="0"/>
              </a:rPr>
              <a:t>flow jumps to Condition</a:t>
            </a:r>
          </a:p>
          <a:p>
            <a:pPr marL="457200" indent="-457200" fontAlgn="base">
              <a:buNone/>
            </a:pPr>
            <a:r>
              <a:rPr lang="en-US" sz="2000" dirty="0" smtClean="0">
                <a:latin typeface="Times New Roman" pitchFamily="18" charset="0"/>
                <a:cs typeface="Times New Roman" pitchFamily="18" charset="0"/>
              </a:rPr>
              <a:t>5.     Condition </a:t>
            </a:r>
            <a:r>
              <a:rPr lang="en-US" sz="2000" dirty="0" smtClean="0">
                <a:latin typeface="Times New Roman" pitchFamily="18" charset="0"/>
                <a:cs typeface="Times New Roman" pitchFamily="18" charset="0"/>
              </a:rPr>
              <a:t>is tested. </a:t>
            </a:r>
          </a:p>
          <a:p>
            <a:pPr marL="914400" lvl="1" indent="-457200" fontAlgn="base">
              <a:buFont typeface="+mj-lt"/>
              <a:buAutoNum type="arabicPeriod"/>
            </a:pPr>
            <a:r>
              <a:rPr lang="en-US" sz="2000" dirty="0" smtClean="0">
                <a:latin typeface="Times New Roman" pitchFamily="18" charset="0"/>
                <a:cs typeface="Times New Roman" pitchFamily="18" charset="0"/>
              </a:rPr>
              <a:t>If Condition yields true, go to Step 6.</a:t>
            </a:r>
          </a:p>
          <a:p>
            <a:pPr marL="914400" lvl="1" indent="-457200" fontAlgn="base">
              <a:buFont typeface="+mj-lt"/>
              <a:buAutoNum type="arabicPeriod"/>
            </a:pPr>
            <a:r>
              <a:rPr lang="en-US" sz="2000" dirty="0" smtClean="0">
                <a:latin typeface="Times New Roman" pitchFamily="18" charset="0"/>
                <a:cs typeface="Times New Roman" pitchFamily="18" charset="0"/>
              </a:rPr>
              <a:t>If Condition yields false, the flow goes </a:t>
            </a:r>
            <a:endParaRPr lang="en-US" sz="2000" dirty="0" smtClean="0">
              <a:latin typeface="Times New Roman" pitchFamily="18" charset="0"/>
              <a:cs typeface="Times New Roman" pitchFamily="18" charset="0"/>
            </a:endParaRPr>
          </a:p>
          <a:p>
            <a:pPr marL="914400" lvl="1" indent="-457200" fontAlgn="base">
              <a:buNone/>
            </a:pPr>
            <a:r>
              <a:rPr lang="en-US" sz="2000" dirty="0" smtClean="0">
                <a:latin typeface="Times New Roman" pitchFamily="18" charset="0"/>
                <a:cs typeface="Times New Roman" pitchFamily="18" charset="0"/>
              </a:rPr>
              <a:t>outside </a:t>
            </a:r>
            <a:r>
              <a:rPr lang="en-US" sz="2000" dirty="0" smtClean="0">
                <a:latin typeface="Times New Roman" pitchFamily="18" charset="0"/>
                <a:cs typeface="Times New Roman" pitchFamily="18" charset="0"/>
              </a:rPr>
              <a:t>the loop</a:t>
            </a:r>
          </a:p>
          <a:p>
            <a:pPr marL="457200" indent="-457200" fontAlgn="base">
              <a:buAutoNum type="arabicPeriod" startAt="6"/>
            </a:pPr>
            <a:r>
              <a:rPr lang="en-US" sz="2000" dirty="0" smtClean="0">
                <a:latin typeface="Times New Roman" pitchFamily="18" charset="0"/>
                <a:cs typeface="Times New Roman" pitchFamily="18" charset="0"/>
              </a:rPr>
              <a:t>The </a:t>
            </a:r>
            <a:r>
              <a:rPr lang="en-US" sz="2000" dirty="0" smtClean="0">
                <a:latin typeface="Times New Roman" pitchFamily="18" charset="0"/>
                <a:cs typeface="Times New Roman" pitchFamily="18" charset="0"/>
              </a:rPr>
              <a:t>flow goes back to Step 2</a:t>
            </a:r>
            <a:r>
              <a:rPr lang="en-US" sz="2000" dirty="0" smtClean="0">
                <a:latin typeface="Times New Roman" pitchFamily="18" charset="0"/>
                <a:cs typeface="Times New Roman" pitchFamily="18" charset="0"/>
              </a:rPr>
              <a:t>.</a:t>
            </a:r>
          </a:p>
          <a:p>
            <a:pPr fontAlgn="base">
              <a:buNone/>
            </a:pPr>
            <a:r>
              <a:rPr lang="en-US" sz="2000" b="1" dirty="0" smtClean="0">
                <a:latin typeface="Times New Roman" pitchFamily="18" charset="0"/>
                <a:cs typeface="Times New Roman" pitchFamily="18" charset="0"/>
              </a:rPr>
              <a:t>Components of do-while Loop  </a:t>
            </a:r>
          </a:p>
          <a:p>
            <a:pPr algn="just" fontAlgn="base">
              <a:buNone/>
            </a:pPr>
            <a:r>
              <a:rPr lang="en-US" sz="2000" b="1" dirty="0" smtClean="0">
                <a:latin typeface="Times New Roman" pitchFamily="18" charset="0"/>
                <a:cs typeface="Times New Roman" pitchFamily="18" charset="0"/>
              </a:rPr>
              <a:t>A. Test Expression:</a:t>
            </a:r>
            <a:r>
              <a:rPr lang="en-US" sz="2000" dirty="0" smtClean="0">
                <a:latin typeface="Times New Roman" pitchFamily="18" charset="0"/>
                <a:cs typeface="Times New Roman" pitchFamily="18" charset="0"/>
              </a:rPr>
              <a:t> In this expression, we have to test the condition. If the condition evaluates to true then we will execute the body of the loop and go to update expression. Otherwise, we will exit from the while loop. For example: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&lt;= </a:t>
            </a:r>
            <a:r>
              <a:rPr lang="en-US" sz="2000" dirty="0" smtClean="0">
                <a:latin typeface="Times New Roman" pitchFamily="18" charset="0"/>
                <a:cs typeface="Times New Roman" pitchFamily="18" charset="0"/>
              </a:rPr>
              <a:t>10</a:t>
            </a:r>
          </a:p>
          <a:p>
            <a:pPr algn="just" fontAlgn="base">
              <a:buNone/>
            </a:pPr>
            <a:r>
              <a:rPr lang="en-US" sz="2000" b="1" dirty="0" smtClean="0">
                <a:latin typeface="Times New Roman" pitchFamily="18" charset="0"/>
                <a:cs typeface="Times New Roman" pitchFamily="18" charset="0"/>
              </a:rPr>
              <a:t>B</a:t>
            </a:r>
            <a:r>
              <a:rPr lang="en-US" sz="2000" b="1" dirty="0" smtClean="0">
                <a:latin typeface="Times New Roman" pitchFamily="18" charset="0"/>
                <a:cs typeface="Times New Roman" pitchFamily="18" charset="0"/>
              </a:rPr>
              <a:t>. Update Expression</a:t>
            </a:r>
            <a:r>
              <a:rPr lang="en-US" sz="2000" dirty="0" smtClean="0">
                <a:latin typeface="Times New Roman" pitchFamily="18" charset="0"/>
                <a:cs typeface="Times New Roman" pitchFamily="18" charset="0"/>
              </a:rPr>
              <a:t>: After executing the loop body, this expression increments/decrements the loop variable by some value. For example: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pPr marL="457200" indent="-457200">
              <a:buFont typeface="+mj-lt"/>
              <a:buAutoNum type="arabicPeriod"/>
            </a:pPr>
            <a:endParaRPr lang="en-US" sz="2000" dirty="0">
              <a:latin typeface="Times New Roman" pitchFamily="18" charset="0"/>
              <a:cs typeface="Times New Roman" pitchFamily="18" charset="0"/>
            </a:endParaRPr>
          </a:p>
        </p:txBody>
      </p:sp>
      <p:pic>
        <p:nvPicPr>
          <p:cNvPr id="93186" name="Picture 2"/>
          <p:cNvPicPr>
            <a:picLocks noChangeAspect="1" noChangeArrowheads="1"/>
          </p:cNvPicPr>
          <p:nvPr/>
        </p:nvPicPr>
        <p:blipFill>
          <a:blip r:embed="rId2"/>
          <a:srcRect/>
          <a:stretch>
            <a:fillRect/>
          </a:stretch>
        </p:blipFill>
        <p:spPr bwMode="auto">
          <a:xfrm>
            <a:off x="5705475" y="0"/>
            <a:ext cx="3438525" cy="4143375"/>
          </a:xfrm>
          <a:prstGeom prst="rect">
            <a:avLst/>
          </a:prstGeom>
          <a:solidFill>
            <a:schemeClr val="tx1"/>
          </a:solidFill>
          <a:ln w="9525">
            <a:solidFill>
              <a:schemeClr val="tx1"/>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just" fontAlgn="base">
              <a:buNone/>
            </a:pPr>
            <a:r>
              <a:rPr lang="en-US" sz="2000" b="1" dirty="0" smtClean="0">
                <a:latin typeface="Times New Roman" pitchFamily="18" charset="0"/>
                <a:cs typeface="Times New Roman" pitchFamily="18" charset="0"/>
              </a:rPr>
              <a:t>1. Creating the Program</a:t>
            </a:r>
          </a:p>
          <a:p>
            <a:pPr algn="just" fontAlgn="base">
              <a:buNone/>
            </a:pPr>
            <a:r>
              <a:rPr lang="en-US" sz="2000" dirty="0" smtClean="0">
                <a:latin typeface="Times New Roman" pitchFamily="18" charset="0"/>
                <a:cs typeface="Times New Roman" pitchFamily="18" charset="0"/>
              </a:rPr>
              <a:t>Java programs are written using a text editor or an </a:t>
            </a:r>
            <a:r>
              <a:rPr lang="en-US" sz="2000" b="1" dirty="0" smtClean="0">
                <a:latin typeface="Times New Roman" pitchFamily="18" charset="0"/>
                <a:cs typeface="Times New Roman" pitchFamily="18" charset="0"/>
              </a:rPr>
              <a:t>Integrated Development Environment (IDE)</a:t>
            </a:r>
            <a:r>
              <a:rPr lang="en-US" sz="2000" dirty="0" smtClean="0">
                <a:latin typeface="Times New Roman" pitchFamily="18" charset="0"/>
                <a:cs typeface="Times New Roman" pitchFamily="18" charset="0"/>
              </a:rPr>
              <a:t> like </a:t>
            </a:r>
            <a:r>
              <a:rPr lang="en-US" sz="2000" b="1" dirty="0" err="1" smtClean="0">
                <a:latin typeface="Times New Roman" pitchFamily="18" charset="0"/>
                <a:cs typeface="Times New Roman" pitchFamily="18" charset="0"/>
              </a:rPr>
              <a:t>IntelliJ</a:t>
            </a:r>
            <a:r>
              <a:rPr lang="en-US" sz="2000" b="1" dirty="0" smtClean="0">
                <a:latin typeface="Times New Roman" pitchFamily="18" charset="0"/>
                <a:cs typeface="Times New Roman" pitchFamily="18" charset="0"/>
              </a:rPr>
              <a:t> IDEA</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Eclipse</a:t>
            </a:r>
            <a:r>
              <a:rPr lang="en-US" sz="2000" dirty="0" smtClean="0">
                <a:latin typeface="Times New Roman" pitchFamily="18" charset="0"/>
                <a:cs typeface="Times New Roman" pitchFamily="18" charset="0"/>
              </a:rPr>
              <a:t>, or </a:t>
            </a:r>
            <a:r>
              <a:rPr lang="en-US" sz="2000" b="1" dirty="0" err="1" smtClean="0">
                <a:latin typeface="Times New Roman" pitchFamily="18" charset="0"/>
                <a:cs typeface="Times New Roman" pitchFamily="18" charset="0"/>
              </a:rPr>
              <a:t>NetBeans</a:t>
            </a:r>
            <a:r>
              <a:rPr lang="en-US" sz="2000" dirty="0" smtClean="0">
                <a:latin typeface="Times New Roman" pitchFamily="18" charset="0"/>
                <a:cs typeface="Times New Roman" pitchFamily="18" charset="0"/>
              </a:rPr>
              <a:t>. The source code is saved with a </a:t>
            </a:r>
            <a:r>
              <a:rPr lang="en-US" sz="2000" b="1" dirty="0" smtClean="0">
                <a:latin typeface="Times New Roman" pitchFamily="18" charset="0"/>
                <a:cs typeface="Times New Roman" pitchFamily="18" charset="0"/>
              </a:rPr>
              <a:t>.java extension</a:t>
            </a:r>
            <a:r>
              <a:rPr lang="en-US" sz="2000" dirty="0" smtClean="0">
                <a:latin typeface="Times New Roman" pitchFamily="18" charset="0"/>
                <a:cs typeface="Times New Roman" pitchFamily="18" charset="0"/>
              </a:rPr>
              <a:t>.</a:t>
            </a:r>
          </a:p>
          <a:p>
            <a:pPr algn="just" fontAlgn="base">
              <a:buNone/>
            </a:pPr>
            <a:r>
              <a:rPr lang="en-US" sz="2000" b="1" dirty="0" smtClean="0">
                <a:latin typeface="Times New Roman" pitchFamily="18" charset="0"/>
                <a:cs typeface="Times New Roman" pitchFamily="18" charset="0"/>
              </a:rPr>
              <a:t>2. Compiling the Program</a:t>
            </a:r>
          </a:p>
          <a:p>
            <a:pPr algn="just" fontAlgn="base">
              <a:buNone/>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Java compiler (</a:t>
            </a:r>
            <a:r>
              <a:rPr lang="en-US" sz="2000" b="1" dirty="0" err="1" smtClean="0">
                <a:latin typeface="Times New Roman" pitchFamily="18" charset="0"/>
                <a:cs typeface="Times New Roman" pitchFamily="18" charset="0"/>
              </a:rPr>
              <a:t>javac</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converts the source code into </a:t>
            </a:r>
            <a:r>
              <a:rPr lang="en-US" sz="2000"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which is stored in a .class file. This </a:t>
            </a:r>
            <a:r>
              <a:rPr lang="en-US" sz="2000"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is platform-independent and can be executed on any machine with a </a:t>
            </a:r>
            <a:r>
              <a:rPr lang="en-US" sz="2000" b="1" dirty="0" smtClean="0">
                <a:latin typeface="Times New Roman" pitchFamily="18" charset="0"/>
                <a:cs typeface="Times New Roman" pitchFamily="18" charset="0"/>
              </a:rPr>
              <a:t>JVM</a:t>
            </a:r>
            <a:r>
              <a:rPr lang="en-US" sz="2000" dirty="0" smtClean="0">
                <a:latin typeface="Times New Roman" pitchFamily="18" charset="0"/>
                <a:cs typeface="Times New Roman" pitchFamily="18" charset="0"/>
              </a:rPr>
              <a:t>.</a:t>
            </a:r>
          </a:p>
          <a:p>
            <a:pPr algn="just" fontAlgn="base">
              <a:buNone/>
            </a:pPr>
            <a:r>
              <a:rPr lang="en-US" sz="2000" b="1" dirty="0" smtClean="0">
                <a:latin typeface="Times New Roman" pitchFamily="18" charset="0"/>
                <a:cs typeface="Times New Roman" pitchFamily="18" charset="0"/>
              </a:rPr>
              <a:t>3. Running the Program</a:t>
            </a:r>
          </a:p>
          <a:p>
            <a:pPr algn="just" fontAlgn="base">
              <a:buNone/>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JVM executes the compiled </a:t>
            </a:r>
            <a:r>
              <a:rPr lang="en-US" sz="2000" b="1"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translating it into machine code specific to the operating system and hardware.</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228600" y="0"/>
            <a:ext cx="8915400" cy="6858000"/>
          </a:xfrm>
        </p:spPr>
        <p:txBody>
          <a:bodyPr>
            <a:noAutofit/>
          </a:bodyPr>
          <a:lstStyle/>
          <a:p>
            <a:pPr>
              <a:buNone/>
            </a:pPr>
            <a:r>
              <a:rPr lang="en-US" sz="2000" b="1" u="sng" dirty="0" smtClean="0">
                <a:latin typeface="Times New Roman" pitchFamily="18" charset="0"/>
                <a:cs typeface="Times New Roman" pitchFamily="18" charset="0"/>
              </a:rPr>
              <a:t>Break </a:t>
            </a:r>
            <a:r>
              <a:rPr lang="en-US" sz="2000" b="1" u="sng" dirty="0" smtClean="0">
                <a:latin typeface="Times New Roman" pitchFamily="18" charset="0"/>
                <a:cs typeface="Times New Roman" pitchFamily="18" charset="0"/>
              </a:rPr>
              <a:t>Statement: </a:t>
            </a: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Break Statement in Java</a:t>
            </a:r>
            <a:r>
              <a:rPr lang="en-US" sz="2000" dirty="0" smtClean="0">
                <a:latin typeface="Times New Roman" pitchFamily="18" charset="0"/>
                <a:cs typeface="Times New Roman" pitchFamily="18" charset="0"/>
              </a:rPr>
              <a:t> is a control flow statement used to terminate loops and switch cases. As soon as the break statement is encountered from within a loop, the loop iterations stop there, and control returns from the loop immediately to the first statement after the loop.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Java Program to Illustrate break statement</a:t>
            </a:r>
          </a:p>
          <a:p>
            <a:pPr>
              <a:buNone/>
            </a:pPr>
            <a:r>
              <a:rPr lang="en-US" sz="2000" dirty="0" smtClean="0">
                <a:latin typeface="Times New Roman" pitchFamily="18" charset="0"/>
                <a:cs typeface="Times New Roman" pitchFamily="18" charset="0"/>
              </a:rPr>
              <a:t>import java.io</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class </a:t>
            </a:r>
            <a:r>
              <a:rPr lang="en-US" sz="2000" dirty="0" smtClean="0">
                <a:latin typeface="Times New Roman" pitchFamily="18" charset="0"/>
                <a:cs typeface="Times New Roman" pitchFamily="18" charset="0"/>
              </a:rPr>
              <a:t>Test {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public static void main (String[]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n = 1</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assigning n as integer </a:t>
            </a:r>
            <a:r>
              <a:rPr lang="en-US" sz="2000" dirty="0" smtClean="0">
                <a:latin typeface="Times New Roman" pitchFamily="18" charset="0"/>
                <a:cs typeface="Times New Roman" pitchFamily="18" charset="0"/>
              </a:rPr>
              <a:t>value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switch(n)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passing n to switch it will check n and display </a:t>
            </a:r>
            <a:r>
              <a:rPr lang="en-US" sz="2000" dirty="0" smtClean="0">
                <a:latin typeface="Times New Roman" pitchFamily="18" charset="0"/>
                <a:cs typeface="Times New Roman" pitchFamily="18" charset="0"/>
              </a:rPr>
              <a:t>output accordingly</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case 1: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(“Test");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break;</a:t>
            </a:r>
          </a:p>
          <a:p>
            <a:pPr>
              <a:buNone/>
            </a:pPr>
            <a:r>
              <a:rPr lang="en-US" sz="2000" dirty="0" smtClean="0">
                <a:latin typeface="Times New Roman" pitchFamily="18" charset="0"/>
                <a:cs typeface="Times New Roman" pitchFamily="18" charset="0"/>
              </a:rPr>
              <a:t>        case 2:</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("Second Case");</a:t>
            </a:r>
          </a:p>
          <a:p>
            <a:pPr>
              <a:buNone/>
            </a:pPr>
            <a:r>
              <a:rPr lang="en-US" sz="2000" dirty="0" smtClean="0">
                <a:latin typeface="Times New Roman" pitchFamily="18" charset="0"/>
                <a:cs typeface="Times New Roman" pitchFamily="18" charset="0"/>
              </a:rPr>
              <a:t>          break;</a:t>
            </a:r>
          </a:p>
          <a:p>
            <a:pPr>
              <a:buNone/>
            </a:pPr>
            <a:r>
              <a:rPr lang="en-US" sz="2000" dirty="0" smtClean="0">
                <a:latin typeface="Times New Roman" pitchFamily="18" charset="0"/>
                <a:cs typeface="Times New Roman" pitchFamily="18" charset="0"/>
              </a:rPr>
              <a:t>        default:</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("default case");</a:t>
            </a: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1"/>
            <a:ext cx="8229600" cy="1447800"/>
          </a:xfrm>
        </p:spPr>
        <p:txBody>
          <a:bodyPr>
            <a:normAutofit/>
          </a:bodyPr>
          <a:lstStyle/>
          <a:p>
            <a:pPr fontAlgn="base">
              <a:buNone/>
            </a:pPr>
            <a:r>
              <a:rPr lang="en-US" sz="2000" b="1" dirty="0" smtClean="0">
                <a:latin typeface="Times New Roman" pitchFamily="18" charset="0"/>
                <a:cs typeface="Times New Roman" pitchFamily="18" charset="0"/>
              </a:rPr>
              <a:t>Syntax of break </a:t>
            </a:r>
            <a:r>
              <a:rPr lang="en-US" sz="2000" b="1" dirty="0" smtClean="0">
                <a:latin typeface="Times New Roman" pitchFamily="18" charset="0"/>
                <a:cs typeface="Times New Roman" pitchFamily="18" charset="0"/>
              </a:rPr>
              <a:t>Statement: </a:t>
            </a:r>
            <a:r>
              <a:rPr lang="en-US" sz="2000" dirty="0" smtClean="0">
                <a:latin typeface="Times New Roman" pitchFamily="18" charset="0"/>
                <a:cs typeface="Times New Roman" pitchFamily="18" charset="0"/>
              </a:rPr>
              <a:t>The break statements are used in situations when we are not sure about the actual number of iterations for the loop or we want to terminate the loop based on some condition.  </a:t>
            </a:r>
            <a:endParaRPr lang="en-US" sz="2000" b="1"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break</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94210" name="Picture 2"/>
          <p:cNvPicPr>
            <a:picLocks noChangeAspect="1" noChangeArrowheads="1"/>
          </p:cNvPicPr>
          <p:nvPr/>
        </p:nvPicPr>
        <p:blipFill>
          <a:blip r:embed="rId2"/>
          <a:srcRect/>
          <a:stretch>
            <a:fillRect/>
          </a:stretch>
        </p:blipFill>
        <p:spPr bwMode="auto">
          <a:xfrm>
            <a:off x="5181601" y="1676400"/>
            <a:ext cx="3962399" cy="4191000"/>
          </a:xfrm>
          <a:prstGeom prst="rect">
            <a:avLst/>
          </a:prstGeom>
          <a:noFill/>
          <a:ln w="9525">
            <a:noFill/>
            <a:miter lim="800000"/>
            <a:headEnd/>
            <a:tailEnd/>
          </a:ln>
          <a:effectLst/>
        </p:spPr>
      </p:pic>
      <p:sp>
        <p:nvSpPr>
          <p:cNvPr id="4" name="Rectangle 3"/>
          <p:cNvSpPr/>
          <p:nvPr/>
        </p:nvSpPr>
        <p:spPr>
          <a:xfrm>
            <a:off x="381000" y="1828800"/>
            <a:ext cx="4572000" cy="3785652"/>
          </a:xfrm>
          <a:prstGeom prst="rect">
            <a:avLst/>
          </a:prstGeom>
        </p:spPr>
        <p:txBody>
          <a:bodyPr wrap="square">
            <a:spAutoFit/>
          </a:bodyPr>
          <a:lstStyle/>
          <a:p>
            <a:pPr algn="just" fontAlgn="base">
              <a:buNone/>
            </a:pPr>
            <a:r>
              <a:rPr lang="en-US" sz="2000" b="1" dirty="0" smtClean="0">
                <a:latin typeface="Times New Roman" pitchFamily="18" charset="0"/>
                <a:cs typeface="Times New Roman" pitchFamily="18" charset="0"/>
              </a:rPr>
              <a:t>Working of Break Statement in </a:t>
            </a:r>
            <a:r>
              <a:rPr lang="en-US" sz="2000" b="1" dirty="0" smtClean="0">
                <a:latin typeface="Times New Roman" pitchFamily="18" charset="0"/>
                <a:cs typeface="Times New Roman" pitchFamily="18" charset="0"/>
              </a:rPr>
              <a:t>Java: </a:t>
            </a:r>
            <a:endParaRPr lang="en-US" sz="2000" b="1"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In a </a:t>
            </a:r>
            <a:r>
              <a:rPr lang="en-US" sz="2000" b="1" dirty="0" smtClean="0">
                <a:latin typeface="Times New Roman" pitchFamily="18" charset="0"/>
                <a:cs typeface="Times New Roman" pitchFamily="18" charset="0"/>
              </a:rPr>
              <a:t>switch statement</a:t>
            </a:r>
            <a:r>
              <a:rPr lang="en-US" sz="2000" dirty="0" smtClean="0">
                <a:latin typeface="Times New Roman" pitchFamily="18" charset="0"/>
                <a:cs typeface="Times New Roman" pitchFamily="18" charset="0"/>
              </a:rPr>
              <a:t>: The break exits the switch block and prevents any further cases from being executed once a case is matched.</a:t>
            </a:r>
          </a:p>
          <a:p>
            <a:pPr algn="just" fontAlgn="base"/>
            <a:r>
              <a:rPr lang="en-US" sz="2000" dirty="0" smtClean="0">
                <a:latin typeface="Times New Roman" pitchFamily="18" charset="0"/>
                <a:cs typeface="Times New Roman" pitchFamily="18" charset="0"/>
              </a:rPr>
              <a:t>In a </a:t>
            </a:r>
            <a:r>
              <a:rPr lang="en-US" sz="2000" b="1" dirty="0" smtClean="0">
                <a:latin typeface="Times New Roman" pitchFamily="18" charset="0"/>
                <a:cs typeface="Times New Roman" pitchFamily="18" charset="0"/>
              </a:rPr>
              <a:t>loop</a:t>
            </a:r>
            <a:r>
              <a:rPr lang="en-US" sz="2000" dirty="0" smtClean="0">
                <a:latin typeface="Times New Roman" pitchFamily="18" charset="0"/>
                <a:cs typeface="Times New Roman" pitchFamily="18" charset="0"/>
              </a:rPr>
              <a:t>: The break statement terminates the loop execution, and control passes to the next statement after the loop.</a:t>
            </a:r>
          </a:p>
          <a:p>
            <a:pPr algn="just" fontAlgn="base"/>
            <a:r>
              <a:rPr lang="en-US" sz="2000" dirty="0" smtClean="0">
                <a:latin typeface="Times New Roman" pitchFamily="18" charset="0"/>
                <a:cs typeface="Times New Roman" pitchFamily="18" charset="0"/>
              </a:rPr>
              <a:t>The break statement can also be used in a labeled block (also referred to as the “</a:t>
            </a:r>
            <a:r>
              <a:rPr lang="en-US" sz="2000" b="1" dirty="0" err="1" smtClean="0">
                <a:latin typeface="Times New Roman" pitchFamily="18" charset="0"/>
                <a:cs typeface="Times New Roman" pitchFamily="18" charset="0"/>
              </a:rPr>
              <a:t>goto</a:t>
            </a:r>
            <a:r>
              <a:rPr lang="en-US" sz="2000" dirty="0" smtClean="0">
                <a:latin typeface="Times New Roman" pitchFamily="18" charset="0"/>
                <a:cs typeface="Times New Roman" pitchFamily="18" charset="0"/>
              </a:rPr>
              <a:t>” equivalent) to exit from nested blocks.</a:t>
            </a:r>
            <a:endParaRPr lang="en-US" sz="2000" dirty="0" smtClean="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fontAlgn="base">
              <a:buNone/>
            </a:pPr>
            <a:r>
              <a:rPr lang="en-US" sz="2000" b="1" dirty="0" smtClean="0">
                <a:latin typeface="Times New Roman" pitchFamily="18" charset="0"/>
                <a:cs typeface="Times New Roman" pitchFamily="18" charset="0"/>
              </a:rPr>
              <a:t>Using Break to Exit a Loop</a:t>
            </a:r>
          </a:p>
          <a:p>
            <a:pPr fontAlgn="base"/>
            <a:r>
              <a:rPr lang="en-US" sz="2000" dirty="0" smtClean="0">
                <a:latin typeface="Times New Roman" pitchFamily="18" charset="0"/>
                <a:cs typeface="Times New Roman" pitchFamily="18" charset="0"/>
              </a:rPr>
              <a:t>Using break, we can force immediate termination of a loop, bypassing the conditional expression and any remaining code in the body of the loop. </a:t>
            </a:r>
          </a:p>
          <a:p>
            <a:pPr fontAlgn="base">
              <a:buNone/>
            </a:pPr>
            <a:r>
              <a:rPr lang="en-US" sz="2000" b="1" dirty="0" smtClean="0">
                <a:latin typeface="Times New Roman" pitchFamily="18" charset="0"/>
                <a:cs typeface="Times New Roman" pitchFamily="18" charset="0"/>
              </a:rPr>
              <a:t>Note</a:t>
            </a:r>
            <a:r>
              <a:rPr lang="en-US" sz="2000" dirty="0" smtClean="0">
                <a:latin typeface="Times New Roman" pitchFamily="18" charset="0"/>
                <a:cs typeface="Times New Roman" pitchFamily="18" charset="0"/>
              </a:rPr>
              <a:t>: Break, when used inside a set of nested </a:t>
            </a:r>
            <a:r>
              <a:rPr lang="en-US" sz="2000" dirty="0" smtClean="0">
                <a:latin typeface="Times New Roman" pitchFamily="18" charset="0"/>
                <a:cs typeface="Times New Roman" pitchFamily="18" charset="0"/>
              </a:rPr>
              <a:t>loops, will </a:t>
            </a:r>
            <a:r>
              <a:rPr lang="en-US" sz="2000" dirty="0" smtClean="0">
                <a:latin typeface="Times New Roman" pitchFamily="18" charset="0"/>
                <a:cs typeface="Times New Roman" pitchFamily="18" charset="0"/>
              </a:rPr>
              <a:t>only break out of the innermost loop.  </a:t>
            </a:r>
          </a:p>
          <a:p>
            <a:endParaRPr lang="en-US" sz="2000" dirty="0">
              <a:latin typeface="Times New Roman" pitchFamily="18" charset="0"/>
              <a:cs typeface="Times New Roman" pitchFamily="18" charset="0"/>
            </a:endParaRPr>
          </a:p>
        </p:txBody>
      </p:sp>
      <p:pic>
        <p:nvPicPr>
          <p:cNvPr id="95234" name="Picture 2"/>
          <p:cNvPicPr>
            <a:picLocks noChangeAspect="1" noChangeArrowheads="1"/>
          </p:cNvPicPr>
          <p:nvPr/>
        </p:nvPicPr>
        <p:blipFill>
          <a:blip r:embed="rId2"/>
          <a:srcRect/>
          <a:stretch>
            <a:fillRect/>
          </a:stretch>
        </p:blipFill>
        <p:spPr bwMode="auto">
          <a:xfrm>
            <a:off x="1371600" y="2133600"/>
            <a:ext cx="6553200" cy="390525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buNone/>
            </a:pPr>
            <a:r>
              <a:rPr lang="en-US" sz="2000" b="1" u="sng" dirty="0" smtClean="0">
                <a:latin typeface="Times New Roman" pitchFamily="18" charset="0"/>
                <a:cs typeface="Times New Roman" pitchFamily="18" charset="0"/>
              </a:rPr>
              <a:t>Continue </a:t>
            </a:r>
            <a:r>
              <a:rPr lang="en-US" sz="2000" b="1" u="sng" dirty="0" smtClean="0">
                <a:latin typeface="Times New Roman" pitchFamily="18" charset="0"/>
                <a:cs typeface="Times New Roman" pitchFamily="18" charset="0"/>
              </a:rPr>
              <a:t>Statement</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Java, the </a:t>
            </a:r>
            <a:r>
              <a:rPr lang="en-US" sz="2000" b="1" dirty="0" smtClean="0">
                <a:latin typeface="Times New Roman" pitchFamily="18" charset="0"/>
                <a:cs typeface="Times New Roman" pitchFamily="18" charset="0"/>
              </a:rPr>
              <a:t>continue</a:t>
            </a:r>
            <a:r>
              <a:rPr lang="en-US" sz="2000" dirty="0" smtClean="0">
                <a:latin typeface="Times New Roman" pitchFamily="18" charset="0"/>
                <a:cs typeface="Times New Roman" pitchFamily="18" charset="0"/>
              </a:rPr>
              <a:t> statement is used inside the loops such as</a:t>
            </a:r>
            <a:r>
              <a:rPr lang="en-US" sz="2000" b="1" dirty="0" smtClean="0">
                <a:latin typeface="Times New Roman" pitchFamily="18" charset="0"/>
                <a:cs typeface="Times New Roman" pitchFamily="18" charset="0"/>
              </a:rPr>
              <a:t> for</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while,</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do-while</a:t>
            </a:r>
            <a:r>
              <a:rPr lang="en-US" sz="2000" dirty="0" smtClean="0">
                <a:latin typeface="Times New Roman" pitchFamily="18" charset="0"/>
                <a:cs typeface="Times New Roman" pitchFamily="18" charset="0"/>
              </a:rPr>
              <a:t> to skip the current iteration and move directly to the next iteration of the loop.</a:t>
            </a:r>
            <a:endParaRPr lang="en-US" sz="2000" b="1"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Java Program to illustrate the use of continue </a:t>
            </a:r>
            <a:r>
              <a:rPr lang="en-US" sz="2000" dirty="0" smtClean="0">
                <a:latin typeface="Times New Roman" pitchFamily="18" charset="0"/>
                <a:cs typeface="Times New Roman" pitchFamily="18" charset="0"/>
              </a:rPr>
              <a:t>statement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public class </a:t>
            </a:r>
            <a:r>
              <a:rPr lang="en-US" sz="2000" dirty="0" smtClean="0">
                <a:latin typeface="Times New Roman" pitchFamily="18" charset="0"/>
                <a:cs typeface="Times New Roman" pitchFamily="18" charset="0"/>
              </a:rPr>
              <a:t>Test</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      </a:t>
            </a:r>
          </a:p>
          <a:p>
            <a:pPr>
              <a:buNone/>
            </a:pPr>
            <a:r>
              <a:rPr lang="en-US" sz="2000" dirty="0" smtClean="0">
                <a:latin typeface="Times New Roman" pitchFamily="18" charset="0"/>
                <a:cs typeface="Times New Roman" pitchFamily="18" charset="0"/>
              </a:rPr>
              <a:t>        // For loop for iteration</a:t>
            </a:r>
          </a:p>
          <a:p>
            <a:pPr>
              <a:buNone/>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&lt;=5;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 Check condition for </a:t>
            </a:r>
            <a:r>
              <a:rPr lang="en-US" sz="2000" dirty="0" smtClean="0">
                <a:latin typeface="Times New Roman" pitchFamily="18" charset="0"/>
                <a:cs typeface="Times New Roman" pitchFamily="18" charset="0"/>
              </a:rPr>
              <a:t>continue skip </a:t>
            </a:r>
            <a:r>
              <a:rPr lang="en-US" sz="2000" dirty="0" smtClean="0">
                <a:latin typeface="Times New Roman" pitchFamily="18" charset="0"/>
                <a:cs typeface="Times New Roman" pitchFamily="18" charset="0"/>
              </a:rPr>
              <a:t>the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//execution </a:t>
            </a:r>
            <a:r>
              <a:rPr lang="en-US" sz="2000" dirty="0" smtClean="0">
                <a:latin typeface="Times New Roman" pitchFamily="18" charset="0"/>
                <a:cs typeface="Times New Roman" pitchFamily="18" charset="0"/>
              </a:rPr>
              <a:t>of loop when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==3                  </a:t>
            </a:r>
          </a:p>
          <a:p>
            <a:pPr>
              <a:buNone/>
            </a:pPr>
            <a:r>
              <a:rPr lang="en-US" sz="2000" dirty="0" smtClean="0">
                <a:latin typeface="Times New Roman" pitchFamily="18" charset="0"/>
                <a:cs typeface="Times New Roman" pitchFamily="18" charset="0"/>
              </a:rPr>
              <a:t>              if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3)</a:t>
            </a:r>
          </a:p>
          <a:p>
            <a:pPr>
              <a:buNone/>
            </a:pPr>
            <a:r>
              <a:rPr lang="en-US" sz="2000" dirty="0" smtClean="0">
                <a:latin typeface="Times New Roman" pitchFamily="18" charset="0"/>
                <a:cs typeface="Times New Roman" pitchFamily="18" charset="0"/>
              </a:rPr>
              <a:t>                continue</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96258" name="Picture 2"/>
          <p:cNvPicPr>
            <a:picLocks noChangeAspect="1" noChangeArrowheads="1"/>
          </p:cNvPicPr>
          <p:nvPr/>
        </p:nvPicPr>
        <p:blipFill>
          <a:blip r:embed="rId2"/>
          <a:srcRect/>
          <a:stretch>
            <a:fillRect/>
          </a:stretch>
        </p:blipFill>
        <p:spPr bwMode="auto">
          <a:xfrm>
            <a:off x="5410200" y="2209800"/>
            <a:ext cx="3733800" cy="4133850"/>
          </a:xfrm>
          <a:prstGeom prst="rect">
            <a:avLst/>
          </a:prstGeom>
          <a:noFill/>
          <a:ln w="9525">
            <a:solidFill>
              <a:schemeClr val="tx1"/>
            </a:solid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fontAlgn="base">
              <a:buNone/>
            </a:pPr>
            <a:r>
              <a:rPr lang="en-US" sz="2000" b="1" dirty="0" smtClean="0">
                <a:latin typeface="Times New Roman" pitchFamily="18" charset="0"/>
                <a:cs typeface="Times New Roman" pitchFamily="18" charset="0"/>
              </a:rPr>
              <a:t>When Continue Statement Used in Java?</a:t>
            </a:r>
          </a:p>
          <a:p>
            <a:pPr algn="just" fontAlgn="base"/>
            <a:r>
              <a:rPr lang="en-US" sz="2000" dirty="0" smtClean="0">
                <a:latin typeface="Times New Roman" pitchFamily="18" charset="0"/>
                <a:cs typeface="Times New Roman" pitchFamily="18" charset="0"/>
              </a:rPr>
              <a:t>The continue statement is used when we want to skip a particular condition and continue the rest execution. Some Points to consider while using Continue statements are mentioned below:</a:t>
            </a:r>
          </a:p>
          <a:p>
            <a:pPr algn="just" fontAlgn="base"/>
            <a:r>
              <a:rPr lang="en-US" sz="2000" dirty="0" smtClean="0">
                <a:latin typeface="Times New Roman" pitchFamily="18" charset="0"/>
                <a:cs typeface="Times New Roman" pitchFamily="18" charset="0"/>
              </a:rPr>
              <a:t>Java continue statement is used for all types of loops but it is generally used in for, while, and do-while loops.</a:t>
            </a:r>
          </a:p>
          <a:p>
            <a:pPr algn="just" fontAlgn="base"/>
            <a:r>
              <a:rPr lang="en-US" sz="2000" dirty="0" smtClean="0">
                <a:latin typeface="Times New Roman" pitchFamily="18" charset="0"/>
                <a:cs typeface="Times New Roman" pitchFamily="18" charset="0"/>
              </a:rPr>
              <a:t>In the case of a for loop, the continue keyword forces control to jump immediately to the update statement.</a:t>
            </a:r>
          </a:p>
          <a:p>
            <a:pPr algn="just" fontAlgn="base"/>
            <a:r>
              <a:rPr lang="en-US" sz="2000" dirty="0" smtClean="0">
                <a:latin typeface="Times New Roman" pitchFamily="18" charset="0"/>
                <a:cs typeface="Times New Roman" pitchFamily="18" charset="0"/>
              </a:rPr>
              <a:t>Whereas in the case of a while loop or do-while loop, control immediately jumps to the Boolean expression.</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40000" lnSpcReduction="20000"/>
          </a:bodyPr>
          <a:lstStyle/>
          <a:p>
            <a:pPr algn="just" fontAlgn="base">
              <a:buNone/>
            </a:pPr>
            <a:r>
              <a:rPr lang="en-US" sz="5000" b="1" dirty="0" smtClean="0">
                <a:latin typeface="Times New Roman" pitchFamily="18" charset="0"/>
                <a:cs typeface="Times New Roman" pitchFamily="18" charset="0"/>
              </a:rPr>
              <a:t>1. Continue Statement Inside Java While Loop: </a:t>
            </a:r>
            <a:r>
              <a:rPr lang="en-US" sz="5000" dirty="0" smtClean="0">
                <a:latin typeface="Times New Roman" pitchFamily="18" charset="0"/>
                <a:cs typeface="Times New Roman" pitchFamily="18" charset="0"/>
              </a:rPr>
              <a:t>In the below program, we give an example, of how to use the continue statement within the While loop.</a:t>
            </a:r>
          </a:p>
          <a:p>
            <a:pPr algn="just">
              <a:buNone/>
            </a:pPr>
            <a:r>
              <a:rPr lang="en-US" sz="5000" dirty="0" smtClean="0">
                <a:latin typeface="Times New Roman" pitchFamily="18" charset="0"/>
                <a:cs typeface="Times New Roman" pitchFamily="18" charset="0"/>
              </a:rPr>
              <a:t>// Java Program to illustrate the use of continue statement inside the While loop</a:t>
            </a:r>
          </a:p>
          <a:p>
            <a:pPr>
              <a:buNone/>
            </a:pPr>
            <a:r>
              <a:rPr lang="en-US" sz="4200" dirty="0" smtClean="0">
                <a:latin typeface="Times New Roman" pitchFamily="18" charset="0"/>
                <a:cs typeface="Times New Roman" pitchFamily="18" charset="0"/>
              </a:rPr>
              <a:t>public class Geeks </a:t>
            </a:r>
          </a:p>
          <a:p>
            <a:pPr>
              <a:buNone/>
            </a:pPr>
            <a:r>
              <a:rPr lang="en-US" sz="4200" dirty="0" smtClean="0">
                <a:latin typeface="Times New Roman" pitchFamily="18" charset="0"/>
                <a:cs typeface="Times New Roman" pitchFamily="18" charset="0"/>
              </a:rPr>
              <a:t>{</a:t>
            </a:r>
          </a:p>
          <a:p>
            <a:pPr>
              <a:buNone/>
            </a:pPr>
            <a:r>
              <a:rPr lang="en-US" sz="4200" dirty="0" smtClean="0">
                <a:latin typeface="Times New Roman" pitchFamily="18" charset="0"/>
                <a:cs typeface="Times New Roman" pitchFamily="18" charset="0"/>
              </a:rPr>
              <a:t>    public static void main(String </a:t>
            </a:r>
            <a:r>
              <a:rPr lang="en-US" sz="4200" dirty="0" err="1" smtClean="0">
                <a:latin typeface="Times New Roman" pitchFamily="18" charset="0"/>
                <a:cs typeface="Times New Roman" pitchFamily="18" charset="0"/>
              </a:rPr>
              <a:t>args</a:t>
            </a:r>
            <a:r>
              <a:rPr lang="en-US" sz="4200" dirty="0" smtClean="0">
                <a:latin typeface="Times New Roman" pitchFamily="18" charset="0"/>
                <a:cs typeface="Times New Roman" pitchFamily="18" charset="0"/>
              </a:rPr>
              <a:t>[])</a:t>
            </a:r>
          </a:p>
          <a:p>
            <a:pPr>
              <a:buNone/>
            </a:pPr>
            <a:r>
              <a:rPr lang="en-US" sz="4200" dirty="0" smtClean="0">
                <a:latin typeface="Times New Roman" pitchFamily="18" charset="0"/>
                <a:cs typeface="Times New Roman" pitchFamily="18" charset="0"/>
              </a:rPr>
              <a:t>    {</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int</a:t>
            </a:r>
            <a:r>
              <a:rPr lang="en-US" sz="4200" dirty="0" smtClean="0">
                <a:latin typeface="Times New Roman" pitchFamily="18" charset="0"/>
                <a:cs typeface="Times New Roman" pitchFamily="18" charset="0"/>
              </a:rPr>
              <a:t> c = 0;     </a:t>
            </a:r>
          </a:p>
          <a:p>
            <a:pPr>
              <a:buNone/>
            </a:pPr>
            <a:r>
              <a:rPr lang="en-US" sz="4200" dirty="0" smtClean="0">
                <a:latin typeface="Times New Roman" pitchFamily="18" charset="0"/>
                <a:cs typeface="Times New Roman" pitchFamily="18" charset="0"/>
              </a:rPr>
              <a:t>        // While loop for iteration</a:t>
            </a:r>
          </a:p>
          <a:p>
            <a:pPr>
              <a:buNone/>
            </a:pPr>
            <a:r>
              <a:rPr lang="en-US" sz="4200" dirty="0" smtClean="0">
                <a:latin typeface="Times New Roman" pitchFamily="18" charset="0"/>
                <a:cs typeface="Times New Roman" pitchFamily="18" charset="0"/>
              </a:rPr>
              <a:t>        while (c &lt;= 5)</a:t>
            </a:r>
          </a:p>
          <a:p>
            <a:pPr>
              <a:buNone/>
            </a:pPr>
            <a:r>
              <a:rPr lang="en-US" sz="4200" dirty="0" smtClean="0">
                <a:latin typeface="Times New Roman" pitchFamily="18" charset="0"/>
                <a:cs typeface="Times New Roman" pitchFamily="18" charset="0"/>
              </a:rPr>
              <a:t>        {          </a:t>
            </a:r>
          </a:p>
          <a:p>
            <a:pPr>
              <a:buNone/>
            </a:pPr>
            <a:r>
              <a:rPr lang="en-US" sz="4200" dirty="0" smtClean="0">
                <a:latin typeface="Times New Roman" pitchFamily="18" charset="0"/>
                <a:cs typeface="Times New Roman" pitchFamily="18" charset="0"/>
              </a:rPr>
              <a:t>              // Continue used when c==3</a:t>
            </a:r>
          </a:p>
          <a:p>
            <a:pPr>
              <a:buNone/>
            </a:pPr>
            <a:r>
              <a:rPr lang="en-US" sz="4200" dirty="0" smtClean="0">
                <a:latin typeface="Times New Roman" pitchFamily="18" charset="0"/>
                <a:cs typeface="Times New Roman" pitchFamily="18" charset="0"/>
              </a:rPr>
              <a:t>              if (c == 3) </a:t>
            </a:r>
          </a:p>
          <a:p>
            <a:pPr>
              <a:buNone/>
            </a:pPr>
            <a:r>
              <a:rPr lang="en-US" sz="4200" dirty="0" smtClean="0">
                <a:latin typeface="Times New Roman" pitchFamily="18" charset="0"/>
                <a:cs typeface="Times New Roman" pitchFamily="18" charset="0"/>
              </a:rPr>
              <a:t>            {</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c++</a:t>
            </a:r>
            <a:r>
              <a:rPr lang="en-US" sz="4200" dirty="0" smtClean="0">
                <a:latin typeface="Times New Roman" pitchFamily="18" charset="0"/>
                <a:cs typeface="Times New Roman" pitchFamily="18" charset="0"/>
              </a:rPr>
              <a:t>;</a:t>
            </a:r>
          </a:p>
          <a:p>
            <a:pPr>
              <a:buNone/>
            </a:pPr>
            <a:r>
              <a:rPr lang="en-US" sz="4200" dirty="0" smtClean="0">
                <a:latin typeface="Times New Roman" pitchFamily="18" charset="0"/>
                <a:cs typeface="Times New Roman" pitchFamily="18" charset="0"/>
              </a:rPr>
              <a:t>                continue;</a:t>
            </a:r>
          </a:p>
          <a:p>
            <a:pPr>
              <a:buNone/>
            </a:pPr>
            <a:r>
              <a:rPr lang="en-US" sz="4200" dirty="0" smtClean="0">
                <a:latin typeface="Times New Roman" pitchFamily="18" charset="0"/>
                <a:cs typeface="Times New Roman" pitchFamily="18" charset="0"/>
              </a:rPr>
              <a:t>            }</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System.out.print</a:t>
            </a:r>
            <a:r>
              <a:rPr lang="en-US" sz="4200" dirty="0" smtClean="0">
                <a:latin typeface="Times New Roman" pitchFamily="18" charset="0"/>
                <a:cs typeface="Times New Roman" pitchFamily="18" charset="0"/>
              </a:rPr>
              <a:t>(c + " ");</a:t>
            </a: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c++</a:t>
            </a:r>
            <a:r>
              <a:rPr lang="en-US" sz="4200" dirty="0" smtClean="0">
                <a:latin typeface="Times New Roman" pitchFamily="18" charset="0"/>
                <a:cs typeface="Times New Roman" pitchFamily="18" charset="0"/>
              </a:rPr>
              <a:t>;</a:t>
            </a:r>
          </a:p>
          <a:p>
            <a:pPr>
              <a:buNone/>
            </a:pPr>
            <a:r>
              <a:rPr lang="en-US" sz="4200" dirty="0" smtClean="0">
                <a:latin typeface="Times New Roman" pitchFamily="18" charset="0"/>
                <a:cs typeface="Times New Roman" pitchFamily="18" charset="0"/>
              </a:rPr>
              <a:t>        } }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228600"/>
            <a:ext cx="9144000" cy="5821363"/>
          </a:xfrm>
        </p:spPr>
        <p:txBody>
          <a:bodyPr>
            <a:noAutofit/>
          </a:bodyPr>
          <a:lstStyle/>
          <a:p>
            <a:pPr fontAlgn="base">
              <a:buNone/>
            </a:pPr>
            <a:r>
              <a:rPr lang="en-US" sz="2000" b="1" dirty="0" smtClean="0">
                <a:latin typeface="Times New Roman" pitchFamily="18" charset="0"/>
                <a:cs typeface="Times New Roman" pitchFamily="18" charset="0"/>
              </a:rPr>
              <a:t>2. Continue Statement Inside Do While </a:t>
            </a:r>
            <a:r>
              <a:rPr lang="en-US" sz="2000" b="1" dirty="0" smtClean="0">
                <a:latin typeface="Times New Roman" pitchFamily="18" charset="0"/>
                <a:cs typeface="Times New Roman" pitchFamily="18" charset="0"/>
              </a:rPr>
              <a:t>Loop: </a:t>
            </a:r>
            <a:r>
              <a:rPr lang="en-US" sz="2000" dirty="0" smtClean="0">
                <a:latin typeface="Times New Roman" pitchFamily="18" charset="0"/>
                <a:cs typeface="Times New Roman" pitchFamily="18" charset="0"/>
              </a:rPr>
              <a:t>In </a:t>
            </a:r>
            <a:r>
              <a:rPr lang="en-US" sz="2000" dirty="0" smtClean="0">
                <a:latin typeface="Times New Roman" pitchFamily="18" charset="0"/>
                <a:cs typeface="Times New Roman" pitchFamily="18" charset="0"/>
              </a:rPr>
              <a:t>the below program, we give an example, of how to use the continue statement within the do-While loop</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Java Program to illustrate the use </a:t>
            </a:r>
            <a:r>
              <a:rPr lang="en-US" sz="2000" dirty="0" smtClean="0">
                <a:latin typeface="Times New Roman" pitchFamily="18" charset="0"/>
                <a:cs typeface="Times New Roman" pitchFamily="18" charset="0"/>
              </a:rPr>
              <a:t>of continue </a:t>
            </a:r>
            <a:r>
              <a:rPr lang="en-US" sz="2000" dirty="0" smtClean="0">
                <a:latin typeface="Times New Roman" pitchFamily="18" charset="0"/>
                <a:cs typeface="Times New Roman" pitchFamily="18" charset="0"/>
              </a:rPr>
              <a:t>statement inside the Do-While </a:t>
            </a:r>
            <a:r>
              <a:rPr lang="en-US" sz="2000" dirty="0" smtClean="0">
                <a:latin typeface="Times New Roman" pitchFamily="18" charset="0"/>
                <a:cs typeface="Times New Roman" pitchFamily="18" charset="0"/>
              </a:rPr>
              <a:t>loop</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import </a:t>
            </a:r>
            <a:r>
              <a:rPr lang="en-US" sz="2000" dirty="0" err="1" smtClean="0">
                <a:latin typeface="Times New Roman" pitchFamily="18" charset="0"/>
                <a:cs typeface="Times New Roman" pitchFamily="18" charset="0"/>
              </a:rPr>
              <a:t>java.util</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public class Geeks</a:t>
            </a:r>
          </a:p>
          <a:p>
            <a:pPr fontAlgn="base">
              <a:buNone/>
            </a:pP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0</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do     // </a:t>
            </a:r>
            <a:r>
              <a:rPr lang="en-US" sz="2000" dirty="0" smtClean="0">
                <a:latin typeface="Times New Roman" pitchFamily="18" charset="0"/>
                <a:cs typeface="Times New Roman" pitchFamily="18" charset="0"/>
              </a:rPr>
              <a:t>Do-While loop for iteration</a:t>
            </a:r>
          </a:p>
          <a:p>
            <a:pPr fontAlgn="base">
              <a:buNone/>
            </a:pP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if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3</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Continue Statement used when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is equal to 3</a:t>
            </a:r>
          </a:p>
          <a:p>
            <a:pPr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continue;</a:t>
            </a:r>
          </a:p>
          <a:p>
            <a:pPr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 while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5</a:t>
            </a:r>
            <a:r>
              <a:rPr lang="en-US" sz="2000" dirty="0" smtClean="0">
                <a:latin typeface="Times New Roman" pitchFamily="18" charset="0"/>
                <a:cs typeface="Times New Roman" pitchFamily="18" charset="0"/>
              </a:rPr>
              <a:t>);      // </a:t>
            </a:r>
            <a:r>
              <a:rPr lang="en-US" sz="2000" dirty="0" smtClean="0">
                <a:latin typeface="Times New Roman" pitchFamily="18" charset="0"/>
                <a:cs typeface="Times New Roman" pitchFamily="18" charset="0"/>
              </a:rPr>
              <a:t>Condition check</a:t>
            </a:r>
          </a:p>
          <a:p>
            <a:pPr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04800"/>
            <a:ext cx="8229600" cy="6172200"/>
          </a:xfrm>
        </p:spPr>
        <p:txBody>
          <a:bodyPr>
            <a:normAutofit fontScale="70000" lnSpcReduction="20000"/>
          </a:bodyPr>
          <a:lstStyle/>
          <a:p>
            <a:pPr algn="just" fontAlgn="base">
              <a:buNone/>
            </a:pPr>
            <a:r>
              <a:rPr lang="en-US" sz="2900" b="1" dirty="0" smtClean="0">
                <a:latin typeface="Times New Roman" pitchFamily="18" charset="0"/>
                <a:cs typeface="Times New Roman" pitchFamily="18" charset="0"/>
              </a:rPr>
              <a:t>3. Continue Statement Inside Inner Loop(Nested </a:t>
            </a:r>
            <a:r>
              <a:rPr lang="en-US" sz="2900" b="1" dirty="0" smtClean="0">
                <a:latin typeface="Times New Roman" pitchFamily="18" charset="0"/>
                <a:cs typeface="Times New Roman" pitchFamily="18" charset="0"/>
              </a:rPr>
              <a:t>Loop): </a:t>
            </a:r>
            <a:r>
              <a:rPr lang="en-US" sz="2900" dirty="0" smtClean="0">
                <a:latin typeface="Times New Roman" pitchFamily="18" charset="0"/>
                <a:cs typeface="Times New Roman" pitchFamily="18" charset="0"/>
              </a:rPr>
              <a:t>In </a:t>
            </a:r>
            <a:r>
              <a:rPr lang="en-US" sz="2900" dirty="0" smtClean="0">
                <a:latin typeface="Times New Roman" pitchFamily="18" charset="0"/>
                <a:cs typeface="Times New Roman" pitchFamily="18" charset="0"/>
              </a:rPr>
              <a:t>the below program, we give an example, of how to use the continue statement within Nested loops</a:t>
            </a:r>
            <a:r>
              <a:rPr lang="en-US" sz="2900" dirty="0" smtClean="0">
                <a:latin typeface="Times New Roman" pitchFamily="18" charset="0"/>
                <a:cs typeface="Times New Roman" pitchFamily="18" charset="0"/>
              </a:rPr>
              <a:t>.</a:t>
            </a:r>
          </a:p>
          <a:p>
            <a:pPr algn="just" fontAlgn="base">
              <a:buNone/>
            </a:pPr>
            <a:r>
              <a:rPr lang="en-US" sz="2000" dirty="0" smtClean="0">
                <a:latin typeface="Times New Roman" pitchFamily="18" charset="0"/>
                <a:cs typeface="Times New Roman" pitchFamily="18" charset="0"/>
              </a:rPr>
              <a:t>// Java Program to illustrate the use of continue </a:t>
            </a:r>
            <a:r>
              <a:rPr lang="en-US" sz="2000" dirty="0" smtClean="0">
                <a:latin typeface="Times New Roman" pitchFamily="18" charset="0"/>
                <a:cs typeface="Times New Roman" pitchFamily="18" charset="0"/>
              </a:rPr>
              <a:t>statement inside </a:t>
            </a:r>
            <a:r>
              <a:rPr lang="en-US" sz="2000" dirty="0" smtClean="0">
                <a:latin typeface="Times New Roman" pitchFamily="18" charset="0"/>
                <a:cs typeface="Times New Roman" pitchFamily="18" charset="0"/>
              </a:rPr>
              <a:t>an inner loop or simply nested </a:t>
            </a:r>
            <a:r>
              <a:rPr lang="en-US" sz="2000" dirty="0" smtClean="0">
                <a:latin typeface="Times New Roman" pitchFamily="18" charset="0"/>
                <a:cs typeface="Times New Roman" pitchFamily="18" charset="0"/>
              </a:rPr>
              <a:t>loops</a:t>
            </a: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import </a:t>
            </a:r>
            <a:r>
              <a:rPr lang="en-US" sz="2000" dirty="0" err="1" smtClean="0">
                <a:latin typeface="Times New Roman" pitchFamily="18" charset="0"/>
                <a:cs typeface="Times New Roman" pitchFamily="18" charset="0"/>
              </a:rPr>
              <a:t>java.util</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public class </a:t>
            </a:r>
            <a:r>
              <a:rPr lang="en-US" sz="2000" dirty="0" smtClean="0">
                <a:latin typeface="Times New Roman" pitchFamily="18" charset="0"/>
                <a:cs typeface="Times New Roman" pitchFamily="18" charset="0"/>
              </a:rPr>
              <a:t>Main</a:t>
            </a: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a:t>
            </a:r>
          </a:p>
          <a:p>
            <a:pPr algn="just" fontAlgn="base">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algn="just" fontAlgn="base">
              <a:buNone/>
            </a:pPr>
            <a:r>
              <a:rPr lang="en-US" sz="2000" dirty="0" smtClean="0">
                <a:latin typeface="Times New Roman" pitchFamily="18" charset="0"/>
                <a:cs typeface="Times New Roman" pitchFamily="18" charset="0"/>
              </a:rPr>
              <a:t>    {         </a:t>
            </a:r>
          </a:p>
          <a:p>
            <a:pPr algn="just" fontAlgn="base">
              <a:buNone/>
            </a:pPr>
            <a:r>
              <a:rPr lang="en-US" sz="2000" dirty="0" smtClean="0">
                <a:latin typeface="Times New Roman" pitchFamily="18" charset="0"/>
                <a:cs typeface="Times New Roman" pitchFamily="18" charset="0"/>
              </a:rPr>
              <a:t>        // Outer loop for iteration</a:t>
            </a:r>
          </a:p>
          <a:p>
            <a:pPr algn="just" fontAlgn="base">
              <a:buNone/>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1;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4;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a:t>
            </a:r>
          </a:p>
          <a:p>
            <a:pPr algn="just" fontAlgn="base">
              <a:buNone/>
            </a:pPr>
            <a:r>
              <a:rPr lang="en-US" sz="2000" dirty="0" smtClean="0">
                <a:latin typeface="Times New Roman" pitchFamily="18" charset="0"/>
                <a:cs typeface="Times New Roman" pitchFamily="18" charset="0"/>
              </a:rPr>
              <a:t>        {</a:t>
            </a:r>
          </a:p>
          <a:p>
            <a:pPr algn="just" fontAlgn="base">
              <a:buNone/>
            </a:pPr>
            <a:r>
              <a:rPr lang="en-US" sz="2000" dirty="0" smtClean="0">
                <a:latin typeface="Times New Roman" pitchFamily="18" charset="0"/>
                <a:cs typeface="Times New Roman" pitchFamily="18" charset="0"/>
              </a:rPr>
              <a:t>            // Inner loop for iteration</a:t>
            </a:r>
          </a:p>
          <a:p>
            <a:pPr algn="just" fontAlgn="base">
              <a:buNone/>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j = 1; j &lt;= 3; j++)</a:t>
            </a:r>
          </a:p>
          <a:p>
            <a:pPr algn="just" fontAlgn="base">
              <a:buNone/>
            </a:pPr>
            <a:r>
              <a:rPr lang="en-US" sz="2000" dirty="0" smtClean="0">
                <a:latin typeface="Times New Roman" pitchFamily="18" charset="0"/>
                <a:cs typeface="Times New Roman" pitchFamily="18" charset="0"/>
              </a:rPr>
              <a:t>            {                 </a:t>
            </a:r>
          </a:p>
          <a:p>
            <a:pPr algn="just" fontAlgn="base">
              <a:buNone/>
            </a:pPr>
            <a:r>
              <a:rPr lang="en-US" sz="2000" dirty="0" smtClean="0">
                <a:latin typeface="Times New Roman" pitchFamily="18" charset="0"/>
                <a:cs typeface="Times New Roman" pitchFamily="18" charset="0"/>
              </a:rPr>
              <a:t>                  // Continue statement in inner loop to</a:t>
            </a:r>
          </a:p>
          <a:p>
            <a:pPr algn="just" fontAlgn="base">
              <a:buNone/>
            </a:pPr>
            <a:r>
              <a:rPr lang="en-US" sz="2000" dirty="0" smtClean="0">
                <a:latin typeface="Times New Roman" pitchFamily="18" charset="0"/>
                <a:cs typeface="Times New Roman" pitchFamily="18" charset="0"/>
              </a:rPr>
              <a:t>                   // skip the execution when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==3    </a:t>
            </a:r>
          </a:p>
          <a:p>
            <a:pPr algn="just" fontAlgn="base">
              <a:buNone/>
            </a:pPr>
            <a:r>
              <a:rPr lang="en-US" sz="2000" dirty="0" smtClean="0">
                <a:latin typeface="Times New Roman" pitchFamily="18" charset="0"/>
                <a:cs typeface="Times New Roman" pitchFamily="18" charset="0"/>
              </a:rPr>
              <a:t>                  if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3 &amp;&amp; j==2)</a:t>
            </a:r>
          </a:p>
          <a:p>
            <a:pPr algn="just" fontAlgn="base">
              <a:buNone/>
            </a:pPr>
            <a:r>
              <a:rPr lang="en-US" sz="2000" dirty="0" smtClean="0">
                <a:latin typeface="Times New Roman" pitchFamily="18" charset="0"/>
                <a:cs typeface="Times New Roman" pitchFamily="18" charset="0"/>
              </a:rPr>
              <a:t>                {</a:t>
            </a:r>
          </a:p>
          <a:p>
            <a:pPr algn="just" fontAlgn="base">
              <a:buNone/>
            </a:pPr>
            <a:r>
              <a:rPr lang="en-US" sz="2000" dirty="0" smtClean="0">
                <a:latin typeface="Times New Roman" pitchFamily="18" charset="0"/>
                <a:cs typeface="Times New Roman" pitchFamily="18" charset="0"/>
              </a:rPr>
              <a:t>                    continue;</a:t>
            </a:r>
          </a:p>
          <a:p>
            <a:pPr algn="just"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+"."+j+"  ");</a:t>
            </a:r>
          </a:p>
          <a:p>
            <a:pPr algn="just"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p>
          <a:p>
            <a:pPr algn="just" fontAlgn="base">
              <a:buNone/>
            </a:pPr>
            <a:r>
              <a:rPr lang="en-US" sz="2000" dirty="0" smtClean="0">
                <a:latin typeface="Times New Roman" pitchFamily="18" charset="0"/>
                <a:cs typeface="Times New Roman" pitchFamily="18" charset="0"/>
              </a:rPr>
              <a:t>        }</a:t>
            </a:r>
          </a:p>
          <a:p>
            <a:pPr algn="just" fontAlgn="base">
              <a:buNone/>
            </a:pPr>
            <a:r>
              <a:rPr lang="en-US" sz="2000" dirty="0" smtClean="0">
                <a:latin typeface="Times New Roman" pitchFamily="18" charset="0"/>
                <a:cs typeface="Times New Roman" pitchFamily="18" charset="0"/>
              </a:rPr>
              <a:t>    }</a:t>
            </a:r>
          </a:p>
          <a:p>
            <a:pPr algn="just" fontAlgn="base">
              <a:buNone/>
            </a:pPr>
            <a:r>
              <a:rPr lang="en-US" sz="2000" dirty="0" smtClean="0">
                <a:latin typeface="Times New Roman" pitchFamily="18" charset="0"/>
                <a:cs typeface="Times New Roman" pitchFamily="18" charset="0"/>
              </a:rPr>
              <a:t>}</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629400"/>
          </a:xfrm>
        </p:spPr>
        <p:txBody>
          <a:bodyPr>
            <a:normAutofit fontScale="92500" lnSpcReduction="10000"/>
          </a:bodyPr>
          <a:lstStyle/>
          <a:p>
            <a:pPr algn="just" fontAlgn="base">
              <a:buNone/>
            </a:pPr>
            <a:r>
              <a:rPr lang="en-US" sz="2000" b="1" u="sng" dirty="0" smtClean="0">
                <a:latin typeface="Times New Roman" pitchFamily="18" charset="0"/>
                <a:cs typeface="Times New Roman" pitchFamily="18" charset="0"/>
              </a:rPr>
              <a:t>return </a:t>
            </a:r>
            <a:r>
              <a:rPr lang="en-US" sz="2000" b="1" u="sng" dirty="0" smtClean="0">
                <a:latin typeface="Times New Roman" pitchFamily="18" charset="0"/>
                <a:cs typeface="Times New Roman" pitchFamily="18" charset="0"/>
              </a:rPr>
              <a:t>Keyword: </a:t>
            </a:r>
            <a:r>
              <a:rPr lang="en-US" sz="2000" b="1" dirty="0" smtClean="0">
                <a:latin typeface="Times New Roman" pitchFamily="18" charset="0"/>
                <a:cs typeface="Times New Roman" pitchFamily="18" charset="0"/>
              </a:rPr>
              <a:t>return keyword</a:t>
            </a:r>
            <a:r>
              <a:rPr lang="en-US" sz="2000" dirty="0" smtClean="0">
                <a:latin typeface="Times New Roman" pitchFamily="18" charset="0"/>
                <a:cs typeface="Times New Roman" pitchFamily="18" charset="0"/>
              </a:rPr>
              <a:t> in Java is a reserved keyword which is used to exit from a method, with or without a value. The usage of the return keyword can be categorized into two cases:</a:t>
            </a:r>
          </a:p>
          <a:p>
            <a:pPr algn="just" fontAlgn="base"/>
            <a:r>
              <a:rPr lang="en-US" sz="2000" dirty="0" smtClean="0">
                <a:latin typeface="Times New Roman" pitchFamily="18" charset="0"/>
                <a:cs typeface="Times New Roman" pitchFamily="18" charset="0"/>
              </a:rPr>
              <a:t>Methods returning a value</a:t>
            </a:r>
          </a:p>
          <a:p>
            <a:pPr algn="just" fontAlgn="base"/>
            <a:r>
              <a:rPr lang="en-US" sz="2000" dirty="0" smtClean="0">
                <a:latin typeface="Times New Roman" pitchFamily="18" charset="0"/>
                <a:cs typeface="Times New Roman" pitchFamily="18" charset="0"/>
              </a:rPr>
              <a:t>Methods not returning a value</a:t>
            </a:r>
          </a:p>
          <a:p>
            <a:pPr algn="just" fontAlgn="base">
              <a:buNone/>
            </a:pPr>
            <a:r>
              <a:rPr lang="en-US" sz="2000" b="1" dirty="0" smtClean="0">
                <a:latin typeface="Times New Roman" pitchFamily="18" charset="0"/>
                <a:cs typeface="Times New Roman" pitchFamily="18" charset="0"/>
              </a:rPr>
              <a:t>1. Methods Returning a </a:t>
            </a:r>
            <a:r>
              <a:rPr lang="en-US" sz="2000" b="1" dirty="0" smtClean="0">
                <a:latin typeface="Times New Roman" pitchFamily="18" charset="0"/>
                <a:cs typeface="Times New Roman" pitchFamily="18" charset="0"/>
              </a:rPr>
              <a:t>Value: </a:t>
            </a:r>
            <a:r>
              <a:rPr lang="en-US" sz="2000" dirty="0" smtClean="0">
                <a:latin typeface="Times New Roman" pitchFamily="18" charset="0"/>
                <a:cs typeface="Times New Roman" pitchFamily="18" charset="0"/>
              </a:rPr>
              <a:t>For </a:t>
            </a:r>
            <a:r>
              <a:rPr lang="en-US" sz="2000" dirty="0" smtClean="0">
                <a:latin typeface="Times New Roman" pitchFamily="18" charset="0"/>
                <a:cs typeface="Times New Roman" pitchFamily="18" charset="0"/>
              </a:rPr>
              <a:t>the methods that define a return type, the return statement must be immediately followed by a return value. </a:t>
            </a:r>
          </a:p>
          <a:p>
            <a:pPr algn="just">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Java Program to Illustrate Usage of return Keyword</a:t>
            </a:r>
          </a:p>
          <a:p>
            <a:pPr algn="just">
              <a:buNone/>
            </a:pPr>
            <a:r>
              <a:rPr lang="en-US" sz="2000" dirty="0" smtClean="0">
                <a:latin typeface="Times New Roman" pitchFamily="18" charset="0"/>
                <a:cs typeface="Times New Roman" pitchFamily="18" charset="0"/>
              </a:rPr>
              <a:t>class </a:t>
            </a:r>
            <a:r>
              <a:rPr lang="en-US" sz="2000" dirty="0" smtClean="0">
                <a:latin typeface="Times New Roman" pitchFamily="18" charset="0"/>
                <a:cs typeface="Times New Roman" pitchFamily="18" charset="0"/>
              </a:rPr>
              <a:t>Test {  </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 Method to calculate average</a:t>
            </a:r>
          </a:p>
          <a:p>
            <a:pPr algn="just">
              <a:buNone/>
            </a:pPr>
            <a:r>
              <a:rPr lang="en-US" sz="2000" dirty="0" smtClean="0">
                <a:latin typeface="Times New Roman" pitchFamily="18" charset="0"/>
                <a:cs typeface="Times New Roman" pitchFamily="18" charset="0"/>
              </a:rPr>
              <a:t>    double </a:t>
            </a:r>
            <a:r>
              <a:rPr lang="en-US" sz="2000" dirty="0" err="1" smtClean="0">
                <a:latin typeface="Times New Roman" pitchFamily="18" charset="0"/>
                <a:cs typeface="Times New Roman" pitchFamily="18" charset="0"/>
              </a:rPr>
              <a:t>avg</a:t>
            </a:r>
            <a:r>
              <a:rPr lang="en-US" sz="2000" dirty="0" smtClean="0">
                <a:latin typeface="Times New Roman" pitchFamily="18" charset="0"/>
                <a:cs typeface="Times New Roman" pitchFamily="18" charset="0"/>
              </a:rPr>
              <a:t>(double x, double y) {</a:t>
            </a:r>
          </a:p>
          <a:p>
            <a:pPr algn="just">
              <a:buNone/>
            </a:pPr>
            <a:r>
              <a:rPr lang="en-US" sz="2000" dirty="0" smtClean="0">
                <a:latin typeface="Times New Roman" pitchFamily="18" charset="0"/>
                <a:cs typeface="Times New Roman" pitchFamily="18" charset="0"/>
              </a:rPr>
              <a:t>        double res = (x + y) / 2.0;</a:t>
            </a:r>
          </a:p>
          <a:p>
            <a:pPr algn="just">
              <a:buNone/>
            </a:pPr>
            <a:r>
              <a:rPr lang="en-US" sz="2000" dirty="0" smtClean="0">
                <a:latin typeface="Times New Roman" pitchFamily="18" charset="0"/>
                <a:cs typeface="Times New Roman" pitchFamily="18" charset="0"/>
              </a:rPr>
              <a:t>        return res;    // Return the calculated result</a:t>
            </a:r>
          </a:p>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 Main driver method</a:t>
            </a:r>
          </a:p>
          <a:p>
            <a:pPr algn="just">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(new </a:t>
            </a:r>
            <a:r>
              <a:rPr lang="en-US" sz="2000" dirty="0" smtClean="0">
                <a:latin typeface="Times New Roman" pitchFamily="18" charset="0"/>
                <a:cs typeface="Times New Roman" pitchFamily="18" charset="0"/>
              </a:rPr>
              <a:t>Test().</a:t>
            </a:r>
            <a:r>
              <a:rPr lang="en-US" sz="2000" dirty="0" err="1" smtClean="0">
                <a:latin typeface="Times New Roman" pitchFamily="18" charset="0"/>
                <a:cs typeface="Times New Roman" pitchFamily="18" charset="0"/>
              </a:rPr>
              <a:t>avg</a:t>
            </a:r>
            <a:r>
              <a:rPr lang="en-US" sz="2000" dirty="0" smtClean="0">
                <a:latin typeface="Times New Roman" pitchFamily="18" charset="0"/>
                <a:cs typeface="Times New Roman" pitchFamily="18" charset="0"/>
              </a:rPr>
              <a:t>(5.5, 6.5));</a:t>
            </a:r>
          </a:p>
          <a:p>
            <a:pPr algn="just">
              <a:buNone/>
            </a:pPr>
            <a:r>
              <a:rPr lang="en-US" sz="2000" dirty="0" smtClean="0">
                <a:latin typeface="Times New Roman" pitchFamily="18" charset="0"/>
                <a:cs typeface="Times New Roman" pitchFamily="18" charset="0"/>
              </a:rPr>
              <a:t>    }</a:t>
            </a:r>
          </a:p>
          <a:p>
            <a:pPr algn="just">
              <a:buNone/>
            </a:pPr>
            <a:r>
              <a:rPr lang="en-US" sz="2000" dirty="0" smtClean="0">
                <a:latin typeface="Times New Roman" pitchFamily="18" charset="0"/>
                <a:cs typeface="Times New Roman" pitchFamily="18" charset="0"/>
              </a:rPr>
              <a:t>}</a:t>
            </a:r>
          </a:p>
          <a:p>
            <a:pPr algn="just">
              <a:buNone/>
            </a:pPr>
            <a:r>
              <a:rPr lang="en-US" sz="2000" b="1" dirty="0" smtClean="0">
                <a:latin typeface="Times New Roman" pitchFamily="18" charset="0"/>
                <a:cs typeface="Times New Roman" pitchFamily="18" charset="0"/>
              </a:rPr>
              <a:t>Explanation</a:t>
            </a:r>
            <a:r>
              <a:rPr lang="en-US" sz="2000" dirty="0" smtClean="0">
                <a:latin typeface="Times New Roman" pitchFamily="18" charset="0"/>
                <a:cs typeface="Times New Roman" pitchFamily="18" charset="0"/>
              </a:rPr>
              <a:t>: In the above example, when the method </a:t>
            </a:r>
            <a:r>
              <a:rPr lang="en-US" sz="2000" dirty="0" err="1" smtClean="0">
                <a:latin typeface="Times New Roman" pitchFamily="18" charset="0"/>
                <a:cs typeface="Times New Roman" pitchFamily="18" charset="0"/>
              </a:rPr>
              <a:t>avg</a:t>
            </a:r>
            <a:r>
              <a:rPr lang="en-US" sz="2000" dirty="0" smtClean="0">
                <a:latin typeface="Times New Roman" pitchFamily="18" charset="0"/>
                <a:cs typeface="Times New Roman" pitchFamily="18" charset="0"/>
              </a:rPr>
              <a:t> is called, it computes the average of the inputs and returns the result, which is printed to the console.</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fontScale="62500" lnSpcReduction="20000"/>
          </a:bodyPr>
          <a:lstStyle/>
          <a:p>
            <a:pPr algn="just" fontAlgn="base">
              <a:buNone/>
            </a:pPr>
            <a:r>
              <a:rPr lang="en-US" b="1" dirty="0" smtClean="0">
                <a:latin typeface="Times New Roman" pitchFamily="18" charset="0"/>
                <a:cs typeface="Times New Roman" pitchFamily="18" charset="0"/>
              </a:rPr>
              <a:t>2. Methods Not Returning a </a:t>
            </a:r>
            <a:r>
              <a:rPr lang="en-US" b="1" dirty="0" smtClean="0">
                <a:latin typeface="Times New Roman" pitchFamily="18" charset="0"/>
                <a:cs typeface="Times New Roman" pitchFamily="18" charset="0"/>
              </a:rPr>
              <a:t>Value: </a:t>
            </a:r>
            <a:r>
              <a:rPr lang="en-US" dirty="0" smtClean="0">
                <a:latin typeface="Times New Roman" pitchFamily="18" charset="0"/>
                <a:cs typeface="Times New Roman" pitchFamily="18" charset="0"/>
              </a:rPr>
              <a:t>For </a:t>
            </a:r>
            <a:r>
              <a:rPr lang="en-US" dirty="0" smtClean="0">
                <a:latin typeface="Times New Roman" pitchFamily="18" charset="0"/>
                <a:cs typeface="Times New Roman" pitchFamily="18" charset="0"/>
              </a:rPr>
              <a:t>methods that do not return a value, the return statement can be skipped. This case can be further divided into two scenarios:</a:t>
            </a:r>
          </a:p>
          <a:p>
            <a:pPr algn="just" fontAlgn="base"/>
            <a:r>
              <a:rPr lang="en-US" dirty="0" smtClean="0">
                <a:latin typeface="Times New Roman" pitchFamily="18" charset="0"/>
                <a:cs typeface="Times New Roman" pitchFamily="18" charset="0"/>
              </a:rPr>
              <a:t>Method Without return in a void Function</a:t>
            </a:r>
          </a:p>
          <a:p>
            <a:pPr algn="just" fontAlgn="base"/>
            <a:r>
              <a:rPr lang="en-US" dirty="0" smtClean="0">
                <a:latin typeface="Times New Roman" pitchFamily="18" charset="0"/>
                <a:cs typeface="Times New Roman" pitchFamily="18" charset="0"/>
              </a:rPr>
              <a:t>Methods With void Return Type </a:t>
            </a:r>
          </a:p>
          <a:p>
            <a:pPr algn="just" fontAlgn="base">
              <a:buNone/>
            </a:pPr>
            <a:r>
              <a:rPr lang="en-US" b="1" dirty="0" smtClean="0">
                <a:latin typeface="Times New Roman" pitchFamily="18" charset="0"/>
                <a:cs typeface="Times New Roman" pitchFamily="18" charset="0"/>
              </a:rPr>
              <a:t>Example 1</a:t>
            </a:r>
            <a:r>
              <a:rPr lang="en-US" dirty="0" smtClean="0">
                <a:latin typeface="Times New Roman" pitchFamily="18" charset="0"/>
                <a:cs typeface="Times New Roman" pitchFamily="18" charset="0"/>
              </a:rPr>
              <a:t>: Method Without return in a void Function</a:t>
            </a:r>
          </a:p>
          <a:p>
            <a:pPr algn="just">
              <a:buNone/>
            </a:pPr>
            <a:r>
              <a:rPr lang="en-US" dirty="0" smtClean="0">
                <a:latin typeface="Times New Roman" pitchFamily="18" charset="0"/>
                <a:cs typeface="Times New Roman" pitchFamily="18" charset="0"/>
              </a:rPr>
              <a:t>// Java program to illustrate no return </a:t>
            </a:r>
          </a:p>
          <a:p>
            <a:pPr algn="just">
              <a:buNone/>
            </a:pPr>
            <a:r>
              <a:rPr lang="en-US" dirty="0" smtClean="0">
                <a:latin typeface="Times New Roman" pitchFamily="18" charset="0"/>
                <a:cs typeface="Times New Roman" pitchFamily="18" charset="0"/>
              </a:rPr>
              <a:t>// keyword needed inside void method</a:t>
            </a:r>
          </a:p>
          <a:p>
            <a:pPr algn="just">
              <a:buNone/>
            </a:pPr>
            <a:r>
              <a:rPr lang="en-US" dirty="0" smtClean="0">
                <a:latin typeface="Times New Roman" pitchFamily="18" charset="0"/>
                <a:cs typeface="Times New Roman" pitchFamily="18" charset="0"/>
              </a:rPr>
              <a:t>class </a:t>
            </a:r>
            <a:r>
              <a:rPr lang="en-US" dirty="0" smtClean="0">
                <a:latin typeface="Times New Roman" pitchFamily="18" charset="0"/>
                <a:cs typeface="Times New Roman" pitchFamily="18" charset="0"/>
              </a:rPr>
              <a:t>Test {</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 Method to calculate a reduced sum</a:t>
            </a:r>
          </a:p>
          <a:p>
            <a:pPr algn="just">
              <a:buNone/>
            </a:pPr>
            <a:r>
              <a:rPr lang="en-US" dirty="0" smtClean="0">
                <a:latin typeface="Times New Roman" pitchFamily="18" charset="0"/>
                <a:cs typeface="Times New Roman" pitchFamily="18" charset="0"/>
              </a:rPr>
              <a:t>    void calc(</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b)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res = (a + b) / 10;</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(res);</a:t>
            </a:r>
          </a:p>
          <a:p>
            <a:pPr algn="just">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 Main driver method</a:t>
            </a:r>
          </a:p>
          <a:p>
            <a:pPr algn="just">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new </a:t>
            </a:r>
            <a:r>
              <a:rPr lang="en-US" dirty="0" smtClean="0">
                <a:latin typeface="Times New Roman" pitchFamily="18" charset="0"/>
                <a:cs typeface="Times New Roman" pitchFamily="18" charset="0"/>
              </a:rPr>
              <a:t>Test().</a:t>
            </a:r>
            <a:r>
              <a:rPr lang="en-US" dirty="0" smtClean="0">
                <a:latin typeface="Times New Roman" pitchFamily="18" charset="0"/>
                <a:cs typeface="Times New Roman" pitchFamily="18" charset="0"/>
              </a:rPr>
              <a:t>calc(5, 5);</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("No return keyword is used, and program executed successfully");</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a:t>
            </a:r>
          </a:p>
          <a:p>
            <a:pPr algn="just">
              <a:buNone/>
            </a:pPr>
            <a:r>
              <a:rPr lang="en-US" b="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Return statement not required (but can be used) for methods with return type void. We can use “return” which means not return anything. </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lnSpcReduction="10000"/>
          </a:bodyPr>
          <a:lstStyle/>
          <a:p>
            <a:pPr>
              <a:buNone/>
            </a:pPr>
            <a:r>
              <a:rPr lang="en-US" sz="2400" b="1" dirty="0" smtClean="0">
                <a:solidFill>
                  <a:srgbClr val="0070C0"/>
                </a:solidFill>
                <a:latin typeface="Times New Roman" pitchFamily="18" charset="0"/>
                <a:cs typeface="Times New Roman" pitchFamily="18" charset="0"/>
              </a:rPr>
              <a:t>Important Terminologies: </a:t>
            </a:r>
          </a:p>
          <a:p>
            <a:pPr algn="just" fontAlgn="base"/>
            <a:r>
              <a:rPr lang="en-US" sz="2000" b="1" dirty="0" smtClean="0">
                <a:latin typeface="Times New Roman" pitchFamily="18" charset="0"/>
                <a:cs typeface="Times New Roman" pitchFamily="18" charset="0"/>
              </a:rPr>
              <a:t>1. Java Virtual Machine(JVM)</a:t>
            </a:r>
          </a:p>
          <a:p>
            <a:pPr algn="just" fontAlgn="base"/>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JVM</a:t>
            </a:r>
            <a:r>
              <a:rPr lang="en-US" sz="2000" dirty="0" smtClean="0">
                <a:latin typeface="Times New Roman" pitchFamily="18" charset="0"/>
                <a:cs typeface="Times New Roman" pitchFamily="18" charset="0"/>
              </a:rPr>
              <a:t> is an integral part of the</a:t>
            </a:r>
            <a:r>
              <a:rPr lang="en-US" sz="2000" b="1" dirty="0" smtClean="0">
                <a:latin typeface="Times New Roman" pitchFamily="18" charset="0"/>
                <a:cs typeface="Times New Roman" pitchFamily="18" charset="0"/>
              </a:rPr>
              <a:t> Java platform</a:t>
            </a:r>
            <a:r>
              <a:rPr lang="en-US" sz="2000" dirty="0" smtClean="0">
                <a:latin typeface="Times New Roman" pitchFamily="18" charset="0"/>
                <a:cs typeface="Times New Roman" pitchFamily="18" charset="0"/>
              </a:rPr>
              <a:t>, responsible for executing Java </a:t>
            </a:r>
            <a:r>
              <a:rPr lang="en-US" sz="2000"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It ensures that the output of Java programs is consistent across different platforms.</a:t>
            </a:r>
          </a:p>
          <a:p>
            <a:pPr algn="just" fontAlgn="base"/>
            <a:r>
              <a:rPr lang="en-US" sz="2000" dirty="0" smtClean="0">
                <a:latin typeface="Times New Roman" pitchFamily="18" charset="0"/>
                <a:cs typeface="Times New Roman" pitchFamily="18" charset="0"/>
              </a:rPr>
              <a:t>Writing a program is done by a java programmer like you and me.</a:t>
            </a:r>
          </a:p>
          <a:p>
            <a:pPr algn="just" fontAlgn="base"/>
            <a:r>
              <a:rPr lang="en-US" sz="2000" dirty="0" smtClean="0">
                <a:latin typeface="Times New Roman" pitchFamily="18" charset="0"/>
                <a:cs typeface="Times New Roman" pitchFamily="18" charset="0"/>
              </a:rPr>
              <a:t>The compilation is done by the </a:t>
            </a:r>
            <a:r>
              <a:rPr lang="en-US" sz="2000" b="1" dirty="0" smtClean="0">
                <a:latin typeface="Times New Roman" pitchFamily="18" charset="0"/>
                <a:cs typeface="Times New Roman" pitchFamily="18" charset="0"/>
              </a:rPr>
              <a:t>JAVAC</a:t>
            </a:r>
            <a:r>
              <a:rPr lang="en-US" sz="2000" dirty="0" smtClean="0">
                <a:latin typeface="Times New Roman" pitchFamily="18" charset="0"/>
                <a:cs typeface="Times New Roman" pitchFamily="18" charset="0"/>
              </a:rPr>
              <a:t> compiler which is a primary Java compiler included in the Java development kit (JDK). It takes the Java program as input and generates </a:t>
            </a:r>
            <a:r>
              <a:rPr lang="en-US" sz="2000"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as output.</a:t>
            </a:r>
          </a:p>
          <a:p>
            <a:pPr algn="just" fontAlgn="base"/>
            <a:r>
              <a:rPr lang="en-US" sz="2000" dirty="0" smtClean="0">
                <a:latin typeface="Times New Roman" pitchFamily="18" charset="0"/>
                <a:cs typeface="Times New Roman" pitchFamily="18" charset="0"/>
              </a:rPr>
              <a:t>In the Running</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phase of a program,</a:t>
            </a:r>
            <a:r>
              <a:rPr lang="en-US" sz="2000" b="1" dirty="0" smtClean="0">
                <a:latin typeface="Times New Roman" pitchFamily="18" charset="0"/>
                <a:cs typeface="Times New Roman" pitchFamily="18" charset="0"/>
              </a:rPr>
              <a:t> JVM</a:t>
            </a:r>
            <a:r>
              <a:rPr lang="en-US" sz="2000" dirty="0" smtClean="0">
                <a:latin typeface="Times New Roman" pitchFamily="18" charset="0"/>
                <a:cs typeface="Times New Roman" pitchFamily="18" charset="0"/>
              </a:rPr>
              <a:t> executes the </a:t>
            </a:r>
            <a:r>
              <a:rPr lang="en-US" sz="2000"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generated by the compiler.</a:t>
            </a:r>
          </a:p>
          <a:p>
            <a:pPr algn="just"/>
            <a:r>
              <a:rPr lang="en-US" sz="2000" dirty="0" smtClean="0">
                <a:latin typeface="Times New Roman" pitchFamily="18" charset="0"/>
                <a:cs typeface="Times New Roman" pitchFamily="18" charset="0"/>
              </a:rPr>
              <a:t>The Java Virtual Machine (JVM) is designed to run the </a:t>
            </a:r>
            <a:r>
              <a:rPr lang="en-US" sz="2000" dirty="0" err="1" smtClean="0">
                <a:latin typeface="Times New Roman" pitchFamily="18" charset="0"/>
                <a:cs typeface="Times New Roman" pitchFamily="18" charset="0"/>
              </a:rPr>
              <a:t>bytecode</a:t>
            </a:r>
            <a:r>
              <a:rPr lang="en-US" sz="2000" dirty="0" smtClean="0">
                <a:latin typeface="Times New Roman" pitchFamily="18" charset="0"/>
                <a:cs typeface="Times New Roman" pitchFamily="18" charset="0"/>
              </a:rPr>
              <a:t> generated by the Java compiler.</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Each operating system has its own version of the JVM, but all JVMs follow the same rules and standards. This means Java programs can run the same way on any device with a JVM, regardless of the operating system</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This is why Java is called a platform-independent language.</a:t>
            </a:r>
            <a:endParaRPr lang="en-US" sz="2000" b="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3689</TotalTime>
  <Words>3365</Words>
  <Application>Microsoft Office PowerPoint</Application>
  <PresentationFormat>On-screen Show (4:3)</PresentationFormat>
  <Paragraphs>991</Paragraphs>
  <Slides>89</Slides>
  <Notes>0</Notes>
  <HiddenSlides>0</HiddenSlides>
  <MMClips>0</MMClips>
  <ScaleCrop>false</ScaleCrop>
  <HeadingPairs>
    <vt:vector size="4" baseType="variant">
      <vt:variant>
        <vt:lpstr>Theme</vt:lpstr>
      </vt:variant>
      <vt:variant>
        <vt:i4>1</vt:i4>
      </vt:variant>
      <vt:variant>
        <vt:lpstr>Slide Titles</vt:lpstr>
      </vt:variant>
      <vt:variant>
        <vt:i4>89</vt:i4>
      </vt:variant>
    </vt:vector>
  </HeadingPairs>
  <TitlesOfParts>
    <vt:vector size="90" baseType="lpstr">
      <vt:lpstr>Office Theme</vt:lpstr>
      <vt:lpstr>Introduction to OOP</vt:lpstr>
      <vt:lpstr>Introduction</vt:lpstr>
      <vt:lpstr>Slide 3</vt:lpstr>
      <vt:lpstr>Slide 4</vt:lpstr>
      <vt:lpstr>Slide 5</vt:lpstr>
      <vt:lpstr>Slide 6</vt:lpstr>
      <vt:lpstr>Slide 7</vt:lpstr>
      <vt:lpstr>Slide 8</vt:lpstr>
      <vt:lpstr>Slide 9</vt:lpstr>
      <vt:lpstr>Slide 10</vt:lpstr>
      <vt:lpstr>Slide 11</vt:lpstr>
      <vt:lpstr>Slide 12</vt:lpstr>
      <vt:lpstr>Slide 13</vt:lpstr>
      <vt:lpstr>Java Syntax</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Flow Statements</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OOP</dc:title>
  <dc:creator>Admin</dc:creator>
  <cp:lastModifiedBy>Admin</cp:lastModifiedBy>
  <cp:revision>29</cp:revision>
  <dcterms:created xsi:type="dcterms:W3CDTF">2006-08-16T00:00:00Z</dcterms:created>
  <dcterms:modified xsi:type="dcterms:W3CDTF">2025-02-06T03:51:59Z</dcterms:modified>
</cp:coreProperties>
</file>