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 id="263" r:id="rId9"/>
    <p:sldId id="264" r:id="rId10"/>
    <p:sldId id="265" r:id="rId11"/>
    <p:sldId id="282" r:id="rId12"/>
    <p:sldId id="283" r:id="rId13"/>
    <p:sldId id="284" r:id="rId14"/>
    <p:sldId id="285" r:id="rId15"/>
    <p:sldId id="286" r:id="rId16"/>
    <p:sldId id="287" r:id="rId17"/>
    <p:sldId id="288" r:id="rId18"/>
    <p:sldId id="289" r:id="rId19"/>
    <p:sldId id="290"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9599-97D8-4F32-88BB-C5BDC4D8C6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9263A6-1C13-492E-AD3A-2934A0674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26E14F-98AD-4CC1-BC89-F46E47483163}"/>
              </a:ext>
            </a:extLst>
          </p:cNvPr>
          <p:cNvSpPr>
            <a:spLocks noGrp="1"/>
          </p:cNvSpPr>
          <p:nvPr>
            <p:ph type="dt" sz="half" idx="10"/>
          </p:nvPr>
        </p:nvSpPr>
        <p:spPr/>
        <p:txBody>
          <a:bodyPr/>
          <a:lstStyle/>
          <a:p>
            <a:fld id="{754B4A44-BB8A-4B58-9C61-F021BE26B3E6}" type="datetimeFigureOut">
              <a:rPr lang="en-IN" smtClean="0"/>
              <a:t>06-02-2025</a:t>
            </a:fld>
            <a:endParaRPr lang="en-IN"/>
          </a:p>
        </p:txBody>
      </p:sp>
      <p:sp>
        <p:nvSpPr>
          <p:cNvPr id="5" name="Footer Placeholder 4">
            <a:extLst>
              <a:ext uri="{FF2B5EF4-FFF2-40B4-BE49-F238E27FC236}">
                <a16:creationId xmlns:a16="http://schemas.microsoft.com/office/drawing/2014/main" id="{3EEFEAB1-9206-4EA2-A7C1-04318CCADC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8F246B-8EFF-4642-B7CF-383EA54B0DA4}"/>
              </a:ext>
            </a:extLst>
          </p:cNvPr>
          <p:cNvSpPr>
            <a:spLocks noGrp="1"/>
          </p:cNvSpPr>
          <p:nvPr>
            <p:ph type="sldNum" sz="quarter" idx="12"/>
          </p:nvPr>
        </p:nvSpPr>
        <p:spPr/>
        <p:txBody>
          <a:bodyPr/>
          <a:lstStyle/>
          <a:p>
            <a:fld id="{6A90BA9C-3D2B-4BC6-AA4A-D23935599833}" type="slidenum">
              <a:rPr lang="en-IN" smtClean="0"/>
              <a:t>‹#›</a:t>
            </a:fld>
            <a:endParaRPr lang="en-IN"/>
          </a:p>
        </p:txBody>
      </p:sp>
    </p:spTree>
    <p:extLst>
      <p:ext uri="{BB962C8B-B14F-4D97-AF65-F5344CB8AC3E}">
        <p14:creationId xmlns:p14="http://schemas.microsoft.com/office/powerpoint/2010/main" val="270715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E8B7-83B0-4E1F-8642-43B8DD0F1A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17B267-2A7A-47D9-8F50-B74257E25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690A12-1632-48DF-A148-3FF8F5A2F176}"/>
              </a:ext>
            </a:extLst>
          </p:cNvPr>
          <p:cNvSpPr>
            <a:spLocks noGrp="1"/>
          </p:cNvSpPr>
          <p:nvPr>
            <p:ph type="dt" sz="half" idx="10"/>
          </p:nvPr>
        </p:nvSpPr>
        <p:spPr/>
        <p:txBody>
          <a:bodyPr/>
          <a:lstStyle/>
          <a:p>
            <a:fld id="{754B4A44-BB8A-4B58-9C61-F021BE26B3E6}" type="datetimeFigureOut">
              <a:rPr lang="en-IN" smtClean="0"/>
              <a:t>06-02-2025</a:t>
            </a:fld>
            <a:endParaRPr lang="en-IN"/>
          </a:p>
        </p:txBody>
      </p:sp>
      <p:sp>
        <p:nvSpPr>
          <p:cNvPr id="5" name="Footer Placeholder 4">
            <a:extLst>
              <a:ext uri="{FF2B5EF4-FFF2-40B4-BE49-F238E27FC236}">
                <a16:creationId xmlns:a16="http://schemas.microsoft.com/office/drawing/2014/main" id="{47080554-DF32-455A-8F96-5FE251BBAE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59880F-0523-42AB-A621-A998DF872306}"/>
              </a:ext>
            </a:extLst>
          </p:cNvPr>
          <p:cNvSpPr>
            <a:spLocks noGrp="1"/>
          </p:cNvSpPr>
          <p:nvPr>
            <p:ph type="sldNum" sz="quarter" idx="12"/>
          </p:nvPr>
        </p:nvSpPr>
        <p:spPr/>
        <p:txBody>
          <a:bodyPr/>
          <a:lstStyle/>
          <a:p>
            <a:fld id="{6A90BA9C-3D2B-4BC6-AA4A-D23935599833}" type="slidenum">
              <a:rPr lang="en-IN" smtClean="0"/>
              <a:t>‹#›</a:t>
            </a:fld>
            <a:endParaRPr lang="en-IN"/>
          </a:p>
        </p:txBody>
      </p:sp>
    </p:spTree>
    <p:extLst>
      <p:ext uri="{BB962C8B-B14F-4D97-AF65-F5344CB8AC3E}">
        <p14:creationId xmlns:p14="http://schemas.microsoft.com/office/powerpoint/2010/main" val="1040795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0B7917-1531-49D9-A9C7-B9A5918956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964466-6499-480B-B7DC-C1DB7EF166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63B059-EFCC-4B54-A1B7-60059E516F49}"/>
              </a:ext>
            </a:extLst>
          </p:cNvPr>
          <p:cNvSpPr>
            <a:spLocks noGrp="1"/>
          </p:cNvSpPr>
          <p:nvPr>
            <p:ph type="dt" sz="half" idx="10"/>
          </p:nvPr>
        </p:nvSpPr>
        <p:spPr/>
        <p:txBody>
          <a:bodyPr/>
          <a:lstStyle/>
          <a:p>
            <a:fld id="{754B4A44-BB8A-4B58-9C61-F021BE26B3E6}" type="datetimeFigureOut">
              <a:rPr lang="en-IN" smtClean="0"/>
              <a:t>06-02-2025</a:t>
            </a:fld>
            <a:endParaRPr lang="en-IN"/>
          </a:p>
        </p:txBody>
      </p:sp>
      <p:sp>
        <p:nvSpPr>
          <p:cNvPr id="5" name="Footer Placeholder 4">
            <a:extLst>
              <a:ext uri="{FF2B5EF4-FFF2-40B4-BE49-F238E27FC236}">
                <a16:creationId xmlns:a16="http://schemas.microsoft.com/office/drawing/2014/main" id="{7E4D7B99-7EF4-4D8D-A00B-7325D3D1D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2497B-88FE-4C91-86EA-74269DE8952E}"/>
              </a:ext>
            </a:extLst>
          </p:cNvPr>
          <p:cNvSpPr>
            <a:spLocks noGrp="1"/>
          </p:cNvSpPr>
          <p:nvPr>
            <p:ph type="sldNum" sz="quarter" idx="12"/>
          </p:nvPr>
        </p:nvSpPr>
        <p:spPr/>
        <p:txBody>
          <a:bodyPr/>
          <a:lstStyle/>
          <a:p>
            <a:fld id="{6A90BA9C-3D2B-4BC6-AA4A-D23935599833}" type="slidenum">
              <a:rPr lang="en-IN" smtClean="0"/>
              <a:t>‹#›</a:t>
            </a:fld>
            <a:endParaRPr lang="en-IN"/>
          </a:p>
        </p:txBody>
      </p:sp>
    </p:spTree>
    <p:extLst>
      <p:ext uri="{BB962C8B-B14F-4D97-AF65-F5344CB8AC3E}">
        <p14:creationId xmlns:p14="http://schemas.microsoft.com/office/powerpoint/2010/main" val="1489286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4B4A44-BB8A-4B58-9C61-F021BE26B3E6}" type="datetimeFigureOut">
              <a:rPr lang="en-IN" smtClean="0"/>
              <a:t>06-02-2025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90BA9C-3D2B-4BC6-AA4A-D23935599833}" type="slidenum">
              <a:rPr lang="en-IN" smtClean="0"/>
              <a:t>‹#›</a:t>
            </a:fld>
            <a:endParaRPr lang="en-IN"/>
          </a:p>
        </p:txBody>
      </p:sp>
    </p:spTree>
    <p:extLst>
      <p:ext uri="{BB962C8B-B14F-4D97-AF65-F5344CB8AC3E}">
        <p14:creationId xmlns:p14="http://schemas.microsoft.com/office/powerpoint/2010/main" val="401620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67CE6-C570-47F3-B13D-4A1C293CAB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B22BD2-29E0-4C01-A641-B9DBAA6750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43E444-64A1-4E66-84AD-4A0797EADC12}"/>
              </a:ext>
            </a:extLst>
          </p:cNvPr>
          <p:cNvSpPr>
            <a:spLocks noGrp="1"/>
          </p:cNvSpPr>
          <p:nvPr>
            <p:ph type="dt" sz="half" idx="10"/>
          </p:nvPr>
        </p:nvSpPr>
        <p:spPr/>
        <p:txBody>
          <a:bodyPr/>
          <a:lstStyle/>
          <a:p>
            <a:fld id="{754B4A44-BB8A-4B58-9C61-F021BE26B3E6}" type="datetimeFigureOut">
              <a:rPr lang="en-IN" smtClean="0"/>
              <a:t>06-02-2025</a:t>
            </a:fld>
            <a:endParaRPr lang="en-IN"/>
          </a:p>
        </p:txBody>
      </p:sp>
      <p:sp>
        <p:nvSpPr>
          <p:cNvPr id="5" name="Footer Placeholder 4">
            <a:extLst>
              <a:ext uri="{FF2B5EF4-FFF2-40B4-BE49-F238E27FC236}">
                <a16:creationId xmlns:a16="http://schemas.microsoft.com/office/drawing/2014/main" id="{839DC18B-174F-48A4-9125-96129D016E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A9CA6-3D45-45FB-9F4B-A08D51BED186}"/>
              </a:ext>
            </a:extLst>
          </p:cNvPr>
          <p:cNvSpPr>
            <a:spLocks noGrp="1"/>
          </p:cNvSpPr>
          <p:nvPr>
            <p:ph type="sldNum" sz="quarter" idx="12"/>
          </p:nvPr>
        </p:nvSpPr>
        <p:spPr/>
        <p:txBody>
          <a:bodyPr/>
          <a:lstStyle/>
          <a:p>
            <a:fld id="{6A90BA9C-3D2B-4BC6-AA4A-D23935599833}" type="slidenum">
              <a:rPr lang="en-IN" smtClean="0"/>
              <a:t>‹#›</a:t>
            </a:fld>
            <a:endParaRPr lang="en-IN"/>
          </a:p>
        </p:txBody>
      </p:sp>
    </p:spTree>
    <p:extLst>
      <p:ext uri="{BB962C8B-B14F-4D97-AF65-F5344CB8AC3E}">
        <p14:creationId xmlns:p14="http://schemas.microsoft.com/office/powerpoint/2010/main" val="231472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CC1A-E0D2-476E-8A12-BD16AC6F36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A3FC44-2FC0-4A76-A4CC-1158FE46F8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6F5864-116F-4874-A3EB-D0DB9E237AC8}"/>
              </a:ext>
            </a:extLst>
          </p:cNvPr>
          <p:cNvSpPr>
            <a:spLocks noGrp="1"/>
          </p:cNvSpPr>
          <p:nvPr>
            <p:ph type="dt" sz="half" idx="10"/>
          </p:nvPr>
        </p:nvSpPr>
        <p:spPr/>
        <p:txBody>
          <a:bodyPr/>
          <a:lstStyle/>
          <a:p>
            <a:fld id="{754B4A44-BB8A-4B58-9C61-F021BE26B3E6}" type="datetimeFigureOut">
              <a:rPr lang="en-IN" smtClean="0"/>
              <a:t>06-02-2025</a:t>
            </a:fld>
            <a:endParaRPr lang="en-IN"/>
          </a:p>
        </p:txBody>
      </p:sp>
      <p:sp>
        <p:nvSpPr>
          <p:cNvPr id="5" name="Footer Placeholder 4">
            <a:extLst>
              <a:ext uri="{FF2B5EF4-FFF2-40B4-BE49-F238E27FC236}">
                <a16:creationId xmlns:a16="http://schemas.microsoft.com/office/drawing/2014/main" id="{5EB7CC86-0886-4E58-A1BD-8ABFEC454E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20325-D5DB-48E9-8F07-20FF7E1F397F}"/>
              </a:ext>
            </a:extLst>
          </p:cNvPr>
          <p:cNvSpPr>
            <a:spLocks noGrp="1"/>
          </p:cNvSpPr>
          <p:nvPr>
            <p:ph type="sldNum" sz="quarter" idx="12"/>
          </p:nvPr>
        </p:nvSpPr>
        <p:spPr/>
        <p:txBody>
          <a:bodyPr/>
          <a:lstStyle/>
          <a:p>
            <a:fld id="{6A90BA9C-3D2B-4BC6-AA4A-D23935599833}" type="slidenum">
              <a:rPr lang="en-IN" smtClean="0"/>
              <a:t>‹#›</a:t>
            </a:fld>
            <a:endParaRPr lang="en-IN"/>
          </a:p>
        </p:txBody>
      </p:sp>
    </p:spTree>
    <p:extLst>
      <p:ext uri="{BB962C8B-B14F-4D97-AF65-F5344CB8AC3E}">
        <p14:creationId xmlns:p14="http://schemas.microsoft.com/office/powerpoint/2010/main" val="289939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938E-6A51-4E98-8063-208EABEDEE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53D8B1-8973-4A16-9B7C-D3BED1AB4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9A8891-EACA-481E-9405-9F80FD33F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1F9755-DEAD-4D98-A473-07F263347156}"/>
              </a:ext>
            </a:extLst>
          </p:cNvPr>
          <p:cNvSpPr>
            <a:spLocks noGrp="1"/>
          </p:cNvSpPr>
          <p:nvPr>
            <p:ph type="dt" sz="half" idx="10"/>
          </p:nvPr>
        </p:nvSpPr>
        <p:spPr/>
        <p:txBody>
          <a:bodyPr/>
          <a:lstStyle/>
          <a:p>
            <a:fld id="{754B4A44-BB8A-4B58-9C61-F021BE26B3E6}" type="datetimeFigureOut">
              <a:rPr lang="en-IN" smtClean="0"/>
              <a:t>06-02-2025</a:t>
            </a:fld>
            <a:endParaRPr lang="en-IN"/>
          </a:p>
        </p:txBody>
      </p:sp>
      <p:sp>
        <p:nvSpPr>
          <p:cNvPr id="6" name="Footer Placeholder 5">
            <a:extLst>
              <a:ext uri="{FF2B5EF4-FFF2-40B4-BE49-F238E27FC236}">
                <a16:creationId xmlns:a16="http://schemas.microsoft.com/office/drawing/2014/main" id="{89760A24-6AC1-4ACA-9AF2-B33C32697E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DB4757-AEC4-4AF4-A565-8E28E890324D}"/>
              </a:ext>
            </a:extLst>
          </p:cNvPr>
          <p:cNvSpPr>
            <a:spLocks noGrp="1"/>
          </p:cNvSpPr>
          <p:nvPr>
            <p:ph type="sldNum" sz="quarter" idx="12"/>
          </p:nvPr>
        </p:nvSpPr>
        <p:spPr/>
        <p:txBody>
          <a:bodyPr/>
          <a:lstStyle/>
          <a:p>
            <a:fld id="{6A90BA9C-3D2B-4BC6-AA4A-D23935599833}" type="slidenum">
              <a:rPr lang="en-IN" smtClean="0"/>
              <a:t>‹#›</a:t>
            </a:fld>
            <a:endParaRPr lang="en-IN"/>
          </a:p>
        </p:txBody>
      </p:sp>
    </p:spTree>
    <p:extLst>
      <p:ext uri="{BB962C8B-B14F-4D97-AF65-F5344CB8AC3E}">
        <p14:creationId xmlns:p14="http://schemas.microsoft.com/office/powerpoint/2010/main" val="154420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8A35-6F7E-42B7-935B-926D8A967B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3DB440-BB15-4D44-805A-F124907DB0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6AD097-E17B-4C93-A47D-D498060115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0D8C33-4452-425C-97DF-751F3A8F8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BE8340-0753-4A93-9FD8-F0A3522B0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ED0C69-FD4B-4ECB-84FA-EF5E79038C30}"/>
              </a:ext>
            </a:extLst>
          </p:cNvPr>
          <p:cNvSpPr>
            <a:spLocks noGrp="1"/>
          </p:cNvSpPr>
          <p:nvPr>
            <p:ph type="dt" sz="half" idx="10"/>
          </p:nvPr>
        </p:nvSpPr>
        <p:spPr/>
        <p:txBody>
          <a:bodyPr/>
          <a:lstStyle/>
          <a:p>
            <a:fld id="{754B4A44-BB8A-4B58-9C61-F021BE26B3E6}" type="datetimeFigureOut">
              <a:rPr lang="en-IN" smtClean="0"/>
              <a:t>06-02-2025</a:t>
            </a:fld>
            <a:endParaRPr lang="en-IN"/>
          </a:p>
        </p:txBody>
      </p:sp>
      <p:sp>
        <p:nvSpPr>
          <p:cNvPr id="8" name="Footer Placeholder 7">
            <a:extLst>
              <a:ext uri="{FF2B5EF4-FFF2-40B4-BE49-F238E27FC236}">
                <a16:creationId xmlns:a16="http://schemas.microsoft.com/office/drawing/2014/main" id="{3D4872AA-32C3-4142-96E7-81B2118E10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D7B870-22DB-40B0-8855-A0685CDEB4CD}"/>
              </a:ext>
            </a:extLst>
          </p:cNvPr>
          <p:cNvSpPr>
            <a:spLocks noGrp="1"/>
          </p:cNvSpPr>
          <p:nvPr>
            <p:ph type="sldNum" sz="quarter" idx="12"/>
          </p:nvPr>
        </p:nvSpPr>
        <p:spPr/>
        <p:txBody>
          <a:bodyPr/>
          <a:lstStyle/>
          <a:p>
            <a:fld id="{6A90BA9C-3D2B-4BC6-AA4A-D23935599833}" type="slidenum">
              <a:rPr lang="en-IN" smtClean="0"/>
              <a:t>‹#›</a:t>
            </a:fld>
            <a:endParaRPr lang="en-IN"/>
          </a:p>
        </p:txBody>
      </p:sp>
    </p:spTree>
    <p:extLst>
      <p:ext uri="{BB962C8B-B14F-4D97-AF65-F5344CB8AC3E}">
        <p14:creationId xmlns:p14="http://schemas.microsoft.com/office/powerpoint/2010/main" val="426379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26C9-9962-4BCD-86A5-6D54E67CA2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DD7C49-FD34-4526-BB9D-6FCFCC3ADFB8}"/>
              </a:ext>
            </a:extLst>
          </p:cNvPr>
          <p:cNvSpPr>
            <a:spLocks noGrp="1"/>
          </p:cNvSpPr>
          <p:nvPr>
            <p:ph type="dt" sz="half" idx="10"/>
          </p:nvPr>
        </p:nvSpPr>
        <p:spPr/>
        <p:txBody>
          <a:bodyPr/>
          <a:lstStyle/>
          <a:p>
            <a:fld id="{754B4A44-BB8A-4B58-9C61-F021BE26B3E6}" type="datetimeFigureOut">
              <a:rPr lang="en-IN" smtClean="0"/>
              <a:t>06-02-2025</a:t>
            </a:fld>
            <a:endParaRPr lang="en-IN"/>
          </a:p>
        </p:txBody>
      </p:sp>
      <p:sp>
        <p:nvSpPr>
          <p:cNvPr id="4" name="Footer Placeholder 3">
            <a:extLst>
              <a:ext uri="{FF2B5EF4-FFF2-40B4-BE49-F238E27FC236}">
                <a16:creationId xmlns:a16="http://schemas.microsoft.com/office/drawing/2014/main" id="{06338DA8-6F19-43C9-AD2F-A724E424C8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2E388B-55D7-4D80-B1F1-347600A528F6}"/>
              </a:ext>
            </a:extLst>
          </p:cNvPr>
          <p:cNvSpPr>
            <a:spLocks noGrp="1"/>
          </p:cNvSpPr>
          <p:nvPr>
            <p:ph type="sldNum" sz="quarter" idx="12"/>
          </p:nvPr>
        </p:nvSpPr>
        <p:spPr/>
        <p:txBody>
          <a:bodyPr/>
          <a:lstStyle/>
          <a:p>
            <a:fld id="{6A90BA9C-3D2B-4BC6-AA4A-D23935599833}" type="slidenum">
              <a:rPr lang="en-IN" smtClean="0"/>
              <a:t>‹#›</a:t>
            </a:fld>
            <a:endParaRPr lang="en-IN"/>
          </a:p>
        </p:txBody>
      </p:sp>
    </p:spTree>
    <p:extLst>
      <p:ext uri="{BB962C8B-B14F-4D97-AF65-F5344CB8AC3E}">
        <p14:creationId xmlns:p14="http://schemas.microsoft.com/office/powerpoint/2010/main" val="250794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6B25B9-D151-4554-9F8E-2216B1527C34}"/>
              </a:ext>
            </a:extLst>
          </p:cNvPr>
          <p:cNvSpPr>
            <a:spLocks noGrp="1"/>
          </p:cNvSpPr>
          <p:nvPr>
            <p:ph type="dt" sz="half" idx="10"/>
          </p:nvPr>
        </p:nvSpPr>
        <p:spPr/>
        <p:txBody>
          <a:bodyPr/>
          <a:lstStyle/>
          <a:p>
            <a:fld id="{754B4A44-BB8A-4B58-9C61-F021BE26B3E6}" type="datetimeFigureOut">
              <a:rPr lang="en-IN" smtClean="0"/>
              <a:t>06-02-2025</a:t>
            </a:fld>
            <a:endParaRPr lang="en-IN"/>
          </a:p>
        </p:txBody>
      </p:sp>
      <p:sp>
        <p:nvSpPr>
          <p:cNvPr id="3" name="Footer Placeholder 2">
            <a:extLst>
              <a:ext uri="{FF2B5EF4-FFF2-40B4-BE49-F238E27FC236}">
                <a16:creationId xmlns:a16="http://schemas.microsoft.com/office/drawing/2014/main" id="{9FAB680C-EBC6-4970-93C7-704976661B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6E070A-7C30-433C-B5C2-5C8CB5E84097}"/>
              </a:ext>
            </a:extLst>
          </p:cNvPr>
          <p:cNvSpPr>
            <a:spLocks noGrp="1"/>
          </p:cNvSpPr>
          <p:nvPr>
            <p:ph type="sldNum" sz="quarter" idx="12"/>
          </p:nvPr>
        </p:nvSpPr>
        <p:spPr/>
        <p:txBody>
          <a:bodyPr/>
          <a:lstStyle/>
          <a:p>
            <a:fld id="{6A90BA9C-3D2B-4BC6-AA4A-D23935599833}" type="slidenum">
              <a:rPr lang="en-IN" smtClean="0"/>
              <a:t>‹#›</a:t>
            </a:fld>
            <a:endParaRPr lang="en-IN"/>
          </a:p>
        </p:txBody>
      </p:sp>
    </p:spTree>
    <p:extLst>
      <p:ext uri="{BB962C8B-B14F-4D97-AF65-F5344CB8AC3E}">
        <p14:creationId xmlns:p14="http://schemas.microsoft.com/office/powerpoint/2010/main" val="364378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1DF0-66F1-4EC6-B07D-BD81A06ED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4901AF-2338-4281-8541-37D411C75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7CB6C1-6CA0-422A-9BB5-8D66E6522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0D78D-93F2-4AED-9ECF-AAC8D7DB4FD5}"/>
              </a:ext>
            </a:extLst>
          </p:cNvPr>
          <p:cNvSpPr>
            <a:spLocks noGrp="1"/>
          </p:cNvSpPr>
          <p:nvPr>
            <p:ph type="dt" sz="half" idx="10"/>
          </p:nvPr>
        </p:nvSpPr>
        <p:spPr/>
        <p:txBody>
          <a:bodyPr/>
          <a:lstStyle/>
          <a:p>
            <a:fld id="{754B4A44-BB8A-4B58-9C61-F021BE26B3E6}" type="datetimeFigureOut">
              <a:rPr lang="en-IN" smtClean="0"/>
              <a:t>06-02-2025</a:t>
            </a:fld>
            <a:endParaRPr lang="en-IN"/>
          </a:p>
        </p:txBody>
      </p:sp>
      <p:sp>
        <p:nvSpPr>
          <p:cNvPr id="6" name="Footer Placeholder 5">
            <a:extLst>
              <a:ext uri="{FF2B5EF4-FFF2-40B4-BE49-F238E27FC236}">
                <a16:creationId xmlns:a16="http://schemas.microsoft.com/office/drawing/2014/main" id="{A9548931-C3CE-4F6B-9B1E-22CD4A1ED6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C6264E-0FBE-4961-A6BD-B60985ADA886}"/>
              </a:ext>
            </a:extLst>
          </p:cNvPr>
          <p:cNvSpPr>
            <a:spLocks noGrp="1"/>
          </p:cNvSpPr>
          <p:nvPr>
            <p:ph type="sldNum" sz="quarter" idx="12"/>
          </p:nvPr>
        </p:nvSpPr>
        <p:spPr/>
        <p:txBody>
          <a:bodyPr/>
          <a:lstStyle/>
          <a:p>
            <a:fld id="{6A90BA9C-3D2B-4BC6-AA4A-D23935599833}" type="slidenum">
              <a:rPr lang="en-IN" smtClean="0"/>
              <a:t>‹#›</a:t>
            </a:fld>
            <a:endParaRPr lang="en-IN"/>
          </a:p>
        </p:txBody>
      </p:sp>
    </p:spTree>
    <p:extLst>
      <p:ext uri="{BB962C8B-B14F-4D97-AF65-F5344CB8AC3E}">
        <p14:creationId xmlns:p14="http://schemas.microsoft.com/office/powerpoint/2010/main" val="203194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8C11-3A5B-4F04-9ADF-D120131402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B95A97-BAD2-4FF3-80E4-544AD13E92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AB3997-7A58-4225-97A0-9642F7AC4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03485-4B51-43F0-934E-9017FBF5ECAF}"/>
              </a:ext>
            </a:extLst>
          </p:cNvPr>
          <p:cNvSpPr>
            <a:spLocks noGrp="1"/>
          </p:cNvSpPr>
          <p:nvPr>
            <p:ph type="dt" sz="half" idx="10"/>
          </p:nvPr>
        </p:nvSpPr>
        <p:spPr/>
        <p:txBody>
          <a:bodyPr/>
          <a:lstStyle/>
          <a:p>
            <a:fld id="{754B4A44-BB8A-4B58-9C61-F021BE26B3E6}" type="datetimeFigureOut">
              <a:rPr lang="en-IN" smtClean="0"/>
              <a:t>06-02-2025</a:t>
            </a:fld>
            <a:endParaRPr lang="en-IN"/>
          </a:p>
        </p:txBody>
      </p:sp>
      <p:sp>
        <p:nvSpPr>
          <p:cNvPr id="6" name="Footer Placeholder 5">
            <a:extLst>
              <a:ext uri="{FF2B5EF4-FFF2-40B4-BE49-F238E27FC236}">
                <a16:creationId xmlns:a16="http://schemas.microsoft.com/office/drawing/2014/main" id="{17EDC89C-F645-42AC-8406-C67FC9F7C3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B525F4-650D-4E81-9B61-6D0DF463DECC}"/>
              </a:ext>
            </a:extLst>
          </p:cNvPr>
          <p:cNvSpPr>
            <a:spLocks noGrp="1"/>
          </p:cNvSpPr>
          <p:nvPr>
            <p:ph type="sldNum" sz="quarter" idx="12"/>
          </p:nvPr>
        </p:nvSpPr>
        <p:spPr/>
        <p:txBody>
          <a:bodyPr/>
          <a:lstStyle/>
          <a:p>
            <a:fld id="{6A90BA9C-3D2B-4BC6-AA4A-D23935599833}" type="slidenum">
              <a:rPr lang="en-IN" smtClean="0"/>
              <a:t>‹#›</a:t>
            </a:fld>
            <a:endParaRPr lang="en-IN"/>
          </a:p>
        </p:txBody>
      </p:sp>
    </p:spTree>
    <p:extLst>
      <p:ext uri="{BB962C8B-B14F-4D97-AF65-F5344CB8AC3E}">
        <p14:creationId xmlns:p14="http://schemas.microsoft.com/office/powerpoint/2010/main" val="372374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0582B9-2C88-4F38-8A95-A84E8B1DA4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B706CD-9043-4524-B051-60CEBD1FED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AE22E-B642-45CD-9C24-7B2B23C99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B4A44-BB8A-4B58-9C61-F021BE26B3E6}" type="datetimeFigureOut">
              <a:rPr lang="en-IN" smtClean="0"/>
              <a:t>06-02-2025</a:t>
            </a:fld>
            <a:endParaRPr lang="en-IN"/>
          </a:p>
        </p:txBody>
      </p:sp>
      <p:sp>
        <p:nvSpPr>
          <p:cNvPr id="5" name="Footer Placeholder 4">
            <a:extLst>
              <a:ext uri="{FF2B5EF4-FFF2-40B4-BE49-F238E27FC236}">
                <a16:creationId xmlns:a16="http://schemas.microsoft.com/office/drawing/2014/main" id="{A8397F6B-A14E-47B5-84C4-E8292A34B3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A5F35A-8AB3-41C4-8881-8CEFAD062C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0BA9C-3D2B-4BC6-AA4A-D23935599833}" type="slidenum">
              <a:rPr lang="en-IN" smtClean="0"/>
              <a:t>‹#›</a:t>
            </a:fld>
            <a:endParaRPr lang="en-IN"/>
          </a:p>
        </p:txBody>
      </p:sp>
    </p:spTree>
    <p:extLst>
      <p:ext uri="{BB962C8B-B14F-4D97-AF65-F5344CB8AC3E}">
        <p14:creationId xmlns:p14="http://schemas.microsoft.com/office/powerpoint/2010/main" val="271113541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5311-F18B-47B4-8B3F-8027CF1161DF}"/>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Unit 2</a:t>
            </a:r>
          </a:p>
        </p:txBody>
      </p:sp>
      <p:sp>
        <p:nvSpPr>
          <p:cNvPr id="3" name="Subtitle 2">
            <a:extLst>
              <a:ext uri="{FF2B5EF4-FFF2-40B4-BE49-F238E27FC236}">
                <a16:creationId xmlns:a16="http://schemas.microsoft.com/office/drawing/2014/main" id="{AA175895-27DF-497D-8E4A-289F58F27951}"/>
              </a:ext>
            </a:extLst>
          </p:cNvPr>
          <p:cNvSpPr>
            <a:spLocks noGrp="1"/>
          </p:cNvSpPr>
          <p:nvPr>
            <p:ph type="subTitle"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Abstraction Mechanism: Encapsulation, Constructors, Destructors, Polymorphism, Access Specification: Private, Public and Protected member </a:t>
            </a:r>
          </a:p>
        </p:txBody>
      </p:sp>
    </p:spTree>
    <p:extLst>
      <p:ext uri="{BB962C8B-B14F-4D97-AF65-F5344CB8AC3E}">
        <p14:creationId xmlns:p14="http://schemas.microsoft.com/office/powerpoint/2010/main" val="3957261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AEA94-B5E8-4909-8FB2-C87185C39D69}"/>
              </a:ext>
            </a:extLst>
          </p:cNvPr>
          <p:cNvSpPr>
            <a:spLocks noGrp="1"/>
          </p:cNvSpPr>
          <p:nvPr>
            <p:ph sz="quarter" idx="13"/>
          </p:nvPr>
        </p:nvSpPr>
        <p:spPr>
          <a:xfrm>
            <a:off x="715811" y="1338606"/>
            <a:ext cx="10363826" cy="4986780"/>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Algorithm to Use Access Modifier in Java</a:t>
            </a:r>
          </a:p>
          <a:p>
            <a:pPr algn="just" fontAlgn="base"/>
            <a:r>
              <a:rPr lang="en-GB" sz="2000" b="1" i="0" dirty="0">
                <a:solidFill>
                  <a:srgbClr val="273239"/>
                </a:solidFill>
                <a:effectLst/>
                <a:latin typeface="Times New Roman" panose="02020603050405020304" pitchFamily="18" charset="0"/>
                <a:cs typeface="Times New Roman" panose="02020603050405020304" pitchFamily="18" charset="0"/>
              </a:rPr>
              <a:t>Here’s a basic algorithm for using access modifiers in Java:</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Define a class</a:t>
            </a:r>
            <a:r>
              <a:rPr lang="en-GB" sz="2000" b="0" i="0" dirty="0">
                <a:solidFill>
                  <a:srgbClr val="273239"/>
                </a:solidFill>
                <a:effectLst/>
                <a:latin typeface="Times New Roman" panose="02020603050405020304" pitchFamily="18" charset="0"/>
                <a:cs typeface="Times New Roman" panose="02020603050405020304" pitchFamily="18" charset="0"/>
              </a:rPr>
              <a:t>: Create a class to represent the object you want to manage.</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Define instance variables</a:t>
            </a:r>
            <a:r>
              <a:rPr lang="en-GB" sz="2000" b="0" i="0" dirty="0">
                <a:solidFill>
                  <a:srgbClr val="273239"/>
                </a:solidFill>
                <a:effectLst/>
                <a:latin typeface="Times New Roman" panose="02020603050405020304" pitchFamily="18" charset="0"/>
                <a:cs typeface="Times New Roman" panose="02020603050405020304" pitchFamily="18" charset="0"/>
              </a:rPr>
              <a:t>: Inside the class, define variables for the data you want to manage.</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Set an access modifier</a:t>
            </a:r>
            <a:r>
              <a:rPr lang="en-GB" sz="2000" b="0" i="0" dirty="0">
                <a:solidFill>
                  <a:srgbClr val="273239"/>
                </a:solidFill>
                <a:effectLst/>
                <a:latin typeface="Times New Roman" panose="02020603050405020304" pitchFamily="18" charset="0"/>
                <a:cs typeface="Times New Roman" panose="02020603050405020304" pitchFamily="18" charset="0"/>
              </a:rPr>
              <a:t>:</a:t>
            </a:r>
          </a:p>
          <a:p>
            <a:pPr marL="742950" lvl="1" indent="-285750"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Use </a:t>
            </a:r>
            <a:r>
              <a:rPr lang="en-GB" sz="2000" b="1" i="0" dirty="0">
                <a:solidFill>
                  <a:srgbClr val="273239"/>
                </a:solidFill>
                <a:effectLst/>
                <a:latin typeface="Times New Roman" panose="02020603050405020304" pitchFamily="18" charset="0"/>
                <a:cs typeface="Times New Roman" panose="02020603050405020304" pitchFamily="18" charset="0"/>
              </a:rPr>
              <a:t>private</a:t>
            </a:r>
            <a:r>
              <a:rPr lang="en-GB" sz="2000" b="0" i="0" dirty="0">
                <a:solidFill>
                  <a:srgbClr val="273239"/>
                </a:solidFill>
                <a:effectLst/>
                <a:latin typeface="Times New Roman" panose="02020603050405020304" pitchFamily="18" charset="0"/>
                <a:cs typeface="Times New Roman" panose="02020603050405020304" pitchFamily="18" charset="0"/>
              </a:rPr>
              <a:t> for variables </a:t>
            </a:r>
            <a:r>
              <a:rPr lang="en-GB" sz="2000" b="1" i="1" dirty="0">
                <a:solidFill>
                  <a:srgbClr val="273239"/>
                </a:solidFill>
                <a:effectLst/>
                <a:latin typeface="Times New Roman" panose="02020603050405020304" pitchFamily="18" charset="0"/>
                <a:cs typeface="Times New Roman" panose="02020603050405020304" pitchFamily="18" charset="0"/>
              </a:rPr>
              <a:t>only accessible within the class</a:t>
            </a:r>
            <a:r>
              <a:rPr lang="en-GB" sz="2000" b="0" i="0" dirty="0">
                <a:solidFill>
                  <a:srgbClr val="273239"/>
                </a:solidFill>
                <a:effectLst/>
                <a:latin typeface="Times New Roman" panose="02020603050405020304" pitchFamily="18" charset="0"/>
                <a:cs typeface="Times New Roman" panose="02020603050405020304" pitchFamily="18" charset="0"/>
              </a:rPr>
              <a:t>.</a:t>
            </a:r>
          </a:p>
          <a:p>
            <a:pPr marL="742950" lvl="1" indent="-285750"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Use </a:t>
            </a:r>
            <a:r>
              <a:rPr lang="en-GB" sz="2000" b="1" i="0" dirty="0">
                <a:solidFill>
                  <a:srgbClr val="273239"/>
                </a:solidFill>
                <a:effectLst/>
                <a:latin typeface="Times New Roman" panose="02020603050405020304" pitchFamily="18" charset="0"/>
                <a:cs typeface="Times New Roman" panose="02020603050405020304" pitchFamily="18" charset="0"/>
              </a:rPr>
              <a:t>protected</a:t>
            </a:r>
            <a:r>
              <a:rPr lang="en-GB" sz="2000" b="0" i="0" dirty="0">
                <a:solidFill>
                  <a:srgbClr val="273239"/>
                </a:solidFill>
                <a:effectLst/>
                <a:latin typeface="Times New Roman" panose="02020603050405020304" pitchFamily="18" charset="0"/>
                <a:cs typeface="Times New Roman" panose="02020603050405020304" pitchFamily="18" charset="0"/>
              </a:rPr>
              <a:t> for variables </a:t>
            </a:r>
            <a:r>
              <a:rPr lang="en-GB" sz="2000" b="1" i="1" dirty="0">
                <a:solidFill>
                  <a:srgbClr val="273239"/>
                </a:solidFill>
                <a:effectLst/>
                <a:latin typeface="Times New Roman" panose="02020603050405020304" pitchFamily="18" charset="0"/>
                <a:cs typeface="Times New Roman" panose="02020603050405020304" pitchFamily="18" charset="0"/>
              </a:rPr>
              <a:t>accessible within the class and its subclasses</a:t>
            </a:r>
            <a:r>
              <a:rPr lang="en-GB" sz="2000" b="0" i="0" dirty="0">
                <a:solidFill>
                  <a:srgbClr val="273239"/>
                </a:solidFill>
                <a:effectLst/>
                <a:latin typeface="Times New Roman" panose="02020603050405020304" pitchFamily="18" charset="0"/>
                <a:cs typeface="Times New Roman" panose="02020603050405020304" pitchFamily="18" charset="0"/>
              </a:rPr>
              <a:t>.</a:t>
            </a:r>
          </a:p>
          <a:p>
            <a:pPr marL="742950" lvl="1" indent="-285750"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Use </a:t>
            </a:r>
            <a:r>
              <a:rPr lang="en-GB" sz="2000" b="1" i="0" dirty="0">
                <a:solidFill>
                  <a:srgbClr val="273239"/>
                </a:solidFill>
                <a:effectLst/>
                <a:latin typeface="Times New Roman" panose="02020603050405020304" pitchFamily="18" charset="0"/>
                <a:cs typeface="Times New Roman" panose="02020603050405020304" pitchFamily="18" charset="0"/>
              </a:rPr>
              <a:t>public</a:t>
            </a:r>
            <a:r>
              <a:rPr lang="en-GB" sz="2000" b="0" i="0" dirty="0">
                <a:solidFill>
                  <a:srgbClr val="273239"/>
                </a:solidFill>
                <a:effectLst/>
                <a:latin typeface="Times New Roman" panose="02020603050405020304" pitchFamily="18" charset="0"/>
                <a:cs typeface="Times New Roman" panose="02020603050405020304" pitchFamily="18" charset="0"/>
              </a:rPr>
              <a:t> for variables </a:t>
            </a:r>
            <a:r>
              <a:rPr lang="en-GB" sz="2000" b="1" i="1" dirty="0">
                <a:solidFill>
                  <a:srgbClr val="273239"/>
                </a:solidFill>
                <a:effectLst/>
                <a:latin typeface="Times New Roman" panose="02020603050405020304" pitchFamily="18" charset="0"/>
                <a:cs typeface="Times New Roman" panose="02020603050405020304" pitchFamily="18" charset="0"/>
              </a:rPr>
              <a:t>accessible from anywhere</a:t>
            </a:r>
            <a:r>
              <a:rPr lang="en-GB" sz="2000" b="0" i="0" dirty="0">
                <a:solidFill>
                  <a:srgbClr val="273239"/>
                </a:solidFill>
                <a:effectLst/>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Use getter and setter methods:</a:t>
            </a:r>
            <a:r>
              <a:rPr lang="en-GB" sz="2000" b="0" i="0" dirty="0">
                <a:solidFill>
                  <a:srgbClr val="273239"/>
                </a:solidFill>
                <a:effectLst/>
                <a:latin typeface="Times New Roman" panose="02020603050405020304" pitchFamily="18" charset="0"/>
                <a:cs typeface="Times New Roman" panose="02020603050405020304" pitchFamily="18" charset="0"/>
              </a:rPr>
              <a:t> To access or modify variables, use getter (accessor) and setter (mutator) methods, even for public variables, to maintain encapsulation.</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72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D529-F829-467D-AC1A-CACC12E9E142}"/>
              </a:ext>
            </a:extLst>
          </p:cNvPr>
          <p:cNvSpPr>
            <a:spLocks noGrp="1"/>
          </p:cNvSpPr>
          <p:nvPr>
            <p:ph type="title"/>
          </p:nvPr>
        </p:nvSpPr>
        <p:spPr>
          <a:xfrm>
            <a:off x="837887" y="127000"/>
            <a:ext cx="10515600" cy="1325563"/>
          </a:xfrm>
        </p:spPr>
        <p:txBody>
          <a:bodyPr/>
          <a:lstStyle/>
          <a:p>
            <a:r>
              <a:rPr lang="en-IN" dirty="0">
                <a:latin typeface="Times New Roman" panose="02020603050405020304" pitchFamily="18" charset="0"/>
                <a:cs typeface="Times New Roman" panose="02020603050405020304" pitchFamily="18" charset="0"/>
              </a:rPr>
              <a:t>Constructors</a:t>
            </a:r>
          </a:p>
        </p:txBody>
      </p:sp>
      <p:sp>
        <p:nvSpPr>
          <p:cNvPr id="3" name="Content Placeholder 2">
            <a:extLst>
              <a:ext uri="{FF2B5EF4-FFF2-40B4-BE49-F238E27FC236}">
                <a16:creationId xmlns:a16="http://schemas.microsoft.com/office/drawing/2014/main" id="{138DD69F-82AA-43D6-B1CD-E4C1877E3198}"/>
              </a:ext>
            </a:extLst>
          </p:cNvPr>
          <p:cNvSpPr>
            <a:spLocks noGrp="1"/>
          </p:cNvSpPr>
          <p:nvPr>
            <p:ph sz="quarter" idx="13"/>
          </p:nvPr>
        </p:nvSpPr>
        <p:spPr>
          <a:xfrm>
            <a:off x="913774" y="1162050"/>
            <a:ext cx="4782176" cy="5324475"/>
          </a:xfrm>
        </p:spPr>
        <p:txBody>
          <a:bodyPr>
            <a:normAutofit lnSpcReduction="10000"/>
          </a:bodyPr>
          <a:lstStyle/>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Java constructors or constructors in Java is a terminology used to construct something in our programs. A constructor in Java is a </a:t>
            </a:r>
            <a:r>
              <a:rPr lang="en-GB" sz="2000" b="1" i="0" dirty="0">
                <a:solidFill>
                  <a:srgbClr val="273239"/>
                </a:solidFill>
                <a:effectLst/>
                <a:latin typeface="Times New Roman" panose="02020603050405020304" pitchFamily="18" charset="0"/>
                <a:cs typeface="Times New Roman" panose="02020603050405020304" pitchFamily="18" charset="0"/>
              </a:rPr>
              <a:t>special method </a:t>
            </a:r>
            <a:r>
              <a:rPr lang="en-GB" sz="2000" b="0" i="0" dirty="0">
                <a:solidFill>
                  <a:srgbClr val="273239"/>
                </a:solidFill>
                <a:effectLst/>
                <a:latin typeface="Times New Roman" panose="02020603050405020304" pitchFamily="18" charset="0"/>
                <a:cs typeface="Times New Roman" panose="02020603050405020304" pitchFamily="18" charset="0"/>
              </a:rPr>
              <a:t>that is used to initialize objects. The constructor is called when an object of a class is created. It can be used to set initial values for object attributes.</a:t>
            </a:r>
          </a:p>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What are Constructors in Java?</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In Java, a Constructor is a block of codes similar to the method. It is called when an instance of the class is created. At the time of calling the constructor, memory for the object is allocated in the memory. It is a special type of method that is used to initialize the object. Every time an object is created using the new() keyword, at least one constructor is called.</a:t>
            </a:r>
          </a:p>
          <a:p>
            <a:pPr marL="0" indent="0" algn="just" rtl="0" fontAlgn="base">
              <a:buNone/>
            </a:pPr>
            <a:r>
              <a:rPr lang="en-GB" sz="1400" b="1" i="1" dirty="0">
                <a:solidFill>
                  <a:srgbClr val="273239"/>
                </a:solidFill>
                <a:effectLst/>
                <a:latin typeface="Times New Roman" panose="02020603050405020304" pitchFamily="18" charset="0"/>
                <a:cs typeface="Times New Roman" panose="02020603050405020304" pitchFamily="18" charset="0"/>
              </a:rPr>
              <a:t>Note: </a:t>
            </a:r>
            <a:r>
              <a:rPr lang="en-GB" sz="1400" b="0" i="1" dirty="0">
                <a:solidFill>
                  <a:srgbClr val="273239"/>
                </a:solidFill>
                <a:effectLst/>
                <a:latin typeface="Times New Roman" panose="02020603050405020304" pitchFamily="18" charset="0"/>
                <a:cs typeface="Times New Roman" panose="02020603050405020304" pitchFamily="18" charset="0"/>
              </a:rPr>
              <a:t>It is not necessary to write a constructor for a class. It is because the java compiler creates a default constructor (constructor with no arguments) if your class doesn’t have any. </a:t>
            </a:r>
            <a:endParaRPr lang="en-GB" sz="2000" b="0" i="0" dirty="0">
              <a:solidFill>
                <a:srgbClr val="273239"/>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56BC533-D013-4C3B-AB56-5A0987F67593}"/>
              </a:ext>
            </a:extLst>
          </p:cNvPr>
          <p:cNvSpPr txBox="1"/>
          <p:nvPr/>
        </p:nvSpPr>
        <p:spPr>
          <a:xfrm>
            <a:off x="6277288" y="789781"/>
            <a:ext cx="5000938" cy="5940088"/>
          </a:xfrm>
          <a:prstGeom prst="rect">
            <a:avLst/>
          </a:prstGeom>
          <a:noFill/>
          <a:ln>
            <a:solidFill>
              <a:schemeClr val="tx1"/>
            </a:solidFill>
          </a:ln>
        </p:spPr>
        <p:txBody>
          <a:bodyPr wrap="square">
            <a:spAutoFit/>
          </a:bodyPr>
          <a:lstStyle/>
          <a:p>
            <a:r>
              <a:rPr lang="en-IN" sz="2000" dirty="0">
                <a:latin typeface="Times New Roman" panose="02020603050405020304" pitchFamily="18" charset="0"/>
                <a:cs typeface="Times New Roman" panose="02020603050405020304" pitchFamily="18" charset="0"/>
              </a:rPr>
              <a:t>// Java Program to demonstrate Constructor</a:t>
            </a:r>
          </a:p>
          <a:p>
            <a:r>
              <a:rPr lang="en-IN" sz="2000" dirty="0">
                <a:latin typeface="Times New Roman" panose="02020603050405020304" pitchFamily="18" charset="0"/>
                <a:cs typeface="Times New Roman" panose="02020603050405020304" pitchFamily="18" charset="0"/>
              </a:rPr>
              <a:t>import java.io.*;</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Driver Class</a:t>
            </a:r>
          </a:p>
          <a:p>
            <a:r>
              <a:rPr lang="en-IN" sz="2000" dirty="0">
                <a:latin typeface="Times New Roman" panose="02020603050405020304" pitchFamily="18" charset="0"/>
                <a:cs typeface="Times New Roman" panose="02020603050405020304" pitchFamily="18" charset="0"/>
              </a:rPr>
              <a:t>class Driver {</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 Constructor</a:t>
            </a:r>
          </a:p>
          <a:p>
            <a:r>
              <a:rPr lang="en-IN" sz="2000" dirty="0">
                <a:latin typeface="Times New Roman" panose="02020603050405020304" pitchFamily="18" charset="0"/>
                <a:cs typeface="Times New Roman" panose="02020603050405020304" pitchFamily="18" charset="0"/>
              </a:rPr>
              <a:t>    Driver()</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super();</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("Constructor Called");</a:t>
            </a:r>
          </a:p>
          <a:p>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 main function</a:t>
            </a:r>
          </a:p>
          <a:p>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Driver drive = new Driver();</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7655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9AB08-1A1C-4B51-ADE8-9B84507F7AC7}"/>
              </a:ext>
            </a:extLst>
          </p:cNvPr>
          <p:cNvSpPr>
            <a:spLocks noGrp="1"/>
          </p:cNvSpPr>
          <p:nvPr>
            <p:ph sz="quarter" idx="13"/>
          </p:nvPr>
        </p:nvSpPr>
        <p:spPr>
          <a:xfrm>
            <a:off x="628024" y="342901"/>
            <a:ext cx="10897226" cy="5876924"/>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How Java Constructors are Different From Java Methods?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Constructors must have the same name as the class within which it is defined it is not necessary for the method in Java.</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Constructors do not return any type while method(s) have the return type or </a:t>
            </a:r>
            <a:r>
              <a:rPr lang="en-GB" sz="2000" b="1" i="0" dirty="0">
                <a:solidFill>
                  <a:srgbClr val="273239"/>
                </a:solidFill>
                <a:effectLst/>
                <a:latin typeface="Times New Roman" panose="02020603050405020304" pitchFamily="18" charset="0"/>
                <a:cs typeface="Times New Roman" panose="02020603050405020304" pitchFamily="18" charset="0"/>
              </a:rPr>
              <a:t>void </a:t>
            </a:r>
            <a:r>
              <a:rPr lang="en-GB" sz="2000" b="0" i="0" dirty="0">
                <a:solidFill>
                  <a:srgbClr val="273239"/>
                </a:solidFill>
                <a:effectLst/>
                <a:latin typeface="Times New Roman" panose="02020603050405020304" pitchFamily="18" charset="0"/>
                <a:cs typeface="Times New Roman" panose="02020603050405020304" pitchFamily="18" charset="0"/>
              </a:rPr>
              <a:t>if does not return any value.</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Constructors are called only once at the time of Object creation while method(s) can be called any number of times.</a:t>
            </a:r>
          </a:p>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Now let us come up with the syntax for the constructor being invoked at the time of object or instance creation.</a:t>
            </a:r>
          </a:p>
          <a:p>
            <a:pPr algn="just"/>
            <a:endParaRPr lang="en-IN" sz="20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0C183286-6B66-45D2-AB41-C906ADFF07CF}"/>
              </a:ext>
            </a:extLst>
          </p:cNvPr>
          <p:cNvSpPr>
            <a:spLocks noChangeArrowheads="1"/>
          </p:cNvSpPr>
          <p:nvPr/>
        </p:nvSpPr>
        <p:spPr bwMode="auto">
          <a:xfrm>
            <a:off x="971550" y="3685415"/>
            <a:ext cx="5124450" cy="277253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Construct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Constructor</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Construct() {</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can create an object of the above class</a:t>
            </a: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the below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statement. This statement</a:t>
            </a: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calls above constructor.</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Construct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obj = new Construct();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F9C031-BAF3-4906-9A7D-B0B8C0EE2439}"/>
              </a:ext>
            </a:extLst>
          </p:cNvPr>
          <p:cNvSpPr txBox="1"/>
          <p:nvPr/>
        </p:nvSpPr>
        <p:spPr>
          <a:xfrm>
            <a:off x="6372224" y="3517464"/>
            <a:ext cx="5191751" cy="3139321"/>
          </a:xfrm>
          <a:prstGeom prst="rect">
            <a:avLst/>
          </a:prstGeom>
          <a:noFill/>
        </p:spPr>
        <p:txBody>
          <a:bodyPr wrap="square">
            <a:spAutoFit/>
          </a:bodyPr>
          <a:lstStyle/>
          <a:p>
            <a:pPr algn="just" rtl="0" fontAlgn="base"/>
            <a:r>
              <a:rPr lang="en-GB" b="0" i="0" dirty="0">
                <a:solidFill>
                  <a:srgbClr val="273239"/>
                </a:solidFill>
                <a:effectLst/>
                <a:latin typeface="Times New Roman" panose="02020603050405020304" pitchFamily="18" charset="0"/>
                <a:cs typeface="Times New Roman" panose="02020603050405020304" pitchFamily="18" charset="0"/>
              </a:rPr>
              <a:t>The first line of a constructor is a call to super() or this(), (a call to a constructor of a super-class or an overloaded constructor), if you don’t type in the call to super in your constructor the compiler will provide you with a non-argument call to super at the first line of your code, the super constructor must be called to create an object:</a:t>
            </a:r>
          </a:p>
          <a:p>
            <a:pPr algn="just" rtl="0" fontAlgn="base"/>
            <a:r>
              <a:rPr lang="en-GB" b="0" i="0" dirty="0">
                <a:solidFill>
                  <a:srgbClr val="273239"/>
                </a:solidFill>
                <a:effectLst/>
                <a:latin typeface="Times New Roman" panose="02020603050405020304" pitchFamily="18" charset="0"/>
                <a:cs typeface="Times New Roman" panose="02020603050405020304" pitchFamily="18" charset="0"/>
              </a:rPr>
              <a:t>If you think your class is not a subclass it actually is, every class in Java is the subclass of a class </a:t>
            </a:r>
            <a:r>
              <a:rPr lang="en-GB" b="1" i="0" dirty="0">
                <a:solidFill>
                  <a:srgbClr val="273239"/>
                </a:solidFill>
                <a:effectLst/>
                <a:latin typeface="Times New Roman" panose="02020603050405020304" pitchFamily="18" charset="0"/>
                <a:cs typeface="Times New Roman" panose="02020603050405020304" pitchFamily="18" charset="0"/>
              </a:rPr>
              <a:t>object </a:t>
            </a:r>
            <a:r>
              <a:rPr lang="en-GB" b="0" i="0" dirty="0">
                <a:solidFill>
                  <a:srgbClr val="273239"/>
                </a:solidFill>
                <a:effectLst/>
                <a:latin typeface="Times New Roman" panose="02020603050405020304" pitchFamily="18" charset="0"/>
                <a:cs typeface="Times New Roman" panose="02020603050405020304" pitchFamily="18" charset="0"/>
              </a:rPr>
              <a:t>even if you don’t say extends object in your class definition.</a:t>
            </a:r>
          </a:p>
        </p:txBody>
      </p:sp>
    </p:spTree>
    <p:extLst>
      <p:ext uri="{BB962C8B-B14F-4D97-AF65-F5344CB8AC3E}">
        <p14:creationId xmlns:p14="http://schemas.microsoft.com/office/powerpoint/2010/main" val="817588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51117D-1BD4-42FD-B4D5-AFE5CC606F8F}"/>
              </a:ext>
            </a:extLst>
          </p:cNvPr>
          <p:cNvSpPr>
            <a:spLocks noGrp="1"/>
          </p:cNvSpPr>
          <p:nvPr>
            <p:ph sz="quarter" idx="13"/>
          </p:nvPr>
        </p:nvSpPr>
        <p:spPr>
          <a:xfrm>
            <a:off x="913774" y="685800"/>
            <a:ext cx="10363826" cy="5105399"/>
          </a:xfrm>
        </p:spPr>
        <p:txBody>
          <a:bodyPr>
            <a:no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Need of Constructors in Java</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Think of a Box. If we talk about a box class then it will have some class variables (say length, breadth, and height). But when it comes to creating its object(</a:t>
            </a:r>
            <a:r>
              <a:rPr lang="en-GB" sz="2000" b="0" i="0" dirty="0" err="1">
                <a:solidFill>
                  <a:srgbClr val="273239"/>
                </a:solidFill>
                <a:effectLst/>
                <a:latin typeface="Times New Roman" panose="02020603050405020304" pitchFamily="18" charset="0"/>
                <a:cs typeface="Times New Roman" panose="02020603050405020304" pitchFamily="18" charset="0"/>
              </a:rPr>
              <a:t>i.e</a:t>
            </a:r>
            <a:r>
              <a:rPr lang="en-GB" sz="2000" b="0" i="0" dirty="0">
                <a:solidFill>
                  <a:srgbClr val="273239"/>
                </a:solidFill>
                <a:effectLst/>
                <a:latin typeface="Times New Roman" panose="02020603050405020304" pitchFamily="18" charset="0"/>
                <a:cs typeface="Times New Roman" panose="02020603050405020304" pitchFamily="18" charset="0"/>
              </a:rPr>
              <a:t> Box will now exist in the computer’s memory), then can a box be there with no value defined for its dimensions? The answer is N</a:t>
            </a:r>
            <a:r>
              <a:rPr lang="en-GB" sz="2000" b="1" i="0" dirty="0">
                <a:solidFill>
                  <a:srgbClr val="273239"/>
                </a:solidFill>
                <a:effectLst/>
                <a:latin typeface="Times New Roman" panose="02020603050405020304" pitchFamily="18" charset="0"/>
                <a:cs typeface="Times New Roman" panose="02020603050405020304" pitchFamily="18" charset="0"/>
              </a:rPr>
              <a:t>o</a:t>
            </a:r>
            <a:r>
              <a:rPr lang="en-GB" sz="2000" b="0" i="0" dirty="0">
                <a:solidFill>
                  <a:srgbClr val="273239"/>
                </a:solidFill>
                <a:effectLst/>
                <a:latin typeface="Times New Roman" panose="02020603050405020304" pitchFamily="18" charset="0"/>
                <a:cs typeface="Times New Roman" panose="02020603050405020304" pitchFamily="18" charset="0"/>
              </a:rPr>
              <a:t>.</a:t>
            </a:r>
            <a:br>
              <a:rPr lang="en-GB" sz="2000" b="0" i="0" dirty="0">
                <a:solidFill>
                  <a:srgbClr val="273239"/>
                </a:solidFill>
                <a:effectLst/>
                <a:latin typeface="Times New Roman" panose="02020603050405020304" pitchFamily="18" charset="0"/>
                <a:cs typeface="Times New Roman" panose="02020603050405020304" pitchFamily="18" charset="0"/>
              </a:rPr>
            </a:br>
            <a:r>
              <a:rPr lang="en-GB" sz="2000" b="0" i="0" dirty="0">
                <a:solidFill>
                  <a:srgbClr val="273239"/>
                </a:solidFill>
                <a:effectLst/>
                <a:latin typeface="Times New Roman" panose="02020603050405020304" pitchFamily="18" charset="0"/>
                <a:cs typeface="Times New Roman" panose="02020603050405020304" pitchFamily="18" charset="0"/>
              </a:rPr>
              <a:t>So constructors are used to assign values to the class variables at the time of object creation, either explicitly done by the programmer or by Java itself (default constructor).</a:t>
            </a:r>
          </a:p>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When Java Constructor is called?</a:t>
            </a:r>
          </a:p>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Each time an object is created using a </a:t>
            </a:r>
            <a:r>
              <a:rPr lang="en-GB" sz="2000" b="1" i="0" dirty="0">
                <a:solidFill>
                  <a:srgbClr val="273239"/>
                </a:solidFill>
                <a:effectLst/>
                <a:latin typeface="Times New Roman" panose="02020603050405020304" pitchFamily="18" charset="0"/>
                <a:cs typeface="Times New Roman" panose="02020603050405020304" pitchFamily="18" charset="0"/>
              </a:rPr>
              <a:t>new() </a:t>
            </a:r>
            <a:r>
              <a:rPr lang="en-GB" sz="2000" b="0" i="0" dirty="0">
                <a:solidFill>
                  <a:srgbClr val="273239"/>
                </a:solidFill>
                <a:effectLst/>
                <a:latin typeface="Times New Roman" panose="02020603050405020304" pitchFamily="18" charset="0"/>
                <a:cs typeface="Times New Roman" panose="02020603050405020304" pitchFamily="18" charset="0"/>
              </a:rPr>
              <a:t>keyword, at least one constructor (it could be the default constructor) is invoked to assign initial values to the </a:t>
            </a:r>
            <a:r>
              <a:rPr lang="en-GB" sz="2000" b="1" i="0" dirty="0">
                <a:solidFill>
                  <a:srgbClr val="273239"/>
                </a:solidFill>
                <a:effectLst/>
                <a:latin typeface="Times New Roman" panose="02020603050405020304" pitchFamily="18" charset="0"/>
                <a:cs typeface="Times New Roman" panose="02020603050405020304" pitchFamily="18" charset="0"/>
              </a:rPr>
              <a:t>data members </a:t>
            </a:r>
            <a:r>
              <a:rPr lang="en-GB" sz="2000" b="0" i="0" dirty="0">
                <a:solidFill>
                  <a:srgbClr val="273239"/>
                </a:solidFill>
                <a:effectLst/>
                <a:latin typeface="Times New Roman" panose="02020603050405020304" pitchFamily="18" charset="0"/>
                <a:cs typeface="Times New Roman" panose="02020603050405020304" pitchFamily="18" charset="0"/>
              </a:rPr>
              <a:t>of the same class. Rules for writing constructors are as follows: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The constructor(s) of a class must have the same name as the class name in which it resides.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 constructor in Java can not be abstract, final, static, or Synchronized.</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Access modifiers can be used in constructor declaration to control its access </a:t>
            </a:r>
            <a:r>
              <a:rPr lang="en-GB" sz="2000" b="0" i="0" dirty="0" err="1">
                <a:solidFill>
                  <a:srgbClr val="273239"/>
                </a:solidFill>
                <a:effectLst/>
                <a:latin typeface="Times New Roman" panose="02020603050405020304" pitchFamily="18" charset="0"/>
                <a:cs typeface="Times New Roman" panose="02020603050405020304" pitchFamily="18" charset="0"/>
              </a:rPr>
              <a:t>i.e</a:t>
            </a:r>
            <a:r>
              <a:rPr lang="en-GB" sz="2000" b="0" i="0" dirty="0">
                <a:solidFill>
                  <a:srgbClr val="273239"/>
                </a:solidFill>
                <a:effectLst/>
                <a:latin typeface="Times New Roman" panose="02020603050405020304" pitchFamily="18" charset="0"/>
                <a:cs typeface="Times New Roman" panose="02020603050405020304" pitchFamily="18" charset="0"/>
              </a:rPr>
              <a:t> which other class can call the constructor.</a:t>
            </a:r>
          </a:p>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So by far, we have learned constructors are used to initialize the object’s state. Like </a:t>
            </a:r>
            <a:r>
              <a:rPr lang="en-GB" sz="2000" dirty="0">
                <a:latin typeface="Times New Roman" panose="02020603050405020304" pitchFamily="18" charset="0"/>
                <a:cs typeface="Times New Roman" panose="02020603050405020304" pitchFamily="18" charset="0"/>
              </a:rPr>
              <a:t>methods </a:t>
            </a:r>
            <a:r>
              <a:rPr lang="en-GB" sz="2000" b="0" i="0" dirty="0">
                <a:solidFill>
                  <a:srgbClr val="273239"/>
                </a:solidFill>
                <a:effectLst/>
                <a:latin typeface="Times New Roman" panose="02020603050405020304" pitchFamily="18" charset="0"/>
                <a:cs typeface="Times New Roman" panose="02020603050405020304" pitchFamily="18" charset="0"/>
              </a:rPr>
              <a:t>, a constructor also contains a collection of statements(i.e. instructions) that are executed at the time of Object creation.</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709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DCB0223-B5A9-4EF6-95AE-31B5B4AA7FBB}"/>
              </a:ext>
            </a:extLst>
          </p:cNvPr>
          <p:cNvSpPr>
            <a:spLocks noGrp="1" noChangeArrowheads="1"/>
          </p:cNvSpPr>
          <p:nvPr>
            <p:ph sz="quarter" idx="13"/>
          </p:nvPr>
        </p:nvSpPr>
        <p:spPr bwMode="auto">
          <a:xfrm>
            <a:off x="751848" y="505122"/>
            <a:ext cx="10906751"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Types of Constructors in Java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Now is the correct time to discuss the types of the constructor, so primarily there are three types of constructors in Java are mentioned below:</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Default Constructor</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Parameterized Constructor</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Copy Constructor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1. Default Constructor in Java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 constructor that has no parameters is known as default constructor. A default constructor is invisible. And if we write a constructor with no arguments, the compiler does not create a default constructor. It is taken out. It is being overloaded and called a parameterized constructor. The default constructor changed into the parameterized constructor. But Parameterized constructor can’t change the default constructor. The default constructor can be implicit or explicit.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Implicit Default Constructor: </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If no constructor is defined in a class, the Java compiler automatically provides a default constructor. This constructor doesn’t take any parameters and initializes the object with default values, such as 0 for numbers, null for objects.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Explicit Default Constructor: </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If we define a constructor that takes no parameters, it’s called an explicit default constructor. This constructor replaces the one the compiler would normally create automatically.</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Once you define any constructor (with or without parameters), the compiler no longer provides the default constructor for you.</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526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29598-295A-4D00-8BA6-2B1DEFFAA50D}"/>
              </a:ext>
            </a:extLst>
          </p:cNvPr>
          <p:cNvSpPr>
            <a:spLocks noGrp="1"/>
          </p:cNvSpPr>
          <p:nvPr>
            <p:ph sz="quarter" idx="13"/>
          </p:nvPr>
        </p:nvSpPr>
        <p:spPr>
          <a:xfrm>
            <a:off x="294649" y="723900"/>
            <a:ext cx="4096376" cy="5181599"/>
          </a:xfrm>
          <a:ln>
            <a:solidFill>
              <a:schemeClr val="tx1"/>
            </a:solidFill>
          </a:ln>
        </p:spPr>
        <p:txBody>
          <a:bodyPr>
            <a:normAutofit fontScale="62500" lnSpcReduction="20000"/>
          </a:bodyPr>
          <a:lstStyle/>
          <a:p>
            <a:pPr marL="0" indent="0">
              <a:buNone/>
            </a:pPr>
            <a:r>
              <a:rPr lang="en-IN" dirty="0">
                <a:latin typeface="Times New Roman" panose="02020603050405020304" pitchFamily="18" charset="0"/>
                <a:cs typeface="Times New Roman" panose="02020603050405020304" pitchFamily="18" charset="0"/>
              </a:rPr>
              <a:t>// Java Program to demonstrate Default Constructor</a:t>
            </a:r>
          </a:p>
          <a:p>
            <a:pPr marL="0" indent="0">
              <a:buNone/>
            </a:pPr>
            <a:r>
              <a:rPr lang="en-IN" dirty="0">
                <a:latin typeface="Times New Roman" panose="02020603050405020304" pitchFamily="18" charset="0"/>
                <a:cs typeface="Times New Roman" panose="02020603050405020304" pitchFamily="18" charset="0"/>
              </a:rPr>
              <a:t>import java.io.*;</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Driver class</a:t>
            </a:r>
          </a:p>
          <a:p>
            <a:pPr marL="0" indent="0">
              <a:buNone/>
            </a:pPr>
            <a:r>
              <a:rPr lang="en-IN" dirty="0">
                <a:latin typeface="Times New Roman" panose="02020603050405020304" pitchFamily="18" charset="0"/>
                <a:cs typeface="Times New Roman" panose="02020603050405020304" pitchFamily="18" charset="0"/>
              </a:rPr>
              <a:t>class Driver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Default Constructor</a:t>
            </a:r>
          </a:p>
          <a:p>
            <a:pPr marL="0" indent="0">
              <a:buNone/>
            </a:pPr>
            <a:r>
              <a:rPr lang="en-IN" dirty="0">
                <a:latin typeface="Times New Roman" panose="02020603050405020304" pitchFamily="18" charset="0"/>
                <a:cs typeface="Times New Roman" panose="02020603050405020304" pitchFamily="18" charset="0"/>
              </a:rPr>
              <a:t>    Driver() {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("Default constructor");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 Driver function</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Driver hello = new Driver();</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400E74A0-03D0-491E-A6CB-51F53643C71E}"/>
              </a:ext>
            </a:extLst>
          </p:cNvPr>
          <p:cNvSpPr txBox="1"/>
          <p:nvPr/>
        </p:nvSpPr>
        <p:spPr>
          <a:xfrm>
            <a:off x="5086350" y="197346"/>
            <a:ext cx="6096000" cy="6186309"/>
          </a:xfrm>
          <a:prstGeom prst="rect">
            <a:avLst/>
          </a:prstGeom>
          <a:noFill/>
          <a:ln>
            <a:solidFill>
              <a:schemeClr val="tx1"/>
            </a:solidFill>
          </a:ln>
        </p:spPr>
        <p:txBody>
          <a:bodyPr wrap="square">
            <a:spAutoFit/>
          </a:bodyPr>
          <a:lstStyle/>
          <a:p>
            <a:r>
              <a:rPr lang="en-IN" dirty="0">
                <a:latin typeface="Times New Roman" panose="02020603050405020304" pitchFamily="18" charset="0"/>
                <a:cs typeface="Times New Roman" panose="02020603050405020304" pitchFamily="18" charset="0"/>
              </a:rPr>
              <a:t>// Java Program for Parameterized Constructor</a:t>
            </a:r>
          </a:p>
          <a:p>
            <a:r>
              <a:rPr lang="en-IN" dirty="0">
                <a:latin typeface="Times New Roman" panose="02020603050405020304" pitchFamily="18" charset="0"/>
                <a:cs typeface="Times New Roman" panose="02020603050405020304" pitchFamily="18" charset="0"/>
              </a:rPr>
              <a:t>import java.io.*;</a:t>
            </a:r>
          </a:p>
          <a:p>
            <a:r>
              <a:rPr lang="en-IN" dirty="0">
                <a:latin typeface="Times New Roman" panose="02020603050405020304" pitchFamily="18" charset="0"/>
                <a:cs typeface="Times New Roman" panose="02020603050405020304" pitchFamily="18" charset="0"/>
              </a:rPr>
              <a:t>class Test {</a:t>
            </a:r>
          </a:p>
          <a:p>
            <a:r>
              <a:rPr lang="en-IN" dirty="0">
                <a:latin typeface="Times New Roman" panose="02020603050405020304" pitchFamily="18" charset="0"/>
                <a:cs typeface="Times New Roman" panose="02020603050405020304" pitchFamily="18" charset="0"/>
              </a:rPr>
              <a:t>    // data members of the class.</a:t>
            </a:r>
          </a:p>
          <a:p>
            <a:r>
              <a:rPr lang="en-IN" dirty="0">
                <a:latin typeface="Times New Roman" panose="02020603050405020304" pitchFamily="18" charset="0"/>
                <a:cs typeface="Times New Roman" panose="02020603050405020304" pitchFamily="18" charset="0"/>
              </a:rPr>
              <a:t>    String name;</a:t>
            </a:r>
          </a:p>
          <a:p>
            <a:r>
              <a:rPr lang="en-IN" dirty="0">
                <a:latin typeface="Times New Roman" panose="02020603050405020304" pitchFamily="18" charset="0"/>
                <a:cs typeface="Times New Roman" panose="02020603050405020304" pitchFamily="18" charset="0"/>
              </a:rPr>
              <a:t>    int id;</a:t>
            </a:r>
          </a:p>
          <a:p>
            <a:r>
              <a:rPr lang="en-IN" dirty="0">
                <a:latin typeface="Times New Roman" panose="02020603050405020304" pitchFamily="18" charset="0"/>
                <a:cs typeface="Times New Roman" panose="02020603050405020304" pitchFamily="18" charset="0"/>
              </a:rPr>
              <a:t>    Test(String name, int id) {</a:t>
            </a:r>
          </a:p>
          <a:p>
            <a:r>
              <a:rPr lang="en-IN" dirty="0">
                <a:latin typeface="Times New Roman" panose="02020603050405020304" pitchFamily="18" charset="0"/>
                <a:cs typeface="Times New Roman" panose="02020603050405020304" pitchFamily="18" charset="0"/>
              </a:rPr>
              <a:t>        this.name = name;</a:t>
            </a:r>
          </a:p>
          <a:p>
            <a:r>
              <a:rPr lang="en-IN" dirty="0">
                <a:latin typeface="Times New Roman" panose="02020603050405020304" pitchFamily="18" charset="0"/>
                <a:cs typeface="Times New Roman" panose="02020603050405020304" pitchFamily="18" charset="0"/>
              </a:rPr>
              <a:t>        this.id = id;</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class Test2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 This would invoke the parameterized constructor.</a:t>
            </a:r>
          </a:p>
          <a:p>
            <a:r>
              <a:rPr lang="en-IN" dirty="0">
                <a:latin typeface="Times New Roman" panose="02020603050405020304" pitchFamily="18" charset="0"/>
                <a:cs typeface="Times New Roman" panose="02020603050405020304" pitchFamily="18" charset="0"/>
              </a:rPr>
              <a:t>        Test </a:t>
            </a:r>
            <a:r>
              <a:rPr lang="en-IN" dirty="0" err="1">
                <a:latin typeface="Times New Roman" panose="02020603050405020304" pitchFamily="18" charset="0"/>
                <a:cs typeface="Times New Roman" panose="02020603050405020304" pitchFamily="18" charset="0"/>
              </a:rPr>
              <a:t>Obj</a:t>
            </a:r>
            <a:r>
              <a:rPr lang="en-IN" dirty="0">
                <a:latin typeface="Times New Roman" panose="02020603050405020304" pitchFamily="18" charset="0"/>
                <a:cs typeface="Times New Roman" panose="02020603050405020304" pitchFamily="18" charset="0"/>
              </a:rPr>
              <a:t> = new Test("</a:t>
            </a:r>
            <a:r>
              <a:rPr lang="en-IN" dirty="0" err="1">
                <a:latin typeface="Times New Roman" panose="02020603050405020304" pitchFamily="18" charset="0"/>
                <a:cs typeface="Times New Roman" panose="02020603050405020304" pitchFamily="18" charset="0"/>
              </a:rPr>
              <a:t>Avinash</a:t>
            </a:r>
            <a:r>
              <a:rPr lang="en-IN" dirty="0">
                <a:latin typeface="Times New Roman" panose="02020603050405020304" pitchFamily="18" charset="0"/>
                <a:cs typeface="Times New Roman" panose="02020603050405020304" pitchFamily="18" charset="0"/>
              </a:rPr>
              <a:t>", 68);</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TestName</a:t>
            </a:r>
            <a:r>
              <a:rPr lang="en-IN" dirty="0">
                <a:latin typeface="Times New Roman" panose="02020603050405020304" pitchFamily="18" charset="0"/>
                <a:cs typeface="Times New Roman" panose="02020603050405020304" pitchFamily="18" charset="0"/>
              </a:rPr>
              <a:t> :" + test1.name</a:t>
            </a:r>
          </a:p>
          <a:p>
            <a:r>
              <a:rPr lang="en-IN" dirty="0">
                <a:latin typeface="Times New Roman" panose="02020603050405020304" pitchFamily="18" charset="0"/>
                <a:cs typeface="Times New Roman" panose="02020603050405020304" pitchFamily="18" charset="0"/>
              </a:rPr>
              <a:t>                           + " and </a:t>
            </a:r>
            <a:r>
              <a:rPr lang="en-IN" dirty="0" err="1">
                <a:latin typeface="Times New Roman" panose="02020603050405020304" pitchFamily="18" charset="0"/>
                <a:cs typeface="Times New Roman" panose="02020603050405020304" pitchFamily="18" charset="0"/>
              </a:rPr>
              <a:t>TestId</a:t>
            </a:r>
            <a:r>
              <a:rPr lang="en-IN" dirty="0">
                <a:latin typeface="Times New Roman" panose="02020603050405020304" pitchFamily="18" charset="0"/>
                <a:cs typeface="Times New Roman" panose="02020603050405020304" pitchFamily="18" charset="0"/>
              </a:rPr>
              <a:t> :" + test1.id);</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95446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75B4D-4447-4453-A100-42E9C4D8CA5C}"/>
              </a:ext>
            </a:extLst>
          </p:cNvPr>
          <p:cNvSpPr>
            <a:spLocks noGrp="1"/>
          </p:cNvSpPr>
          <p:nvPr>
            <p:ph sz="quarter" idx="13"/>
          </p:nvPr>
        </p:nvSpPr>
        <p:spPr>
          <a:xfrm>
            <a:off x="642937" y="752475"/>
            <a:ext cx="10906125" cy="5353049"/>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2. Parameterized Constructor in Java: </a:t>
            </a:r>
          </a:p>
          <a:p>
            <a:pPr marL="0" indent="0" algn="just"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A constructor that has parameters is known as parameterized constructor. If we want to initialize fields of the class with our own values, then use a parameterized constructor.</a:t>
            </a:r>
          </a:p>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3. Copy Constructor in Java</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Unlike other constructors copy constructor is passed with another object which copies the data available from the passed object to the newly created object.</a:t>
            </a:r>
          </a:p>
          <a:p>
            <a:pPr marL="0" indent="0" algn="just" fontAlgn="base">
              <a:buNone/>
            </a:pPr>
            <a:r>
              <a:rPr lang="en-GB" sz="2000" b="1" i="1" dirty="0">
                <a:solidFill>
                  <a:srgbClr val="273239"/>
                </a:solidFill>
                <a:effectLst/>
                <a:latin typeface="Times New Roman" panose="02020603050405020304" pitchFamily="18" charset="0"/>
                <a:cs typeface="Times New Roman" panose="02020603050405020304" pitchFamily="18" charset="0"/>
              </a:rPr>
              <a:t>Note: </a:t>
            </a:r>
            <a:r>
              <a:rPr lang="en-GB" sz="2000" b="0" i="1" dirty="0">
                <a:solidFill>
                  <a:srgbClr val="273239"/>
                </a:solidFill>
                <a:effectLst/>
                <a:latin typeface="Times New Roman" panose="02020603050405020304" pitchFamily="18" charset="0"/>
                <a:cs typeface="Times New Roman" panose="02020603050405020304" pitchFamily="18" charset="0"/>
              </a:rPr>
              <a:t>In </a:t>
            </a:r>
            <a:r>
              <a:rPr lang="en-GB" sz="2000" b="0" i="1" dirty="0" err="1">
                <a:solidFill>
                  <a:srgbClr val="273239"/>
                </a:solidFill>
                <a:effectLst/>
                <a:latin typeface="Times New Roman" panose="02020603050405020304" pitchFamily="18" charset="0"/>
                <a:cs typeface="Times New Roman" panose="02020603050405020304" pitchFamily="18" charset="0"/>
              </a:rPr>
              <a:t>Java,there</a:t>
            </a:r>
            <a:r>
              <a:rPr lang="en-GB" sz="2000" b="0" i="1" dirty="0">
                <a:solidFill>
                  <a:srgbClr val="273239"/>
                </a:solidFill>
                <a:effectLst/>
                <a:latin typeface="Times New Roman" panose="02020603050405020304" pitchFamily="18" charset="0"/>
                <a:cs typeface="Times New Roman" panose="02020603050405020304" pitchFamily="18" charset="0"/>
              </a:rPr>
              <a:t> is no such inbuilt copy constructor available like in other programming languages such as C++, instead we can create our own copy constructor by passing the object of the same class to the other instance(object) of the class. </a:t>
            </a:r>
            <a:endParaRPr lang="en-GB" sz="2000" b="0" i="0" dirty="0">
              <a:solidFill>
                <a:srgbClr val="273239"/>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33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27F6-F039-4C16-803C-CD4CD5FED587}"/>
              </a:ext>
            </a:extLst>
          </p:cNvPr>
          <p:cNvSpPr>
            <a:spLocks noGrp="1"/>
          </p:cNvSpPr>
          <p:nvPr>
            <p:ph type="title"/>
          </p:nvPr>
        </p:nvSpPr>
        <p:spPr>
          <a:xfrm>
            <a:off x="928687" y="371475"/>
            <a:ext cx="10515600" cy="1000125"/>
          </a:xfrm>
        </p:spPr>
        <p:txBody>
          <a:bodyPr/>
          <a:lstStyle/>
          <a:p>
            <a:r>
              <a:rPr lang="en-IN" dirty="0">
                <a:latin typeface="Times New Roman" panose="02020603050405020304" pitchFamily="18" charset="0"/>
                <a:cs typeface="Times New Roman" panose="02020603050405020304" pitchFamily="18" charset="0"/>
              </a:rPr>
              <a:t>Destructor</a:t>
            </a:r>
          </a:p>
        </p:txBody>
      </p:sp>
      <p:sp>
        <p:nvSpPr>
          <p:cNvPr id="4" name="Rectangle 1">
            <a:extLst>
              <a:ext uri="{FF2B5EF4-FFF2-40B4-BE49-F238E27FC236}">
                <a16:creationId xmlns:a16="http://schemas.microsoft.com/office/drawing/2014/main" id="{527CB72B-59AD-4B91-ADDC-59C42D51656C}"/>
              </a:ext>
            </a:extLst>
          </p:cNvPr>
          <p:cNvSpPr>
            <a:spLocks noGrp="1" noChangeArrowheads="1"/>
          </p:cNvSpPr>
          <p:nvPr>
            <p:ph sz="quarter" idx="13"/>
          </p:nvPr>
        </p:nvSpPr>
        <p:spPr bwMode="auto">
          <a:xfrm>
            <a:off x="928687" y="1584921"/>
            <a:ext cx="10334625" cy="43088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 programming, a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destructor</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is a method called when an object is destroyed, typically to release resources like memory, file handles, or network connections. In languages like C++, destructors are explicitly used to manage resource cleanup. However,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Java takes a different approach</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due to its automatic memory management system powered by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garbage collection</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Destructor in Java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Java does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not</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have explicit destructors like C++ because the garbage collector automatically manages Java’s memory.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Garbage collection</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tracks objects in memory, and when they are no longer referenced, it automatically reclaims the memory.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Although Java does not provide destructors, it used to have a method called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finalize()</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that could be overridden to define cleanup operations before an object is garbage collected. The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finalize() method has been deprecated</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since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Java 9</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and removed in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Java 18</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due to its unpredictability and performance overhead. Instead, modern Java programs rely on other mechanisms for resource management, such as </a:t>
            </a:r>
            <a:r>
              <a:rPr kumimoji="0" lang="en-US" altLang="en-US" sz="20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AutoCloseable</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try-with-resources</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56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B64E37-8F96-4C0A-9A80-70C1938CA06F}"/>
              </a:ext>
            </a:extLst>
          </p:cNvPr>
          <p:cNvSpPr>
            <a:spLocks noGrp="1"/>
          </p:cNvSpPr>
          <p:nvPr>
            <p:ph sz="quarter" idx="13"/>
          </p:nvPr>
        </p:nvSpPr>
        <p:spPr>
          <a:xfrm>
            <a:off x="771525" y="842963"/>
            <a:ext cx="10648950" cy="5172074"/>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Advantages of Destructors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Automatic Resource Management: By automating the process of freeing up memory and other resources, Java's garbage collector lowers the possibility of memory leaks and improper resource management.</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Simplifies Programming: By eliminating the need for developers to manually monitor and release memory, programming becomes simpler and less prone to error.</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Enhances Performance: By effectively handling memory allocation and deallocation, automated memory management can aid in performance optimization.</a:t>
            </a:r>
          </a:p>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Memory Management in Java</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Java’s </a:t>
            </a:r>
            <a:r>
              <a:rPr lang="en-GB" sz="2000" b="1" i="0" dirty="0">
                <a:solidFill>
                  <a:srgbClr val="273239"/>
                </a:solidFill>
                <a:effectLst/>
                <a:latin typeface="Times New Roman" panose="02020603050405020304" pitchFamily="18" charset="0"/>
                <a:cs typeface="Times New Roman" panose="02020603050405020304" pitchFamily="18" charset="0"/>
              </a:rPr>
              <a:t>garbage collector</a:t>
            </a:r>
            <a:r>
              <a:rPr lang="en-GB" sz="2000" b="0" i="0" dirty="0">
                <a:solidFill>
                  <a:srgbClr val="273239"/>
                </a:solidFill>
                <a:effectLst/>
                <a:latin typeface="Times New Roman" panose="02020603050405020304" pitchFamily="18" charset="0"/>
                <a:cs typeface="Times New Roman" panose="02020603050405020304" pitchFamily="18" charset="0"/>
              </a:rPr>
              <a:t> automatically manages the lifecycle of objects.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When no references point to an object, it becomes eligible for garbage collection.</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The </a:t>
            </a:r>
            <a:r>
              <a:rPr lang="en-GB" sz="2000" b="1" i="0" dirty="0">
                <a:solidFill>
                  <a:srgbClr val="273239"/>
                </a:solidFill>
                <a:effectLst/>
                <a:latin typeface="Times New Roman" panose="02020603050405020304" pitchFamily="18" charset="0"/>
                <a:cs typeface="Times New Roman" panose="02020603050405020304" pitchFamily="18" charset="0"/>
              </a:rPr>
              <a:t>garbage collector</a:t>
            </a:r>
            <a:r>
              <a:rPr lang="en-GB" sz="2000" b="0" i="0" dirty="0">
                <a:solidFill>
                  <a:srgbClr val="273239"/>
                </a:solidFill>
                <a:effectLst/>
                <a:latin typeface="Times New Roman" panose="02020603050405020304" pitchFamily="18" charset="0"/>
                <a:cs typeface="Times New Roman" panose="02020603050405020304" pitchFamily="18" charset="0"/>
              </a:rPr>
              <a:t> reclaims memory at its discretion, making memory management automated and simplifying development.</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1287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1D2F9E1-D39D-4FB9-A2F8-33709FE99476}"/>
              </a:ext>
            </a:extLst>
          </p:cNvPr>
          <p:cNvSpPr>
            <a:spLocks noGrp="1" noChangeArrowheads="1"/>
          </p:cNvSpPr>
          <p:nvPr>
            <p:ph sz="quarter" idx="13"/>
          </p:nvPr>
        </p:nvSpPr>
        <p:spPr bwMode="auto">
          <a:xfrm>
            <a:off x="914400" y="514648"/>
            <a:ext cx="10353675"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Why Java Doesn’t Need Destructors?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 languages like C++, destructors are essential because programmers manually manage memory allocation and deallocation. In contrast, Java developers don’t have to worry about this due to its automatic garbage collection system. Instead of destructors, developers in Java can handle resource management using the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try-with-resources</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statement and </a:t>
            </a:r>
            <a:r>
              <a:rPr kumimoji="0" lang="en-US" altLang="en-US" sz="20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AutoCloseable</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interface, ensuring resources like files, database connections, or sockets are properly closed.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Alternatives to Finalization in Java</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AutoCloseable</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and try-with-resources:</a:t>
            </a:r>
            <a:endPar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This is the preferred method for managing resources that require cleanup, such as file streams, database connections, or network sockets.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try-with-resources</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statement ensures that resources are automatically closed after usage, without relying on the garbage collector's unpredictable behavior.</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java.lang.ref.Cleaner</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Class:</a:t>
            </a:r>
            <a:endPar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For advanced cleanup tasks where </a:t>
            </a:r>
            <a:r>
              <a:rPr kumimoji="0" lang="en-US" altLang="en-US" sz="20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AutoCloseable</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is not sufficient, Java 9 introduced the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Cleaner</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class as a replacement for finalize().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Cleaner</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allows you to register cleanup actions that are invoked once the object becomes unreachable, without the issues associated with finalize().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56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9A84-37BA-4F3D-8AA2-D61F4D328C48}"/>
              </a:ext>
            </a:extLst>
          </p:cNvPr>
          <p:cNvSpPr>
            <a:spLocks noGrp="1"/>
          </p:cNvSpPr>
          <p:nvPr>
            <p:ph type="title"/>
          </p:nvPr>
        </p:nvSpPr>
        <p:spPr>
          <a:xfrm>
            <a:off x="838200" y="25761"/>
            <a:ext cx="10515600" cy="1325563"/>
          </a:xfrm>
        </p:spPr>
        <p:txBody>
          <a:bodyPr/>
          <a:lstStyle/>
          <a:p>
            <a:r>
              <a:rPr lang="en-IN" dirty="0">
                <a:latin typeface="Times New Roman" panose="02020603050405020304" pitchFamily="18" charset="0"/>
                <a:cs typeface="Times New Roman" panose="02020603050405020304" pitchFamily="18" charset="0"/>
              </a:rPr>
              <a:t>Access Modifiers</a:t>
            </a:r>
          </a:p>
        </p:txBody>
      </p:sp>
      <p:sp>
        <p:nvSpPr>
          <p:cNvPr id="3" name="Content Placeholder 2">
            <a:extLst>
              <a:ext uri="{FF2B5EF4-FFF2-40B4-BE49-F238E27FC236}">
                <a16:creationId xmlns:a16="http://schemas.microsoft.com/office/drawing/2014/main" id="{2DEACA07-1FFE-469C-95B3-81E3826A553C}"/>
              </a:ext>
            </a:extLst>
          </p:cNvPr>
          <p:cNvSpPr>
            <a:spLocks noGrp="1"/>
          </p:cNvSpPr>
          <p:nvPr>
            <p:ph sz="quarter" idx="13"/>
          </p:nvPr>
        </p:nvSpPr>
        <p:spPr>
          <a:xfrm>
            <a:off x="913774" y="1253765"/>
            <a:ext cx="10363826" cy="5239109"/>
          </a:xfrm>
        </p:spPr>
        <p:txBody>
          <a:bodyPr>
            <a:normAutofit/>
          </a:bodyPr>
          <a:lstStyle/>
          <a:p>
            <a:pPr algn="just" rtl="0" fontAlgn="base"/>
            <a:r>
              <a:rPr lang="en-GB" sz="2000" b="1" i="0" dirty="0">
                <a:solidFill>
                  <a:srgbClr val="273239"/>
                </a:solidFill>
                <a:effectLst/>
                <a:latin typeface="Times New Roman" panose="02020603050405020304" pitchFamily="18" charset="0"/>
                <a:cs typeface="Times New Roman" panose="02020603050405020304" pitchFamily="18" charset="0"/>
              </a:rPr>
              <a:t>In Java, Access modifiers</a:t>
            </a:r>
            <a:r>
              <a:rPr lang="en-GB" sz="2000" b="0" i="0" dirty="0">
                <a:solidFill>
                  <a:srgbClr val="273239"/>
                </a:solidFill>
                <a:effectLst/>
                <a:latin typeface="Times New Roman" panose="02020603050405020304" pitchFamily="18" charset="0"/>
                <a:cs typeface="Times New Roman" panose="02020603050405020304" pitchFamily="18" charset="0"/>
              </a:rPr>
              <a:t> helps to restrict the </a:t>
            </a:r>
            <a:r>
              <a:rPr lang="en-GB" sz="2000" b="1" i="0" dirty="0">
                <a:solidFill>
                  <a:srgbClr val="273239"/>
                </a:solidFill>
                <a:effectLst/>
                <a:latin typeface="Times New Roman" panose="02020603050405020304" pitchFamily="18" charset="0"/>
                <a:cs typeface="Times New Roman" panose="02020603050405020304" pitchFamily="18" charset="0"/>
              </a:rPr>
              <a:t>scope of a class</a:t>
            </a:r>
            <a:r>
              <a:rPr lang="en-GB" sz="2000" b="0" i="0" dirty="0">
                <a:solidFill>
                  <a:srgbClr val="273239"/>
                </a:solidFill>
                <a:effectLst/>
                <a:latin typeface="Times New Roman" panose="02020603050405020304" pitchFamily="18" charset="0"/>
                <a:cs typeface="Times New Roman" panose="02020603050405020304" pitchFamily="18" charset="0"/>
              </a:rPr>
              <a:t>, </a:t>
            </a:r>
            <a:r>
              <a:rPr lang="en-GB" sz="2000" b="1" i="0" dirty="0">
                <a:solidFill>
                  <a:srgbClr val="273239"/>
                </a:solidFill>
                <a:effectLst/>
                <a:latin typeface="Times New Roman" panose="02020603050405020304" pitchFamily="18" charset="0"/>
                <a:cs typeface="Times New Roman" panose="02020603050405020304" pitchFamily="18" charset="0"/>
              </a:rPr>
              <a:t>constructor</a:t>
            </a:r>
            <a:r>
              <a:rPr lang="en-GB" sz="2000" b="0" i="0" dirty="0">
                <a:solidFill>
                  <a:srgbClr val="273239"/>
                </a:solidFill>
                <a:effectLst/>
                <a:latin typeface="Times New Roman" panose="02020603050405020304" pitchFamily="18" charset="0"/>
                <a:cs typeface="Times New Roman" panose="02020603050405020304" pitchFamily="18" charset="0"/>
              </a:rPr>
              <a:t>, </a:t>
            </a:r>
            <a:r>
              <a:rPr lang="en-GB" sz="2000" b="1" i="0" dirty="0">
                <a:solidFill>
                  <a:srgbClr val="273239"/>
                </a:solidFill>
                <a:effectLst/>
                <a:latin typeface="Times New Roman" panose="02020603050405020304" pitchFamily="18" charset="0"/>
                <a:cs typeface="Times New Roman" panose="02020603050405020304" pitchFamily="18" charset="0"/>
              </a:rPr>
              <a:t>variable</a:t>
            </a:r>
            <a:r>
              <a:rPr lang="en-GB" sz="2000" b="0" i="0" dirty="0">
                <a:solidFill>
                  <a:srgbClr val="273239"/>
                </a:solidFill>
                <a:effectLst/>
                <a:latin typeface="Times New Roman" panose="02020603050405020304" pitchFamily="18" charset="0"/>
                <a:cs typeface="Times New Roman" panose="02020603050405020304" pitchFamily="18" charset="0"/>
              </a:rPr>
              <a:t>, </a:t>
            </a:r>
            <a:r>
              <a:rPr lang="en-GB" sz="2000" b="1" i="0" dirty="0">
                <a:solidFill>
                  <a:srgbClr val="273239"/>
                </a:solidFill>
                <a:effectLst/>
                <a:latin typeface="Times New Roman" panose="02020603050405020304" pitchFamily="18" charset="0"/>
                <a:cs typeface="Times New Roman" panose="02020603050405020304" pitchFamily="18" charset="0"/>
              </a:rPr>
              <a:t>method</a:t>
            </a:r>
            <a:r>
              <a:rPr lang="en-GB" sz="2000" b="0" i="0" dirty="0">
                <a:solidFill>
                  <a:srgbClr val="273239"/>
                </a:solidFill>
                <a:effectLst/>
                <a:latin typeface="Times New Roman" panose="02020603050405020304" pitchFamily="18" charset="0"/>
                <a:cs typeface="Times New Roman" panose="02020603050405020304" pitchFamily="18" charset="0"/>
              </a:rPr>
              <a:t>, or </a:t>
            </a:r>
            <a:r>
              <a:rPr lang="en-GB" sz="2000" b="1" i="0" dirty="0">
                <a:solidFill>
                  <a:srgbClr val="273239"/>
                </a:solidFill>
                <a:effectLst/>
                <a:latin typeface="Times New Roman" panose="02020603050405020304" pitchFamily="18" charset="0"/>
                <a:cs typeface="Times New Roman" panose="02020603050405020304" pitchFamily="18" charset="0"/>
              </a:rPr>
              <a:t>data member</a:t>
            </a:r>
            <a:r>
              <a:rPr lang="en-GB" sz="2000" b="0" i="0" dirty="0">
                <a:solidFill>
                  <a:srgbClr val="273239"/>
                </a:solidFill>
                <a:effectLst/>
                <a:latin typeface="Times New Roman" panose="02020603050405020304" pitchFamily="18" charset="0"/>
                <a:cs typeface="Times New Roman" panose="02020603050405020304" pitchFamily="18" charset="0"/>
              </a:rPr>
              <a:t>. It provides </a:t>
            </a:r>
            <a:r>
              <a:rPr lang="en-GB" sz="2000" b="1" i="0" dirty="0">
                <a:solidFill>
                  <a:srgbClr val="273239"/>
                </a:solidFill>
                <a:effectLst/>
                <a:latin typeface="Times New Roman" panose="02020603050405020304" pitchFamily="18" charset="0"/>
                <a:cs typeface="Times New Roman" panose="02020603050405020304" pitchFamily="18" charset="0"/>
              </a:rPr>
              <a:t>security, accessibility</a:t>
            </a:r>
            <a:r>
              <a:rPr lang="en-GB" sz="2000" b="0" i="0" dirty="0">
                <a:solidFill>
                  <a:srgbClr val="273239"/>
                </a:solidFill>
                <a:effectLst/>
                <a:latin typeface="Times New Roman" panose="02020603050405020304" pitchFamily="18" charset="0"/>
                <a:cs typeface="Times New Roman" panose="02020603050405020304" pitchFamily="18" charset="0"/>
              </a:rPr>
              <a:t>, etc. to the user depending upon the access modifier used with the element. In this article, let us learn about </a:t>
            </a:r>
            <a:r>
              <a:rPr lang="en-GB" sz="2000" b="1" i="0" dirty="0">
                <a:solidFill>
                  <a:srgbClr val="273239"/>
                </a:solidFill>
                <a:effectLst/>
                <a:latin typeface="Times New Roman" panose="02020603050405020304" pitchFamily="18" charset="0"/>
                <a:cs typeface="Times New Roman" panose="02020603050405020304" pitchFamily="18" charset="0"/>
              </a:rPr>
              <a:t>Java Access Modifiers</a:t>
            </a:r>
            <a:r>
              <a:rPr lang="en-GB" sz="2000" b="0" i="0" dirty="0">
                <a:solidFill>
                  <a:srgbClr val="273239"/>
                </a:solidFill>
                <a:effectLst/>
                <a:latin typeface="Times New Roman" panose="02020603050405020304" pitchFamily="18" charset="0"/>
                <a:cs typeface="Times New Roman" panose="02020603050405020304" pitchFamily="18" charset="0"/>
              </a:rPr>
              <a:t>, their types, and the uses of access modifiers.</a:t>
            </a:r>
          </a:p>
          <a:p>
            <a:pPr algn="just" fontAlgn="base"/>
            <a:r>
              <a:rPr lang="en-GB" sz="2000" b="1" i="0" dirty="0">
                <a:solidFill>
                  <a:srgbClr val="273239"/>
                </a:solidFill>
                <a:effectLst/>
                <a:latin typeface="Times New Roman" panose="02020603050405020304" pitchFamily="18" charset="0"/>
                <a:cs typeface="Times New Roman" panose="02020603050405020304" pitchFamily="18" charset="0"/>
              </a:rPr>
              <a:t>Types of Access Modifiers</a:t>
            </a:r>
          </a:p>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There are </a:t>
            </a:r>
            <a:r>
              <a:rPr lang="en-GB" sz="2000" b="1" i="0" dirty="0">
                <a:solidFill>
                  <a:srgbClr val="273239"/>
                </a:solidFill>
                <a:effectLst/>
                <a:latin typeface="Times New Roman" panose="02020603050405020304" pitchFamily="18" charset="0"/>
                <a:cs typeface="Times New Roman" panose="02020603050405020304" pitchFamily="18" charset="0"/>
              </a:rPr>
              <a:t>4 types of access modifiers</a:t>
            </a:r>
            <a:r>
              <a:rPr lang="en-GB" sz="2000" b="0" i="0" dirty="0">
                <a:solidFill>
                  <a:srgbClr val="273239"/>
                </a:solidFill>
                <a:effectLst/>
                <a:latin typeface="Times New Roman" panose="02020603050405020304" pitchFamily="18" charset="0"/>
                <a:cs typeface="Times New Roman" panose="02020603050405020304" pitchFamily="18" charset="0"/>
              </a:rPr>
              <a:t> available in Java: </a:t>
            </a:r>
          </a:p>
          <a:p>
            <a:pPr algn="just" fontAlgn="base">
              <a:buFont typeface="+mj-lt"/>
              <a:buAutoNum type="arabicPeriod"/>
            </a:pPr>
            <a:r>
              <a:rPr lang="en-GB" sz="2000" b="0" i="0" dirty="0">
                <a:solidFill>
                  <a:srgbClr val="273239"/>
                </a:solidFill>
                <a:effectLst/>
                <a:latin typeface="Times New Roman" panose="02020603050405020304" pitchFamily="18" charset="0"/>
                <a:cs typeface="Times New Roman" panose="02020603050405020304" pitchFamily="18" charset="0"/>
              </a:rPr>
              <a:t>Default – No keyword required</a:t>
            </a:r>
          </a:p>
          <a:p>
            <a:pPr algn="just" fontAlgn="base">
              <a:buFont typeface="+mj-lt"/>
              <a:buAutoNum type="arabicPeriod" startAt="2"/>
            </a:pPr>
            <a:r>
              <a:rPr lang="en-GB" sz="2000" b="0" i="0" dirty="0">
                <a:solidFill>
                  <a:srgbClr val="273239"/>
                </a:solidFill>
                <a:effectLst/>
                <a:latin typeface="Times New Roman" panose="02020603050405020304" pitchFamily="18" charset="0"/>
                <a:cs typeface="Times New Roman" panose="02020603050405020304" pitchFamily="18" charset="0"/>
              </a:rPr>
              <a:t>Private</a:t>
            </a:r>
          </a:p>
          <a:p>
            <a:pPr algn="just" fontAlgn="base">
              <a:buFont typeface="+mj-lt"/>
              <a:buAutoNum type="arabicPeriod" startAt="3"/>
            </a:pPr>
            <a:r>
              <a:rPr lang="en-GB" sz="2000" b="0" i="0" dirty="0">
                <a:solidFill>
                  <a:srgbClr val="273239"/>
                </a:solidFill>
                <a:effectLst/>
                <a:latin typeface="Times New Roman" panose="02020603050405020304" pitchFamily="18" charset="0"/>
                <a:cs typeface="Times New Roman" panose="02020603050405020304" pitchFamily="18" charset="0"/>
              </a:rPr>
              <a:t>Protected</a:t>
            </a:r>
          </a:p>
          <a:p>
            <a:pPr algn="just" fontAlgn="base">
              <a:buFont typeface="+mj-lt"/>
              <a:buAutoNum type="arabicPeriod" startAt="4"/>
            </a:pPr>
            <a:r>
              <a:rPr lang="en-GB" sz="2000" b="0" i="0" dirty="0">
                <a:solidFill>
                  <a:srgbClr val="273239"/>
                </a:solidFill>
                <a:effectLst/>
                <a:latin typeface="Times New Roman" panose="02020603050405020304" pitchFamily="18" charset="0"/>
                <a:cs typeface="Times New Roman" panose="02020603050405020304" pitchFamily="18" charset="0"/>
              </a:rPr>
              <a:t>Public</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C93A7F-298C-4FB5-89AD-50FA545720CE}"/>
              </a:ext>
            </a:extLst>
          </p:cNvPr>
          <p:cNvPicPr>
            <a:picLocks noChangeAspect="1"/>
          </p:cNvPicPr>
          <p:nvPr/>
        </p:nvPicPr>
        <p:blipFill>
          <a:blip r:embed="rId2"/>
          <a:stretch>
            <a:fillRect/>
          </a:stretch>
        </p:blipFill>
        <p:spPr>
          <a:xfrm>
            <a:off x="4779389" y="3362415"/>
            <a:ext cx="6239366" cy="2352241"/>
          </a:xfrm>
          <a:prstGeom prst="rect">
            <a:avLst/>
          </a:prstGeom>
        </p:spPr>
      </p:pic>
    </p:spTree>
    <p:extLst>
      <p:ext uri="{BB962C8B-B14F-4D97-AF65-F5344CB8AC3E}">
        <p14:creationId xmlns:p14="http://schemas.microsoft.com/office/powerpoint/2010/main" val="1173926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74B9-5681-4556-BA77-43A79899E924}"/>
              </a:ext>
            </a:extLst>
          </p:cNvPr>
          <p:cNvSpPr>
            <a:spLocks noGrp="1"/>
          </p:cNvSpPr>
          <p:nvPr>
            <p:ph type="title"/>
          </p:nvPr>
        </p:nvSpPr>
        <p:spPr/>
        <p:txBody>
          <a:bodyPr/>
          <a:lstStyle/>
          <a:p>
            <a:r>
              <a:rPr lang="en-IN" b="1" i="0" dirty="0">
                <a:solidFill>
                  <a:srgbClr val="273239"/>
                </a:solidFill>
                <a:effectLst/>
                <a:latin typeface="Times New Roman" panose="02020603050405020304" pitchFamily="18" charset="0"/>
                <a:cs typeface="Times New Roman" panose="02020603050405020304" pitchFamily="18" charset="0"/>
              </a:rPr>
              <a:t>Abstraction</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2E51AEC4-C0B8-4048-91D0-C30C5AD4C8C3}"/>
              </a:ext>
            </a:extLst>
          </p:cNvPr>
          <p:cNvSpPr>
            <a:spLocks noGrp="1"/>
          </p:cNvSpPr>
          <p:nvPr>
            <p:ph sz="quarter" idx="13"/>
          </p:nvPr>
        </p:nvSpPr>
        <p:spPr>
          <a:xfrm>
            <a:off x="913774" y="1376313"/>
            <a:ext cx="10363826" cy="4826524"/>
          </a:xfrm>
        </p:spPr>
        <p:txBody>
          <a:bodyPr>
            <a:normAutofit/>
          </a:bodyPr>
          <a:lstStyle/>
          <a:p>
            <a:pPr algn="just" rtl="0" fontAlgn="base"/>
            <a:r>
              <a:rPr lang="en-GB" sz="2000" b="1" i="0" dirty="0">
                <a:solidFill>
                  <a:srgbClr val="273239"/>
                </a:solidFill>
                <a:effectLst/>
                <a:latin typeface="Times New Roman" panose="02020603050405020304" pitchFamily="18" charset="0"/>
                <a:cs typeface="Times New Roman" panose="02020603050405020304" pitchFamily="18" charset="0"/>
              </a:rPr>
              <a:t>Abstraction in Java</a:t>
            </a:r>
            <a:r>
              <a:rPr lang="en-GB" sz="2000" b="0" i="0" dirty="0">
                <a:solidFill>
                  <a:srgbClr val="273239"/>
                </a:solidFill>
                <a:effectLst/>
                <a:latin typeface="Times New Roman" panose="02020603050405020304" pitchFamily="18" charset="0"/>
                <a:cs typeface="Times New Roman" panose="02020603050405020304" pitchFamily="18" charset="0"/>
              </a:rPr>
              <a:t> is the process of hiding the implementation details and only showing the essential functionality or features to the user. This helps simplify the system by focusing on what an object does rather than how it does it. The unnecessary details or complexities are not displayed to the user.</a:t>
            </a:r>
          </a:p>
          <a:p>
            <a:pPr algn="just" rtl="0" fontAlgn="base"/>
            <a:r>
              <a:rPr lang="en-GB" sz="2000" b="1" i="0" dirty="0">
                <a:solidFill>
                  <a:srgbClr val="273239"/>
                </a:solidFill>
                <a:effectLst/>
                <a:latin typeface="Times New Roman" panose="02020603050405020304" pitchFamily="18" charset="0"/>
                <a:cs typeface="Times New Roman" panose="02020603050405020304" pitchFamily="18" charset="0"/>
              </a:rPr>
              <a:t>Television remote control </a:t>
            </a:r>
            <a:r>
              <a:rPr lang="en-GB" sz="2000" b="0" i="0" dirty="0">
                <a:solidFill>
                  <a:srgbClr val="273239"/>
                </a:solidFill>
                <a:effectLst/>
                <a:latin typeface="Times New Roman" panose="02020603050405020304" pitchFamily="18" charset="0"/>
                <a:cs typeface="Times New Roman" panose="02020603050405020304" pitchFamily="18" charset="0"/>
              </a:rPr>
              <a:t>is an excellent </a:t>
            </a:r>
            <a:r>
              <a:rPr lang="en-GB" sz="2000" b="1" i="0" dirty="0">
                <a:solidFill>
                  <a:srgbClr val="273239"/>
                </a:solidFill>
                <a:effectLst/>
                <a:latin typeface="Times New Roman" panose="02020603050405020304" pitchFamily="18" charset="0"/>
                <a:cs typeface="Times New Roman" panose="02020603050405020304" pitchFamily="18" charset="0"/>
              </a:rPr>
              <a:t>example </a:t>
            </a:r>
            <a:r>
              <a:rPr lang="en-GB" sz="2000" b="0" i="0" dirty="0">
                <a:solidFill>
                  <a:srgbClr val="273239"/>
                </a:solidFill>
                <a:effectLst/>
                <a:latin typeface="Times New Roman" panose="02020603050405020304" pitchFamily="18" charset="0"/>
                <a:cs typeface="Times New Roman" panose="02020603050405020304" pitchFamily="18" charset="0"/>
              </a:rPr>
              <a:t>of </a:t>
            </a:r>
            <a:r>
              <a:rPr lang="en-GB" sz="2000" b="1" i="0" dirty="0">
                <a:solidFill>
                  <a:srgbClr val="273239"/>
                </a:solidFill>
                <a:effectLst/>
                <a:latin typeface="Times New Roman" panose="02020603050405020304" pitchFamily="18" charset="0"/>
                <a:cs typeface="Times New Roman" panose="02020603050405020304" pitchFamily="18" charset="0"/>
              </a:rPr>
              <a:t>abstraction</a:t>
            </a:r>
            <a:r>
              <a:rPr lang="en-GB" sz="2000" b="0" i="0" dirty="0">
                <a:solidFill>
                  <a:srgbClr val="273239"/>
                </a:solidFill>
                <a:effectLst/>
                <a:latin typeface="Times New Roman" panose="02020603050405020304" pitchFamily="18" charset="0"/>
                <a:cs typeface="Times New Roman" panose="02020603050405020304" pitchFamily="18" charset="0"/>
              </a:rPr>
              <a:t>. It simplifies the interaction with a TV by hiding the complexity behind simple buttons and symbols, making it easy without needing to understand the technical details of how the TV functions.</a:t>
            </a:r>
          </a:p>
          <a:p>
            <a:pPr algn="just"/>
            <a:r>
              <a:rPr lang="en-IN" sz="2000" b="1" i="0" dirty="0">
                <a:solidFill>
                  <a:srgbClr val="273239"/>
                </a:solidFill>
                <a:effectLst/>
                <a:latin typeface="Times New Roman" panose="02020603050405020304" pitchFamily="18" charset="0"/>
                <a:cs typeface="Times New Roman" panose="02020603050405020304" pitchFamily="18" charset="0"/>
              </a:rPr>
              <a:t>Abstraction Real-Life Example: </a:t>
            </a:r>
          </a:p>
          <a:p>
            <a:pPr marL="0" indent="0" algn="just">
              <a:buNone/>
            </a:pPr>
            <a:r>
              <a:rPr lang="en-GB" sz="2000" b="0" i="1" dirty="0">
                <a:solidFill>
                  <a:srgbClr val="273239"/>
                </a:solidFill>
                <a:effectLst/>
                <a:latin typeface="Times New Roman" panose="02020603050405020304" pitchFamily="18" charset="0"/>
                <a:cs typeface="Times New Roman" panose="02020603050405020304" pitchFamily="18" charset="0"/>
              </a:rPr>
              <a:t>Consider a real-life example of a man driving a car. The man only knows that pressing the accelerator will increase the speed of a car or applying brakes will stop the car, but he does not know how on pressing the accelerator the speed is actually increasing, he does not know about the inner mechanism of the car or the implementation of the accelerator, brakes, etc. in the car. This is what abstraction is. </a:t>
            </a:r>
            <a:endParaRPr lang="en-IN" sz="2000" b="1" i="0" dirty="0">
              <a:solidFill>
                <a:srgbClr val="273239"/>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103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FFD4A-54BA-4216-82C1-9C9F6579F8A2}"/>
              </a:ext>
            </a:extLst>
          </p:cNvPr>
          <p:cNvSpPr>
            <a:spLocks noGrp="1"/>
          </p:cNvSpPr>
          <p:nvPr>
            <p:ph sz="quarter" idx="13"/>
          </p:nvPr>
        </p:nvSpPr>
        <p:spPr>
          <a:xfrm>
            <a:off x="913774" y="226242"/>
            <a:ext cx="10363826" cy="6504495"/>
          </a:xfrm>
        </p:spPr>
        <p:txBody>
          <a:bodyPr>
            <a:normAutofit fontScale="55000" lnSpcReduction="20000"/>
          </a:bodyPr>
          <a:lstStyle/>
          <a:p>
            <a:pPr marL="0" indent="0">
              <a:buNone/>
            </a:pPr>
            <a:r>
              <a:rPr lang="en-IN" dirty="0">
                <a:latin typeface="Times New Roman" panose="02020603050405020304" pitchFamily="18" charset="0"/>
                <a:cs typeface="Times New Roman" panose="02020603050405020304" pitchFamily="18" charset="0"/>
              </a:rPr>
              <a:t>// Demonstrating Abstraction in Java</a:t>
            </a:r>
          </a:p>
          <a:p>
            <a:pPr marL="0" indent="0">
              <a:buNone/>
            </a:pPr>
            <a:r>
              <a:rPr lang="en-IN" dirty="0">
                <a:latin typeface="Times New Roman" panose="02020603050405020304" pitchFamily="18" charset="0"/>
                <a:cs typeface="Times New Roman" panose="02020603050405020304" pitchFamily="18" charset="0"/>
              </a:rPr>
              <a:t>abstract class </a:t>
            </a:r>
            <a:r>
              <a:rPr lang="en-IN" dirty="0" err="1">
                <a:latin typeface="Times New Roman" panose="02020603050405020304" pitchFamily="18" charset="0"/>
                <a:cs typeface="Times New Roman" panose="02020603050405020304" pitchFamily="18" charset="0"/>
              </a:rPr>
              <a:t>Abst</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abstract void </a:t>
            </a:r>
            <a:r>
              <a:rPr lang="en-IN" dirty="0" err="1">
                <a:latin typeface="Times New Roman" panose="02020603050405020304" pitchFamily="18" charset="0"/>
                <a:cs typeface="Times New Roman" panose="02020603050405020304" pitchFamily="18" charset="0"/>
              </a:rPr>
              <a:t>turnOn</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abstract void </a:t>
            </a:r>
            <a:r>
              <a:rPr lang="en-IN" dirty="0" err="1">
                <a:latin typeface="Times New Roman" panose="02020603050405020304" pitchFamily="18" charset="0"/>
                <a:cs typeface="Times New Roman" panose="02020603050405020304" pitchFamily="18" charset="0"/>
              </a:rPr>
              <a:t>turnOff</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class </a:t>
            </a:r>
            <a:r>
              <a:rPr lang="en-IN" dirty="0" err="1">
                <a:latin typeface="Times New Roman" panose="02020603050405020304" pitchFamily="18" charset="0"/>
                <a:cs typeface="Times New Roman" panose="02020603050405020304" pitchFamily="18" charset="0"/>
              </a:rPr>
              <a:t>TVRemote</a:t>
            </a:r>
            <a:r>
              <a:rPr lang="en-IN" dirty="0">
                <a:latin typeface="Times New Roman" panose="02020603050405020304" pitchFamily="18" charset="0"/>
                <a:cs typeface="Times New Roman" panose="02020603050405020304" pitchFamily="18" charset="0"/>
              </a:rPr>
              <a:t> extends </a:t>
            </a:r>
            <a:r>
              <a:rPr lang="en-IN" dirty="0" err="1">
                <a:latin typeface="Times New Roman" panose="02020603050405020304" pitchFamily="18" charset="0"/>
                <a:cs typeface="Times New Roman" panose="02020603050405020304" pitchFamily="18" charset="0"/>
              </a:rPr>
              <a:t>Abst</a:t>
            </a:r>
            <a:r>
              <a:rPr lang="en-IN" dirty="0">
                <a:latin typeface="Times New Roman" panose="02020603050405020304" pitchFamily="18" charset="0"/>
                <a:cs typeface="Times New Roman" panose="02020603050405020304" pitchFamily="18" charset="0"/>
              </a:rPr>
              <a:t> {                        // Concrete class implementing the abstract methods</a:t>
            </a:r>
          </a:p>
          <a:p>
            <a:pPr marL="0" indent="0">
              <a:buNone/>
            </a:pPr>
            <a:r>
              <a:rPr lang="en-IN" dirty="0">
                <a:latin typeface="Times New Roman" panose="02020603050405020304" pitchFamily="18" charset="0"/>
                <a:cs typeface="Times New Roman" panose="02020603050405020304" pitchFamily="18" charset="0"/>
              </a:rPr>
              <a:t>@Override</a:t>
            </a:r>
          </a:p>
          <a:p>
            <a:pPr marL="0" indent="0">
              <a:buNone/>
            </a:pPr>
            <a:r>
              <a:rPr lang="en-IN" dirty="0">
                <a:latin typeface="Times New Roman" panose="02020603050405020304" pitchFamily="18" charset="0"/>
                <a:cs typeface="Times New Roman" panose="02020603050405020304" pitchFamily="18" charset="0"/>
              </a:rPr>
              <a:t>    void </a:t>
            </a:r>
            <a:r>
              <a:rPr lang="en-IN" dirty="0" err="1">
                <a:latin typeface="Times New Roman" panose="02020603050405020304" pitchFamily="18" charset="0"/>
                <a:cs typeface="Times New Roman" panose="02020603050405020304" pitchFamily="18" charset="0"/>
              </a:rPr>
              <a:t>turnOn</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("TV is turned ON.");</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@Override</a:t>
            </a:r>
          </a:p>
          <a:p>
            <a:pPr marL="0" indent="0">
              <a:buNone/>
            </a:pPr>
            <a:r>
              <a:rPr lang="en-IN" dirty="0">
                <a:latin typeface="Times New Roman" panose="02020603050405020304" pitchFamily="18" charset="0"/>
                <a:cs typeface="Times New Roman" panose="02020603050405020304" pitchFamily="18" charset="0"/>
              </a:rPr>
              <a:t>    void </a:t>
            </a:r>
            <a:r>
              <a:rPr lang="en-IN" dirty="0" err="1">
                <a:latin typeface="Times New Roman" panose="02020603050405020304" pitchFamily="18" charset="0"/>
                <a:cs typeface="Times New Roman" panose="02020603050405020304" pitchFamily="18" charset="0"/>
              </a:rPr>
              <a:t>turnOff</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("TV is turned OFF.");</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public class Main {                                                 // Main class to demonstrate abstraction</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Abst</a:t>
            </a:r>
            <a:r>
              <a:rPr lang="en-IN" dirty="0">
                <a:latin typeface="Times New Roman" panose="02020603050405020304" pitchFamily="18" charset="0"/>
                <a:cs typeface="Times New Roman" panose="02020603050405020304" pitchFamily="18" charset="0"/>
              </a:rPr>
              <a:t> remote = new </a:t>
            </a:r>
            <a:r>
              <a:rPr lang="en-IN" dirty="0" err="1">
                <a:latin typeface="Times New Roman" panose="02020603050405020304" pitchFamily="18" charset="0"/>
                <a:cs typeface="Times New Roman" panose="02020603050405020304" pitchFamily="18" charset="0"/>
              </a:rPr>
              <a:t>TVRemote</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remote.turnOn</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remote.turnOff</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8E93E8BD-2DE8-4218-A5E5-4782CB19614C}"/>
              </a:ext>
            </a:extLst>
          </p:cNvPr>
          <p:cNvPicPr>
            <a:picLocks noChangeAspect="1"/>
          </p:cNvPicPr>
          <p:nvPr/>
        </p:nvPicPr>
        <p:blipFill>
          <a:blip r:embed="rId2"/>
          <a:stretch>
            <a:fillRect/>
          </a:stretch>
        </p:blipFill>
        <p:spPr>
          <a:xfrm>
            <a:off x="8710022" y="5507708"/>
            <a:ext cx="2200275" cy="895350"/>
          </a:xfrm>
          <a:prstGeom prst="rect">
            <a:avLst/>
          </a:prstGeom>
        </p:spPr>
      </p:pic>
    </p:spTree>
    <p:extLst>
      <p:ext uri="{BB962C8B-B14F-4D97-AF65-F5344CB8AC3E}">
        <p14:creationId xmlns:p14="http://schemas.microsoft.com/office/powerpoint/2010/main" val="1212039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374C1-E3E8-478B-9C89-038523FE2E17}"/>
              </a:ext>
            </a:extLst>
          </p:cNvPr>
          <p:cNvSpPr>
            <a:spLocks noGrp="1"/>
          </p:cNvSpPr>
          <p:nvPr>
            <p:ph sz="quarter" idx="13"/>
          </p:nvPr>
        </p:nvSpPr>
        <p:spPr>
          <a:xfrm>
            <a:off x="913774" y="565608"/>
            <a:ext cx="10363826" cy="5995448"/>
          </a:xfrm>
        </p:spPr>
        <p:txBody>
          <a:bodyPr>
            <a:normAutofit lnSpcReduction="10000"/>
          </a:bodyPr>
          <a:lstStyle/>
          <a:p>
            <a:pPr marL="0" indent="0" algn="just" rtl="0"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Explanation</a:t>
            </a:r>
            <a:r>
              <a:rPr lang="en-GB" sz="2000" b="0" i="0" dirty="0">
                <a:solidFill>
                  <a:srgbClr val="273239"/>
                </a:solidFill>
                <a:effectLst/>
                <a:latin typeface="Times New Roman" panose="02020603050405020304" pitchFamily="18" charset="0"/>
                <a:cs typeface="Times New Roman" panose="02020603050405020304" pitchFamily="18" charset="0"/>
              </a:rPr>
              <a:t>: In the above example, the “</a:t>
            </a:r>
            <a:r>
              <a:rPr lang="en-GB" sz="2000" b="1" dirty="0" err="1">
                <a:solidFill>
                  <a:srgbClr val="273239"/>
                </a:solidFill>
                <a:latin typeface="Times New Roman" panose="02020603050405020304" pitchFamily="18" charset="0"/>
                <a:cs typeface="Times New Roman" panose="02020603050405020304" pitchFamily="18" charset="0"/>
              </a:rPr>
              <a:t>Abst</a:t>
            </a:r>
            <a:r>
              <a:rPr lang="en-GB" sz="2000" b="0" i="0" dirty="0">
                <a:solidFill>
                  <a:srgbClr val="273239"/>
                </a:solidFill>
                <a:effectLst/>
                <a:latin typeface="Times New Roman" panose="02020603050405020304" pitchFamily="18" charset="0"/>
                <a:cs typeface="Times New Roman" panose="02020603050405020304" pitchFamily="18" charset="0"/>
              </a:rPr>
              <a:t>” abstract class hides implementation details and defines the essential methods </a:t>
            </a:r>
            <a:r>
              <a:rPr lang="en-GB" sz="2000" b="1" i="0" dirty="0" err="1">
                <a:solidFill>
                  <a:srgbClr val="273239"/>
                </a:solidFill>
                <a:effectLst/>
                <a:latin typeface="Times New Roman" panose="02020603050405020304" pitchFamily="18" charset="0"/>
                <a:cs typeface="Times New Roman" panose="02020603050405020304" pitchFamily="18" charset="0"/>
              </a:rPr>
              <a:t>turnOn</a:t>
            </a:r>
            <a:r>
              <a:rPr lang="en-GB" sz="2000" b="0" i="0" dirty="0">
                <a:solidFill>
                  <a:srgbClr val="273239"/>
                </a:solidFill>
                <a:effectLst/>
                <a:latin typeface="Times New Roman" panose="02020603050405020304" pitchFamily="18" charset="0"/>
                <a:cs typeface="Times New Roman" panose="02020603050405020304" pitchFamily="18" charset="0"/>
              </a:rPr>
              <a:t> and </a:t>
            </a:r>
            <a:r>
              <a:rPr lang="en-GB" sz="2000" b="1" i="0" dirty="0" err="1">
                <a:solidFill>
                  <a:srgbClr val="273239"/>
                </a:solidFill>
                <a:effectLst/>
                <a:latin typeface="Times New Roman" panose="02020603050405020304" pitchFamily="18" charset="0"/>
                <a:cs typeface="Times New Roman" panose="02020603050405020304" pitchFamily="18" charset="0"/>
              </a:rPr>
              <a:t>turnOff</a:t>
            </a:r>
            <a:r>
              <a:rPr lang="en-GB" sz="2000" b="0" i="0" dirty="0">
                <a:solidFill>
                  <a:srgbClr val="273239"/>
                </a:solidFill>
                <a:effectLst/>
                <a:latin typeface="Times New Roman" panose="02020603050405020304" pitchFamily="18" charset="0"/>
                <a:cs typeface="Times New Roman" panose="02020603050405020304" pitchFamily="18" charset="0"/>
              </a:rPr>
              <a:t>. The </a:t>
            </a:r>
            <a:r>
              <a:rPr lang="en-GB" sz="2000" b="1" i="0" dirty="0" err="1">
                <a:solidFill>
                  <a:srgbClr val="273239"/>
                </a:solidFill>
                <a:effectLst/>
                <a:latin typeface="Times New Roman" panose="02020603050405020304" pitchFamily="18" charset="0"/>
                <a:cs typeface="Times New Roman" panose="02020603050405020304" pitchFamily="18" charset="0"/>
              </a:rPr>
              <a:t>TVRemote</a:t>
            </a:r>
            <a:r>
              <a:rPr lang="en-GB" sz="2000" b="0" i="0" dirty="0">
                <a:solidFill>
                  <a:srgbClr val="273239"/>
                </a:solidFill>
                <a:effectLst/>
                <a:latin typeface="Times New Roman" panose="02020603050405020304" pitchFamily="18" charset="0"/>
                <a:cs typeface="Times New Roman" panose="02020603050405020304" pitchFamily="18" charset="0"/>
              </a:rPr>
              <a:t> class provides specific implementations for these methods. The main class demonstrates how the user interacts with the abstraction without needing to know the internal details.</a:t>
            </a:r>
          </a:p>
          <a:p>
            <a:pPr marL="0" indent="0" algn="just" rtl="0"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In </a:t>
            </a:r>
            <a:r>
              <a:rPr lang="en-GB" sz="2000" b="1" dirty="0">
                <a:latin typeface="Times New Roman" panose="02020603050405020304" pitchFamily="18" charset="0"/>
                <a:cs typeface="Times New Roman" panose="02020603050405020304" pitchFamily="18" charset="0"/>
              </a:rPr>
              <a:t>Java</a:t>
            </a:r>
            <a:r>
              <a:rPr lang="en-GB" sz="2000" b="1" i="0" dirty="0">
                <a:solidFill>
                  <a:srgbClr val="273239"/>
                </a:solidFill>
                <a:effectLst/>
                <a:latin typeface="Times New Roman" panose="02020603050405020304" pitchFamily="18" charset="0"/>
                <a:cs typeface="Times New Roman" panose="02020603050405020304" pitchFamily="18" charset="0"/>
              </a:rPr>
              <a:t>, abstraction is achieved by </a:t>
            </a:r>
            <a:r>
              <a:rPr lang="en-GB" sz="2000" b="1" dirty="0">
                <a:latin typeface="Times New Roman" panose="02020603050405020304" pitchFamily="18" charset="0"/>
                <a:cs typeface="Times New Roman" panose="02020603050405020304" pitchFamily="18" charset="0"/>
              </a:rPr>
              <a:t>interfaces</a:t>
            </a:r>
            <a:r>
              <a:rPr lang="en-GB" sz="2000" b="1" i="0" dirty="0">
                <a:solidFill>
                  <a:srgbClr val="273239"/>
                </a:solidFill>
                <a:effectLst/>
                <a:latin typeface="Times New Roman" panose="02020603050405020304" pitchFamily="18" charset="0"/>
                <a:cs typeface="Times New Roman" panose="02020603050405020304" pitchFamily="18" charset="0"/>
              </a:rPr>
              <a:t> and </a:t>
            </a:r>
            <a:r>
              <a:rPr lang="en-GB" sz="2000" b="1" dirty="0">
                <a:latin typeface="Times New Roman" panose="02020603050405020304" pitchFamily="18" charset="0"/>
                <a:cs typeface="Times New Roman" panose="02020603050405020304" pitchFamily="18" charset="0"/>
              </a:rPr>
              <a:t>abstract classes</a:t>
            </a:r>
            <a:r>
              <a:rPr lang="en-GB" sz="2000" b="1" i="0" dirty="0">
                <a:solidFill>
                  <a:srgbClr val="273239"/>
                </a:solidFill>
                <a:effectLst/>
                <a:latin typeface="Times New Roman" panose="02020603050405020304" pitchFamily="18" charset="0"/>
                <a:cs typeface="Times New Roman" panose="02020603050405020304" pitchFamily="18" charset="0"/>
              </a:rPr>
              <a:t>.</a:t>
            </a:r>
            <a:r>
              <a:rPr lang="en-GB" sz="2000" b="0" i="0" dirty="0">
                <a:solidFill>
                  <a:srgbClr val="273239"/>
                </a:solidFill>
                <a:effectLst/>
                <a:latin typeface="Times New Roman" panose="02020603050405020304" pitchFamily="18" charset="0"/>
                <a:cs typeface="Times New Roman" panose="02020603050405020304" pitchFamily="18" charset="0"/>
              </a:rPr>
              <a:t> We can achieve </a:t>
            </a:r>
            <a:r>
              <a:rPr lang="en-GB" sz="2000" b="1" i="0" dirty="0">
                <a:solidFill>
                  <a:srgbClr val="273239"/>
                </a:solidFill>
                <a:effectLst/>
                <a:latin typeface="Times New Roman" panose="02020603050405020304" pitchFamily="18" charset="0"/>
                <a:cs typeface="Times New Roman" panose="02020603050405020304" pitchFamily="18" charset="0"/>
              </a:rPr>
              <a:t>100% abstraction using interfaces</a:t>
            </a:r>
            <a:r>
              <a:rPr lang="en-GB" sz="2000" b="0" i="0" dirty="0">
                <a:solidFill>
                  <a:srgbClr val="273239"/>
                </a:solidFill>
                <a:effectLst/>
                <a:latin typeface="Times New Roman" panose="02020603050405020304" pitchFamily="18" charset="0"/>
                <a:cs typeface="Times New Roman" panose="02020603050405020304" pitchFamily="18" charset="0"/>
              </a:rPr>
              <a:t>. Data Abstraction may also be defined as the process of identifying only the required characteristics of an object ignoring the irrelevant details. The properties and </a:t>
            </a:r>
            <a:r>
              <a:rPr lang="en-GB" sz="2000" b="0" i="0" dirty="0" err="1">
                <a:solidFill>
                  <a:srgbClr val="273239"/>
                </a:solidFill>
                <a:effectLst/>
                <a:latin typeface="Times New Roman" panose="02020603050405020304" pitchFamily="18" charset="0"/>
                <a:cs typeface="Times New Roman" panose="02020603050405020304" pitchFamily="18" charset="0"/>
              </a:rPr>
              <a:t>behaviors</a:t>
            </a:r>
            <a:r>
              <a:rPr lang="en-GB" sz="2000" b="0" i="0" dirty="0">
                <a:solidFill>
                  <a:srgbClr val="273239"/>
                </a:solidFill>
                <a:effectLst/>
                <a:latin typeface="Times New Roman" panose="02020603050405020304" pitchFamily="18" charset="0"/>
                <a:cs typeface="Times New Roman" panose="02020603050405020304" pitchFamily="18" charset="0"/>
              </a:rPr>
              <a:t> of an object differentiate it from other objects of similar type and also help in classifying/grouping the objects.</a:t>
            </a:r>
          </a:p>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Algorithm to Implement Abstraction</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Determine the classes or interfaces that will be part of the abstraction.</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Create an abstract class or interface that defines the common </a:t>
            </a:r>
            <a:r>
              <a:rPr lang="en-GB" sz="2000" b="0" i="0" dirty="0" err="1">
                <a:solidFill>
                  <a:srgbClr val="273239"/>
                </a:solidFill>
                <a:effectLst/>
                <a:latin typeface="Times New Roman" panose="02020603050405020304" pitchFamily="18" charset="0"/>
                <a:cs typeface="Times New Roman" panose="02020603050405020304" pitchFamily="18" charset="0"/>
              </a:rPr>
              <a:t>behaviors</a:t>
            </a:r>
            <a:r>
              <a:rPr lang="en-GB" sz="2000" b="0" i="0" dirty="0">
                <a:solidFill>
                  <a:srgbClr val="273239"/>
                </a:solidFill>
                <a:effectLst/>
                <a:latin typeface="Times New Roman" panose="02020603050405020304" pitchFamily="18" charset="0"/>
                <a:cs typeface="Times New Roman" panose="02020603050405020304" pitchFamily="18" charset="0"/>
              </a:rPr>
              <a:t> and properties of these classes.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Define abstract methods within the abstract class or interface that do not have any implementation details.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Implement concrete classes that extend the abstract class or implement the interface.</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Override the abstract methods in the concrete classes to provide their specific implementations.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Use the </a:t>
            </a:r>
            <a:r>
              <a:rPr lang="en-GB" sz="2000" dirty="0">
                <a:latin typeface="Times New Roman" panose="02020603050405020304" pitchFamily="18" charset="0"/>
                <a:cs typeface="Times New Roman" panose="02020603050405020304" pitchFamily="18" charset="0"/>
              </a:rPr>
              <a:t>concrete classes</a:t>
            </a:r>
            <a:r>
              <a:rPr lang="en-GB" sz="2000" b="0" i="0" dirty="0">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to contain the program logic.</a:t>
            </a:r>
          </a:p>
        </p:txBody>
      </p:sp>
    </p:spTree>
    <p:extLst>
      <p:ext uri="{BB962C8B-B14F-4D97-AF65-F5344CB8AC3E}">
        <p14:creationId xmlns:p14="http://schemas.microsoft.com/office/powerpoint/2010/main" val="327066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8E7E9-FDD4-4745-8B8B-74C13B67C568}"/>
              </a:ext>
            </a:extLst>
          </p:cNvPr>
          <p:cNvSpPr>
            <a:spLocks noGrp="1"/>
          </p:cNvSpPr>
          <p:nvPr>
            <p:ph sz="quarter" idx="13"/>
          </p:nvPr>
        </p:nvSpPr>
        <p:spPr>
          <a:xfrm>
            <a:off x="913774" y="499622"/>
            <a:ext cx="10363826" cy="5291578"/>
          </a:xfrm>
        </p:spPr>
        <p:txBody>
          <a:bodyPr>
            <a:normAutofit/>
          </a:bodyPr>
          <a:lstStyle/>
          <a:p>
            <a:pPr marL="0" indent="0" algn="l"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Abstract Classes and Abstract Methods</a:t>
            </a: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An abstract class is a class that is declared with an </a:t>
            </a:r>
            <a:r>
              <a:rPr lang="en-GB" sz="2000" dirty="0">
                <a:latin typeface="Times New Roman" panose="02020603050405020304" pitchFamily="18" charset="0"/>
                <a:cs typeface="Times New Roman" panose="02020603050405020304" pitchFamily="18" charset="0"/>
              </a:rPr>
              <a:t>abstract keyword.</a:t>
            </a:r>
            <a:endParaRPr lang="en-GB" sz="2000" b="0" i="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An abstract method is a method that is declared without implementation.</a:t>
            </a: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An abstract class may or may not have all abstract methods. Some of them can be concrete methods</a:t>
            </a: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 abstract method must always be redefined in the subclass, thus making </a:t>
            </a:r>
            <a:r>
              <a:rPr lang="en-GB" sz="2000" dirty="0">
                <a:latin typeface="Times New Roman" panose="02020603050405020304" pitchFamily="18" charset="0"/>
                <a:cs typeface="Times New Roman" panose="02020603050405020304" pitchFamily="18" charset="0"/>
              </a:rPr>
              <a:t>overriding</a:t>
            </a:r>
            <a:r>
              <a:rPr lang="en-GB" sz="2000" b="0" i="0" dirty="0">
                <a:solidFill>
                  <a:srgbClr val="273239"/>
                </a:solidFill>
                <a:effectLst/>
                <a:latin typeface="Times New Roman" panose="02020603050405020304" pitchFamily="18" charset="0"/>
                <a:cs typeface="Times New Roman" panose="02020603050405020304" pitchFamily="18" charset="0"/>
              </a:rPr>
              <a:t> compulsory or making the subclass itself abstract.</a:t>
            </a: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Any class that contains one or more abstract methods must also be declared with an abstract keyword.</a:t>
            </a: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There can be no object of an abstract class. That is, an abstract class can not be directly instantiated with the </a:t>
            </a:r>
            <a:r>
              <a:rPr lang="en-GB" sz="2000" dirty="0">
                <a:latin typeface="Times New Roman" panose="02020603050405020304" pitchFamily="18" charset="0"/>
                <a:cs typeface="Times New Roman" panose="02020603050405020304" pitchFamily="18" charset="0"/>
              </a:rPr>
              <a:t>new operator</a:t>
            </a:r>
            <a:r>
              <a:rPr lang="en-GB" sz="2000" dirty="0">
                <a:solidFill>
                  <a:srgbClr val="273239"/>
                </a:solidFill>
                <a:latin typeface="Times New Roman" panose="02020603050405020304" pitchFamily="18" charset="0"/>
                <a:cs typeface="Times New Roman" panose="02020603050405020304" pitchFamily="18" charset="0"/>
              </a:rPr>
              <a:t>.</a:t>
            </a:r>
            <a:endParaRPr lang="en-GB" sz="20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An abstract class can have parameterized constructors and the default constructor is always present in an abstract class.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101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06E813-ED0C-48DF-9EE0-171DB9D815CE}"/>
              </a:ext>
            </a:extLst>
          </p:cNvPr>
          <p:cNvSpPr>
            <a:spLocks noGrp="1"/>
          </p:cNvSpPr>
          <p:nvPr>
            <p:ph sz="quarter" idx="13"/>
          </p:nvPr>
        </p:nvSpPr>
        <p:spPr>
          <a:xfrm>
            <a:off x="913774" y="471340"/>
            <a:ext cx="10363826" cy="5319859"/>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When to Use Abstract Classes and Abstract Methods?</a:t>
            </a:r>
          </a:p>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There are situations in which we will want to define a superclass that declares the structure of a given abstraction without providing a complete implementation of every method. Sometimes we will want to create a superclass that only defines a generalization form that will be shared by all of its subclasses, leaving it to each subclass to fill in the details.</a:t>
            </a:r>
          </a:p>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Consider a classic “shape” example, perhaps used in a computer-aided design system or game simulation. The base type is “shape” and each shape has a </a:t>
            </a:r>
            <a:r>
              <a:rPr lang="en-GB" sz="2000" b="0" i="0" dirty="0" err="1">
                <a:solidFill>
                  <a:srgbClr val="273239"/>
                </a:solidFill>
                <a:effectLst/>
                <a:latin typeface="Times New Roman" panose="02020603050405020304" pitchFamily="18" charset="0"/>
                <a:cs typeface="Times New Roman" panose="02020603050405020304" pitchFamily="18" charset="0"/>
              </a:rPr>
              <a:t>color</a:t>
            </a:r>
            <a:r>
              <a:rPr lang="en-GB" sz="2000" b="0" i="0" dirty="0">
                <a:solidFill>
                  <a:srgbClr val="273239"/>
                </a:solidFill>
                <a:effectLst/>
                <a:latin typeface="Times New Roman" panose="02020603050405020304" pitchFamily="18" charset="0"/>
                <a:cs typeface="Times New Roman" panose="02020603050405020304" pitchFamily="18" charset="0"/>
              </a:rPr>
              <a:t>, size, and so on. From this, specific types of shapes are derived(inherited)-circle, square, triangle, and so on — each of which may have additional characteristics and </a:t>
            </a:r>
            <a:r>
              <a:rPr lang="en-GB" sz="2000" b="0" i="0" dirty="0" err="1">
                <a:solidFill>
                  <a:srgbClr val="273239"/>
                </a:solidFill>
                <a:effectLst/>
                <a:latin typeface="Times New Roman" panose="02020603050405020304" pitchFamily="18" charset="0"/>
                <a:cs typeface="Times New Roman" panose="02020603050405020304" pitchFamily="18" charset="0"/>
              </a:rPr>
              <a:t>behaviors</a:t>
            </a:r>
            <a:r>
              <a:rPr lang="en-GB" sz="2000" b="0" i="0" dirty="0">
                <a:solidFill>
                  <a:srgbClr val="273239"/>
                </a:solidFill>
                <a:effectLst/>
                <a:latin typeface="Times New Roman" panose="02020603050405020304" pitchFamily="18" charset="0"/>
                <a:cs typeface="Times New Roman" panose="02020603050405020304" pitchFamily="18" charset="0"/>
              </a:rPr>
              <a:t>. For example, certain shapes can be flipped. Some </a:t>
            </a:r>
            <a:r>
              <a:rPr lang="en-GB" sz="2000" b="0" i="0" dirty="0" err="1">
                <a:solidFill>
                  <a:srgbClr val="273239"/>
                </a:solidFill>
                <a:effectLst/>
                <a:latin typeface="Times New Roman" panose="02020603050405020304" pitchFamily="18" charset="0"/>
                <a:cs typeface="Times New Roman" panose="02020603050405020304" pitchFamily="18" charset="0"/>
              </a:rPr>
              <a:t>behaviors</a:t>
            </a:r>
            <a:r>
              <a:rPr lang="en-GB" sz="2000" b="0" i="0" dirty="0">
                <a:solidFill>
                  <a:srgbClr val="273239"/>
                </a:solidFill>
                <a:effectLst/>
                <a:latin typeface="Times New Roman" panose="02020603050405020304" pitchFamily="18" charset="0"/>
                <a:cs typeface="Times New Roman" panose="02020603050405020304" pitchFamily="18" charset="0"/>
              </a:rPr>
              <a:t> may be different, such as when you want to calculate the area of a shape. The type hierarchy embodies both the similarities and differences between the shapes.</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9C212A8-299E-495D-A790-A0083C481F96}"/>
              </a:ext>
            </a:extLst>
          </p:cNvPr>
          <p:cNvPicPr>
            <a:picLocks noChangeAspect="1"/>
          </p:cNvPicPr>
          <p:nvPr/>
        </p:nvPicPr>
        <p:blipFill>
          <a:blip r:embed="rId2"/>
          <a:stretch>
            <a:fillRect/>
          </a:stretch>
        </p:blipFill>
        <p:spPr>
          <a:xfrm>
            <a:off x="1552262" y="3872060"/>
            <a:ext cx="9086850" cy="2514600"/>
          </a:xfrm>
          <a:prstGeom prst="rect">
            <a:avLst/>
          </a:prstGeom>
        </p:spPr>
      </p:pic>
    </p:spTree>
    <p:extLst>
      <p:ext uri="{BB962C8B-B14F-4D97-AF65-F5344CB8AC3E}">
        <p14:creationId xmlns:p14="http://schemas.microsoft.com/office/powerpoint/2010/main" val="1492461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291CD56-AB72-47FC-A4C0-ABAFDC610E50}"/>
              </a:ext>
            </a:extLst>
          </p:cNvPr>
          <p:cNvSpPr>
            <a:spLocks noGrp="1" noChangeArrowheads="1"/>
          </p:cNvSpPr>
          <p:nvPr>
            <p:ph sz="quarter" idx="13"/>
          </p:nvPr>
        </p:nvSpPr>
        <p:spPr bwMode="auto">
          <a:xfrm>
            <a:off x="675275" y="535900"/>
            <a:ext cx="10690622" cy="5786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Interface</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Interfaces</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are another method of implementing abstraction in Java. The key difference is that, by using interfaces, we can achieve 100% abstraction in Java classes. In Java or any other language, interfaces include both methods and variables but lack a method body. Apart from abstraction, interfaces can also be used to implement inheritance in Java.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implement an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use the keyword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implements” with class.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l"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Advantages of Abstraction</a:t>
            </a: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Simplifies complex systems by hiding implementation details.</a:t>
            </a: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Increases code reusability and maintainability.</a:t>
            </a: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Enhances security by exposing only essential features.</a:t>
            </a: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Improves modularity and separation of concerns.</a:t>
            </a: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Provides a clear and user-friendly interface.</a:t>
            </a:r>
          </a:p>
          <a:p>
            <a:pPr marL="0" indent="0" algn="l" fontAlgn="base">
              <a:buNone/>
            </a:pPr>
            <a:endParaRPr lang="en-GB" sz="2000" b="1"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Disadvantages of Abstraction</a:t>
            </a: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It can add unnecessary complexity if overused.</a:t>
            </a: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May reduce flexibility in implementation.</a:t>
            </a: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Makes debugging and understanding the system harder for unfamiliar users.</a:t>
            </a:r>
          </a:p>
          <a:p>
            <a:pPr algn="l"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Overhead from abstraction layers can affect performance.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278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4F1B-A8CD-4C14-A6C5-F25044F12BB9}"/>
              </a:ext>
            </a:extLst>
          </p:cNvPr>
          <p:cNvSpPr>
            <a:spLocks noGrp="1"/>
          </p:cNvSpPr>
          <p:nvPr>
            <p:ph type="title"/>
          </p:nvPr>
        </p:nvSpPr>
        <p:spPr>
          <a:xfrm>
            <a:off x="837887" y="0"/>
            <a:ext cx="10515600" cy="775518"/>
          </a:xfrm>
        </p:spPr>
        <p:txBody>
          <a:bodyPr/>
          <a:lstStyle/>
          <a:p>
            <a:r>
              <a:rPr lang="en-IN" b="1" i="0" dirty="0">
                <a:solidFill>
                  <a:srgbClr val="273239"/>
                </a:solidFill>
                <a:effectLst/>
                <a:latin typeface="Times New Roman" panose="02020603050405020304" pitchFamily="18" charset="0"/>
                <a:cs typeface="Times New Roman" panose="02020603050405020304" pitchFamily="18" charset="0"/>
              </a:rPr>
              <a:t>Encapsulation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D9D167-660C-4084-98F1-565959DADF21}"/>
              </a:ext>
            </a:extLst>
          </p:cNvPr>
          <p:cNvSpPr>
            <a:spLocks noGrp="1"/>
          </p:cNvSpPr>
          <p:nvPr>
            <p:ph sz="quarter" idx="13"/>
          </p:nvPr>
        </p:nvSpPr>
        <p:spPr>
          <a:xfrm>
            <a:off x="762000" y="775518"/>
            <a:ext cx="10700994" cy="5352230"/>
          </a:xfrm>
        </p:spPr>
        <p:txBody>
          <a:bodyPr>
            <a:noAutofit/>
          </a:bodyPr>
          <a:lstStyle/>
          <a:p>
            <a:pPr algn="l" rtl="0" fontAlgn="base"/>
            <a:r>
              <a:rPr lang="en-GB" sz="2000" b="0" i="0" dirty="0">
                <a:solidFill>
                  <a:srgbClr val="273239"/>
                </a:solidFill>
                <a:effectLst/>
                <a:latin typeface="Times New Roman" panose="02020603050405020304" pitchFamily="18" charset="0"/>
                <a:cs typeface="Times New Roman" panose="02020603050405020304" pitchFamily="18" charset="0"/>
              </a:rPr>
              <a:t>Encapsulation in </a:t>
            </a:r>
            <a:r>
              <a:rPr lang="en-GB" sz="2000" dirty="0">
                <a:latin typeface="Times New Roman" panose="02020603050405020304" pitchFamily="18" charset="0"/>
                <a:cs typeface="Times New Roman" panose="02020603050405020304" pitchFamily="18" charset="0"/>
              </a:rPr>
              <a:t>Java</a:t>
            </a:r>
            <a:r>
              <a:rPr lang="en-GB" sz="2000" b="0" i="0" dirty="0">
                <a:solidFill>
                  <a:srgbClr val="273239"/>
                </a:solidFill>
                <a:effectLst/>
                <a:latin typeface="Times New Roman" panose="02020603050405020304" pitchFamily="18" charset="0"/>
                <a:cs typeface="Times New Roman" panose="02020603050405020304" pitchFamily="18" charset="0"/>
              </a:rPr>
              <a:t> is a fundamental OOP (object-oriented programming) principle that combines data and methods in a class. It allows implementation details to be hidden while exposing a public interface for interaction.</a:t>
            </a:r>
          </a:p>
          <a:p>
            <a:pPr marL="0" indent="0">
              <a:buNone/>
            </a:pPr>
            <a:r>
              <a:rPr lang="en-IN" sz="2000" dirty="0">
                <a:latin typeface="Times New Roman" panose="02020603050405020304" pitchFamily="18" charset="0"/>
                <a:cs typeface="Times New Roman" panose="02020603050405020304" pitchFamily="18" charset="0"/>
              </a:rPr>
              <a:t>// Java program demonstrating Encapsulation</a:t>
            </a:r>
          </a:p>
          <a:p>
            <a:pPr marL="0" indent="0">
              <a:buNone/>
            </a:pPr>
            <a:r>
              <a:rPr lang="en-IN" sz="2000" dirty="0">
                <a:latin typeface="Times New Roman" panose="02020603050405020304" pitchFamily="18" charset="0"/>
                <a:cs typeface="Times New Roman" panose="02020603050405020304" pitchFamily="18" charset="0"/>
              </a:rPr>
              <a:t>class Programmer {</a:t>
            </a:r>
          </a:p>
          <a:p>
            <a:pPr marL="0" indent="0">
              <a:buNone/>
            </a:pPr>
            <a:r>
              <a:rPr lang="en-IN" sz="2000" dirty="0">
                <a:latin typeface="Times New Roman" panose="02020603050405020304" pitchFamily="18" charset="0"/>
                <a:cs typeface="Times New Roman" panose="02020603050405020304" pitchFamily="18" charset="0"/>
              </a:rPr>
              <a:t>    private String name;</a:t>
            </a:r>
          </a:p>
          <a:p>
            <a:pPr marL="0" indent="0">
              <a:buNone/>
            </a:pPr>
            <a:r>
              <a:rPr lang="en-IN" sz="2000" dirty="0">
                <a:latin typeface="Times New Roman" panose="02020603050405020304" pitchFamily="18" charset="0"/>
                <a:cs typeface="Times New Roman" panose="02020603050405020304" pitchFamily="18" charset="0"/>
              </a:rPr>
              <a:t>    public String </a:t>
            </a:r>
            <a:r>
              <a:rPr lang="en-IN" sz="2000" dirty="0" err="1">
                <a:latin typeface="Times New Roman" panose="02020603050405020304" pitchFamily="18" charset="0"/>
                <a:cs typeface="Times New Roman" panose="02020603050405020304" pitchFamily="18" charset="0"/>
              </a:rPr>
              <a:t>getName</a:t>
            </a:r>
            <a:r>
              <a:rPr lang="en-IN" sz="2000" dirty="0">
                <a:latin typeface="Times New Roman" panose="02020603050405020304" pitchFamily="18" charset="0"/>
                <a:cs typeface="Times New Roman" panose="02020603050405020304" pitchFamily="18" charset="0"/>
              </a:rPr>
              <a:t>() { return name; }                   // Getter and Setter for name</a:t>
            </a:r>
          </a:p>
          <a:p>
            <a:pPr marL="0" indent="0">
              <a:buNone/>
            </a:pPr>
            <a:r>
              <a:rPr lang="en-IN" sz="2000" dirty="0">
                <a:latin typeface="Times New Roman" panose="02020603050405020304" pitchFamily="18" charset="0"/>
                <a:cs typeface="Times New Roman" panose="02020603050405020304" pitchFamily="18" charset="0"/>
              </a:rPr>
              <a:t>    public void </a:t>
            </a:r>
            <a:r>
              <a:rPr lang="en-IN" sz="2000" dirty="0" err="1">
                <a:latin typeface="Times New Roman" panose="02020603050405020304" pitchFamily="18" charset="0"/>
                <a:cs typeface="Times New Roman" panose="02020603050405020304" pitchFamily="18" charset="0"/>
              </a:rPr>
              <a:t>setName</a:t>
            </a:r>
            <a:r>
              <a:rPr lang="en-IN" sz="2000" dirty="0">
                <a:latin typeface="Times New Roman" panose="02020603050405020304" pitchFamily="18" charset="0"/>
                <a:cs typeface="Times New Roman" panose="02020603050405020304" pitchFamily="18" charset="0"/>
              </a:rPr>
              <a:t>(String name) { this.name = name; }</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public class Test {</a:t>
            </a:r>
          </a:p>
          <a:p>
            <a:pPr marL="0" indent="0">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Programmer p = new Programmer();</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p.setName</a:t>
            </a:r>
            <a:r>
              <a:rPr lang="en-IN" sz="2000" dirty="0">
                <a:latin typeface="Times New Roman" panose="02020603050405020304" pitchFamily="18" charset="0"/>
                <a:cs typeface="Times New Roman" panose="02020603050405020304" pitchFamily="18" charset="0"/>
              </a:rPr>
              <a:t>(“Test");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("Name=&gt; " + </a:t>
            </a:r>
            <a:r>
              <a:rPr lang="en-IN" sz="2000" dirty="0" err="1">
                <a:latin typeface="Times New Roman" panose="02020603050405020304" pitchFamily="18" charset="0"/>
                <a:cs typeface="Times New Roman" panose="02020603050405020304" pitchFamily="18" charset="0"/>
              </a:rPr>
              <a:t>p.getName</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A8D4D460-DCF8-45B7-8EC1-E963D8EB87F1}"/>
              </a:ext>
            </a:extLst>
          </p:cNvPr>
          <p:cNvPicPr>
            <a:picLocks noChangeAspect="1"/>
          </p:cNvPicPr>
          <p:nvPr/>
        </p:nvPicPr>
        <p:blipFill>
          <a:blip r:embed="rId2"/>
          <a:stretch>
            <a:fillRect/>
          </a:stretch>
        </p:blipFill>
        <p:spPr>
          <a:xfrm>
            <a:off x="8088198" y="1439451"/>
            <a:ext cx="2098690" cy="1171773"/>
          </a:xfrm>
          <a:prstGeom prst="rect">
            <a:avLst/>
          </a:prstGeom>
        </p:spPr>
      </p:pic>
    </p:spTree>
    <p:extLst>
      <p:ext uri="{BB962C8B-B14F-4D97-AF65-F5344CB8AC3E}">
        <p14:creationId xmlns:p14="http://schemas.microsoft.com/office/powerpoint/2010/main" val="685497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A001ED9-AE2B-4FEB-B113-071E06F56A0D}"/>
              </a:ext>
            </a:extLst>
          </p:cNvPr>
          <p:cNvSpPr>
            <a:spLocks noGrp="1" noChangeArrowheads="1"/>
          </p:cNvSpPr>
          <p:nvPr>
            <p:ph sz="quarter" idx="13"/>
          </p:nvPr>
        </p:nvSpPr>
        <p:spPr bwMode="auto">
          <a:xfrm>
            <a:off x="454263" y="453750"/>
            <a:ext cx="11076084" cy="6278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Explanation: </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 this example, the class restricts direct access to it from outside. The </a:t>
            </a:r>
            <a:r>
              <a:rPr kumimoji="0" lang="en-US" altLang="en-US" sz="20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getName</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setName</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methods, known as getters and setters, provide controlled access to the name attribute.  This encapsulation mechanism protects the internal state of the Programmer object and allows for better control and flexibility in how the name attribute is accessed and modified.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l"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Implementation of Java Encapsulation</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In </a:t>
            </a:r>
            <a:r>
              <a:rPr lang="en-GB" sz="2000" dirty="0">
                <a:latin typeface="Times New Roman" panose="02020603050405020304" pitchFamily="18" charset="0"/>
                <a:cs typeface="Times New Roman" panose="02020603050405020304" pitchFamily="18" charset="0"/>
              </a:rPr>
              <a:t>Java</a:t>
            </a:r>
            <a:r>
              <a:rPr lang="en-GB" sz="2000" b="0" i="0" dirty="0">
                <a:solidFill>
                  <a:srgbClr val="273239"/>
                </a:solidFill>
                <a:effectLst/>
                <a:latin typeface="Times New Roman" panose="02020603050405020304" pitchFamily="18" charset="0"/>
                <a:cs typeface="Times New Roman" panose="02020603050405020304" pitchFamily="18" charset="0"/>
              </a:rPr>
              <a:t>, encapsulation is implemented by declaring instance variables as private, restricting direct access. Public getter methods retrieve variable values, while setter methods modify them, enabling controlled access. This approach allows the class to enforce data validation and maintain a consistent internal state, enhancing security and flexibility.</a:t>
            </a:r>
          </a:p>
          <a:p>
            <a:pPr algn="just" rtl="0" fontAlgn="base"/>
            <a:endParaRPr lang="en-GB" sz="2000" b="0" i="0" dirty="0">
              <a:solidFill>
                <a:srgbClr val="273239"/>
              </a:solidFill>
              <a:effectLst/>
              <a:latin typeface="Times New Roman" panose="02020603050405020304" pitchFamily="18" charset="0"/>
              <a:cs typeface="Times New Roman" panose="02020603050405020304" pitchFamily="18" charset="0"/>
            </a:endParaRPr>
          </a:p>
          <a:p>
            <a:pPr marL="0" indent="0" algn="just" rtl="0"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Encapsulation</a:t>
            </a:r>
            <a:r>
              <a:rPr lang="en-GB" sz="2000" b="0" i="0" dirty="0">
                <a:solidFill>
                  <a:srgbClr val="273239"/>
                </a:solidFill>
                <a:effectLst/>
                <a:latin typeface="Times New Roman" panose="02020603050405020304" pitchFamily="18" charset="0"/>
                <a:cs typeface="Times New Roman" panose="02020603050405020304" pitchFamily="18" charset="0"/>
              </a:rPr>
              <a:t> is defined as the wrapping up of data under a single unit. It is the mechanism that binds together code and the data it manipulates. Another way to think about encapsulation is, that it is a protective shield that prevents the data from being accessed by the code outside this shield. </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In encapsulation, the variables or data of a class are hidden from any other class and can be accessed only through any member function of its own class.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 private class can hide its members or methods from the end user, using abstraction to hide implementation details, by </a:t>
            </a:r>
            <a:r>
              <a:rPr lang="en-GB" sz="2000" b="1" i="0" dirty="0">
                <a:solidFill>
                  <a:srgbClr val="273239"/>
                </a:solidFill>
                <a:effectLst/>
                <a:latin typeface="Times New Roman" panose="02020603050405020304" pitchFamily="18" charset="0"/>
                <a:cs typeface="Times New Roman" panose="02020603050405020304" pitchFamily="18" charset="0"/>
              </a:rPr>
              <a:t>combining data hiding</a:t>
            </a:r>
            <a:r>
              <a:rPr lang="en-GB" sz="2000" b="0" i="0" dirty="0">
                <a:solidFill>
                  <a:srgbClr val="273239"/>
                </a:solidFill>
                <a:effectLst/>
                <a:latin typeface="Times New Roman" panose="02020603050405020304" pitchFamily="18" charset="0"/>
                <a:cs typeface="Times New Roman" panose="02020603050405020304" pitchFamily="18" charset="0"/>
              </a:rPr>
              <a:t> and </a:t>
            </a:r>
            <a:r>
              <a:rPr lang="en-GB" sz="2000" b="1" i="0" dirty="0">
                <a:solidFill>
                  <a:srgbClr val="273239"/>
                </a:solidFill>
                <a:effectLst/>
                <a:latin typeface="Times New Roman" panose="02020603050405020304" pitchFamily="18" charset="0"/>
                <a:cs typeface="Times New Roman" panose="02020603050405020304" pitchFamily="18" charset="0"/>
              </a:rPr>
              <a:t>abstraction.</a:t>
            </a:r>
            <a:endParaRPr lang="en-GB" sz="20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Encapsulation can be achieved by Declaring all the variables in the class as private and writing public methods in the class to set and get the values of variables.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It is more defined with the setter and getter method.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128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D29A6-CF22-47FD-B968-8C2FF271156D}"/>
              </a:ext>
            </a:extLst>
          </p:cNvPr>
          <p:cNvSpPr>
            <a:spLocks noGrp="1"/>
          </p:cNvSpPr>
          <p:nvPr>
            <p:ph sz="quarter" idx="13"/>
          </p:nvPr>
        </p:nvSpPr>
        <p:spPr>
          <a:xfrm>
            <a:off x="913774" y="471340"/>
            <a:ext cx="10363826" cy="6014301"/>
          </a:xfrm>
        </p:spPr>
        <p:txBody>
          <a:bodyPr>
            <a:no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Advantages of Encapsulation</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Data Hiding: </a:t>
            </a:r>
            <a:r>
              <a:rPr lang="en-GB" sz="2000" b="0" i="0" dirty="0">
                <a:solidFill>
                  <a:srgbClr val="273239"/>
                </a:solidFill>
                <a:effectLst/>
                <a:latin typeface="Times New Roman" panose="02020603050405020304" pitchFamily="18" charset="0"/>
                <a:cs typeface="Times New Roman" panose="02020603050405020304" pitchFamily="18" charset="0"/>
              </a:rPr>
              <a:t>Encapsulation provides data hiding. Users don’t see the implementation of the class. The user only knows that we are passing the values to a setter method and variables are getting initialized with that value.</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Data Integrity</a:t>
            </a:r>
            <a:r>
              <a:rPr lang="en-GB" sz="2000" b="0" i="0" dirty="0">
                <a:solidFill>
                  <a:srgbClr val="273239"/>
                </a:solidFill>
                <a:effectLst/>
                <a:latin typeface="Times New Roman" panose="02020603050405020304" pitchFamily="18" charset="0"/>
                <a:cs typeface="Times New Roman" panose="02020603050405020304" pitchFamily="18" charset="0"/>
              </a:rPr>
              <a:t>: By using getter and setter methods, we can ensure that only valid data is assigned to variables. If we omit the setter methods, we make the variables read-only, and if we omit the getter methods, we make them write-only. This ensures the internal state of the object is protected and maintains data integrity.</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Reusability:</a:t>
            </a:r>
            <a:r>
              <a:rPr lang="en-GB" sz="2000" b="0" i="0" dirty="0">
                <a:solidFill>
                  <a:srgbClr val="273239"/>
                </a:solidFill>
                <a:effectLst/>
                <a:latin typeface="Times New Roman" panose="02020603050405020304" pitchFamily="18" charset="0"/>
                <a:cs typeface="Times New Roman" panose="02020603050405020304" pitchFamily="18" charset="0"/>
              </a:rPr>
              <a:t> Encapsulation also improves the re-usability and is easy to change with new requirements.</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Testing code is easy:</a:t>
            </a:r>
            <a:r>
              <a:rPr lang="en-GB" sz="2000" b="0" i="0" dirty="0">
                <a:solidFill>
                  <a:srgbClr val="273239"/>
                </a:solidFill>
                <a:effectLst/>
                <a:latin typeface="Times New Roman" panose="02020603050405020304" pitchFamily="18" charset="0"/>
                <a:cs typeface="Times New Roman" panose="02020603050405020304" pitchFamily="18" charset="0"/>
              </a:rPr>
              <a:t> Encapsulated code is easy to test for unit testing.</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Freedom of </a:t>
            </a:r>
            <a:r>
              <a:rPr lang="en-GB" sz="2000" b="0" i="0" dirty="0">
                <a:solidFill>
                  <a:srgbClr val="273239"/>
                </a:solidFill>
                <a:effectLst/>
                <a:latin typeface="Times New Roman" panose="02020603050405020304" pitchFamily="18" charset="0"/>
                <a:cs typeface="Times New Roman" panose="02020603050405020304" pitchFamily="18" charset="0"/>
              </a:rPr>
              <a:t>advantages</a:t>
            </a:r>
            <a:r>
              <a:rPr lang="en-GB" sz="2000" b="1" i="0" dirty="0">
                <a:solidFill>
                  <a:srgbClr val="273239"/>
                </a:solidFill>
                <a:effectLst/>
                <a:latin typeface="Times New Roman" panose="02020603050405020304" pitchFamily="18" charset="0"/>
                <a:cs typeface="Times New Roman" panose="02020603050405020304" pitchFamily="18" charset="0"/>
              </a:rPr>
              <a:t> the details: </a:t>
            </a:r>
            <a:r>
              <a:rPr lang="en-GB" sz="2000" b="0" i="0" dirty="0">
                <a:solidFill>
                  <a:srgbClr val="273239"/>
                </a:solidFill>
                <a:effectLst/>
                <a:latin typeface="Times New Roman" panose="02020603050405020304" pitchFamily="18" charset="0"/>
                <a:cs typeface="Times New Roman" panose="02020603050405020304" pitchFamily="18" charset="0"/>
              </a:rPr>
              <a:t>one of the major advantages of encapsulation is that it gives the programmer freedom to implement the details of a system. The only constraint on the programmer is to maintain the abstract interface that outsiders see.</a:t>
            </a:r>
            <a:r>
              <a:rPr lang="en-GB" sz="2000" b="0" i="1" dirty="0">
                <a:solidFill>
                  <a:srgbClr val="273239"/>
                </a:solidFill>
                <a:effectLst/>
                <a:latin typeface="Times New Roman" panose="02020603050405020304" pitchFamily="18" charset="0"/>
                <a:cs typeface="Times New Roman" panose="02020603050405020304" pitchFamily="18" charset="0"/>
              </a:rPr>
              <a:t> </a:t>
            </a:r>
            <a:endParaRPr lang="en-GB" sz="2000" b="0" i="0" dirty="0">
              <a:solidFill>
                <a:srgbClr val="273239"/>
              </a:solidFill>
              <a:effectLst/>
              <a:latin typeface="Times New Roman" panose="02020603050405020304" pitchFamily="18" charset="0"/>
              <a:cs typeface="Times New Roman" panose="02020603050405020304" pitchFamily="18" charset="0"/>
            </a:endParaRPr>
          </a:p>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Disadvantages of Encapsulation in Java</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It can lead to increased complexity, especially if not used properly.</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It can make it more difficult to understand how the system works.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This may limit the flexibility of the implementation.</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667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E953-E931-4E4E-82F7-A6A0CCECFFC1}"/>
              </a:ext>
            </a:extLst>
          </p:cNvPr>
          <p:cNvSpPr>
            <a:spLocks noGrp="1"/>
          </p:cNvSpPr>
          <p:nvPr>
            <p:ph type="title"/>
          </p:nvPr>
        </p:nvSpPr>
        <p:spPr>
          <a:xfrm>
            <a:off x="837887" y="0"/>
            <a:ext cx="10515600" cy="1325563"/>
          </a:xfrm>
        </p:spPr>
        <p:txBody>
          <a:bodyPr/>
          <a:lstStyle/>
          <a:p>
            <a:r>
              <a:rPr lang="en-IN" b="1" i="0" dirty="0">
                <a:solidFill>
                  <a:srgbClr val="273239"/>
                </a:solidFill>
                <a:effectLst/>
                <a:latin typeface="Times New Roman" panose="02020603050405020304" pitchFamily="18" charset="0"/>
                <a:cs typeface="Times New Roman" panose="02020603050405020304" pitchFamily="18" charset="0"/>
              </a:rPr>
              <a:t>Polymorphism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A72847-D3A5-4AF3-86D5-FA31D0DDBC8B}"/>
              </a:ext>
            </a:extLst>
          </p:cNvPr>
          <p:cNvSpPr>
            <a:spLocks noGrp="1"/>
          </p:cNvSpPr>
          <p:nvPr>
            <p:ph sz="quarter" idx="13"/>
          </p:nvPr>
        </p:nvSpPr>
        <p:spPr>
          <a:xfrm>
            <a:off x="913774" y="1084082"/>
            <a:ext cx="10363826" cy="5354425"/>
          </a:xfrm>
        </p:spPr>
        <p:txBody>
          <a:bodyPr>
            <a:normAutofit/>
          </a:bodyPr>
          <a:lstStyle/>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The word ‘</a:t>
            </a:r>
            <a:r>
              <a:rPr lang="en-GB" sz="2000" b="1" i="0" dirty="0">
                <a:solidFill>
                  <a:srgbClr val="273239"/>
                </a:solidFill>
                <a:effectLst/>
                <a:latin typeface="Times New Roman" panose="02020603050405020304" pitchFamily="18" charset="0"/>
                <a:cs typeface="Times New Roman" panose="02020603050405020304" pitchFamily="18" charset="0"/>
              </a:rPr>
              <a:t>polymorphism</a:t>
            </a:r>
            <a:r>
              <a:rPr lang="en-GB" sz="2000" b="0" i="0" dirty="0">
                <a:solidFill>
                  <a:srgbClr val="273239"/>
                </a:solidFill>
                <a:effectLst/>
                <a:latin typeface="Times New Roman" panose="02020603050405020304" pitchFamily="18" charset="0"/>
                <a:cs typeface="Times New Roman" panose="02020603050405020304" pitchFamily="18" charset="0"/>
              </a:rPr>
              <a:t>’ means ‘</a:t>
            </a:r>
            <a:r>
              <a:rPr lang="en-GB" sz="2000" b="1" i="0" dirty="0">
                <a:solidFill>
                  <a:srgbClr val="273239"/>
                </a:solidFill>
                <a:effectLst/>
                <a:latin typeface="Times New Roman" panose="02020603050405020304" pitchFamily="18" charset="0"/>
                <a:cs typeface="Times New Roman" panose="02020603050405020304" pitchFamily="18" charset="0"/>
              </a:rPr>
              <a:t>having many forms</a:t>
            </a:r>
            <a:r>
              <a:rPr lang="en-GB" sz="2000" b="0" i="0" dirty="0">
                <a:solidFill>
                  <a:srgbClr val="273239"/>
                </a:solidFill>
                <a:effectLst/>
                <a:latin typeface="Times New Roman" panose="02020603050405020304" pitchFamily="18" charset="0"/>
                <a:cs typeface="Times New Roman" panose="02020603050405020304" pitchFamily="18" charset="0"/>
              </a:rPr>
              <a:t>’. In Java, polymorphism refers to the ability of a message to be displayed in more than one form. This concept is a key feature of </a:t>
            </a:r>
            <a:r>
              <a:rPr lang="en-GB" sz="2000" b="1" i="0" dirty="0">
                <a:solidFill>
                  <a:srgbClr val="273239"/>
                </a:solidFill>
                <a:effectLst/>
                <a:latin typeface="Times New Roman" panose="02020603050405020304" pitchFamily="18" charset="0"/>
                <a:cs typeface="Times New Roman" panose="02020603050405020304" pitchFamily="18" charset="0"/>
              </a:rPr>
              <a:t>Object-Oriented Programming </a:t>
            </a:r>
            <a:r>
              <a:rPr lang="en-GB" sz="2000" b="0" i="0" dirty="0">
                <a:solidFill>
                  <a:srgbClr val="273239"/>
                </a:solidFill>
                <a:effectLst/>
                <a:latin typeface="Times New Roman" panose="02020603050405020304" pitchFamily="18" charset="0"/>
                <a:cs typeface="Times New Roman" panose="02020603050405020304" pitchFamily="18" charset="0"/>
              </a:rPr>
              <a:t>and it allows objects to behave differently based on their specific class type.</a:t>
            </a:r>
          </a:p>
          <a:p>
            <a:pPr algn="just" rtl="0" fontAlgn="base"/>
            <a:r>
              <a:rPr lang="en-GB" sz="2000" b="1" i="0" dirty="0">
                <a:solidFill>
                  <a:srgbClr val="273239"/>
                </a:solidFill>
                <a:effectLst/>
                <a:latin typeface="Times New Roman" panose="02020603050405020304" pitchFamily="18" charset="0"/>
                <a:cs typeface="Times New Roman" panose="02020603050405020304" pitchFamily="18" charset="0"/>
              </a:rPr>
              <a:t>Real-life Illustration of Polymorphism in Java</a:t>
            </a:r>
            <a:r>
              <a:rPr lang="en-GB" sz="2000" b="0" i="0" dirty="0">
                <a:solidFill>
                  <a:srgbClr val="273239"/>
                </a:solidFill>
                <a:effectLst/>
                <a:latin typeface="Times New Roman" panose="02020603050405020304" pitchFamily="18" charset="0"/>
                <a:cs typeface="Times New Roman" panose="02020603050405020304" pitchFamily="18" charset="0"/>
              </a:rPr>
              <a:t>: A person can have different characteristics at the same time. Like a man at the same time is a father, a husband, and an employee. So the same person possesses different </a:t>
            </a:r>
            <a:r>
              <a:rPr lang="en-GB" sz="2000" b="0" i="0" dirty="0" err="1">
                <a:solidFill>
                  <a:srgbClr val="273239"/>
                </a:solidFill>
                <a:effectLst/>
                <a:latin typeface="Times New Roman" panose="02020603050405020304" pitchFamily="18" charset="0"/>
                <a:cs typeface="Times New Roman" panose="02020603050405020304" pitchFamily="18" charset="0"/>
              </a:rPr>
              <a:t>behaviors</a:t>
            </a:r>
            <a:r>
              <a:rPr lang="en-GB" sz="2000" b="0" i="0" dirty="0">
                <a:solidFill>
                  <a:srgbClr val="273239"/>
                </a:solidFill>
                <a:effectLst/>
                <a:latin typeface="Times New Roman" panose="02020603050405020304" pitchFamily="18" charset="0"/>
                <a:cs typeface="Times New Roman" panose="02020603050405020304" pitchFamily="18" charset="0"/>
              </a:rPr>
              <a:t> in different situations. This is called polymorphism.</a:t>
            </a:r>
          </a:p>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Types of Java Polymorphism</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In Java Polymorphism is mainly divided into two types: </a:t>
            </a:r>
          </a:p>
          <a:p>
            <a:pPr marL="514350" indent="-514350" algn="just" fontAlgn="base">
              <a:buFont typeface="+mj-lt"/>
              <a:buAutoNum type="arabicPeriod"/>
            </a:pPr>
            <a:r>
              <a:rPr lang="en-GB" sz="2000" b="1" i="0" dirty="0">
                <a:solidFill>
                  <a:srgbClr val="273239"/>
                </a:solidFill>
                <a:effectLst/>
                <a:latin typeface="Times New Roman" panose="02020603050405020304" pitchFamily="18" charset="0"/>
                <a:cs typeface="Times New Roman" panose="02020603050405020304" pitchFamily="18" charset="0"/>
              </a:rPr>
              <a:t>Compile-Time Polymorphism</a:t>
            </a:r>
            <a:endParaRPr lang="en-GB" sz="2000" b="0" i="0" dirty="0">
              <a:solidFill>
                <a:srgbClr val="273239"/>
              </a:solidFill>
              <a:effectLst/>
              <a:latin typeface="Times New Roman" panose="02020603050405020304" pitchFamily="18" charset="0"/>
              <a:cs typeface="Times New Roman" panose="02020603050405020304" pitchFamily="18" charset="0"/>
            </a:endParaRPr>
          </a:p>
          <a:p>
            <a:pPr marL="514350" indent="-514350" algn="just" fontAlgn="base">
              <a:buFont typeface="+mj-lt"/>
              <a:buAutoNum type="arabicPeriod"/>
            </a:pPr>
            <a:r>
              <a:rPr lang="en-GB" sz="2000" b="1" i="0" dirty="0">
                <a:solidFill>
                  <a:srgbClr val="273239"/>
                </a:solidFill>
                <a:effectLst/>
                <a:latin typeface="Times New Roman" panose="02020603050405020304" pitchFamily="18" charset="0"/>
                <a:cs typeface="Times New Roman" panose="02020603050405020304" pitchFamily="18" charset="0"/>
              </a:rPr>
              <a:t>Runtime Polymorphism</a:t>
            </a:r>
            <a:endParaRPr lang="en-GB" sz="2000" b="0" i="0" dirty="0">
              <a:solidFill>
                <a:srgbClr val="273239"/>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5DB0D1-FBCE-40CA-A2BE-524EC247B821}"/>
              </a:ext>
            </a:extLst>
          </p:cNvPr>
          <p:cNvPicPr>
            <a:picLocks noChangeAspect="1"/>
          </p:cNvPicPr>
          <p:nvPr/>
        </p:nvPicPr>
        <p:blipFill>
          <a:blip r:embed="rId2"/>
          <a:stretch>
            <a:fillRect/>
          </a:stretch>
        </p:blipFill>
        <p:spPr>
          <a:xfrm>
            <a:off x="4938664" y="4097043"/>
            <a:ext cx="6571464" cy="2605267"/>
          </a:xfrm>
          <a:prstGeom prst="rect">
            <a:avLst/>
          </a:prstGeom>
        </p:spPr>
      </p:pic>
    </p:spTree>
    <p:extLst>
      <p:ext uri="{BB962C8B-B14F-4D97-AF65-F5344CB8AC3E}">
        <p14:creationId xmlns:p14="http://schemas.microsoft.com/office/powerpoint/2010/main" val="129287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343009-75E8-47E3-8E28-FC0F69D82635}"/>
              </a:ext>
            </a:extLst>
          </p:cNvPr>
          <p:cNvSpPr>
            <a:spLocks noGrp="1"/>
          </p:cNvSpPr>
          <p:nvPr>
            <p:ph sz="quarter" idx="13"/>
          </p:nvPr>
        </p:nvSpPr>
        <p:spPr>
          <a:xfrm>
            <a:off x="914087" y="254526"/>
            <a:ext cx="10363826" cy="5244444"/>
          </a:xfrm>
        </p:spPr>
        <p:txBody>
          <a:bodyPr>
            <a:no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1. Default Access Modifier</a:t>
            </a:r>
          </a:p>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When no access modifier is specified for a class, method, or data member, it is said to be having the </a:t>
            </a:r>
            <a:r>
              <a:rPr lang="en-GB" sz="2000" b="1" i="0" dirty="0">
                <a:solidFill>
                  <a:srgbClr val="273239"/>
                </a:solidFill>
                <a:effectLst/>
                <a:latin typeface="Times New Roman" panose="02020603050405020304" pitchFamily="18" charset="0"/>
                <a:cs typeface="Times New Roman" panose="02020603050405020304" pitchFamily="18" charset="0"/>
              </a:rPr>
              <a:t>default</a:t>
            </a:r>
            <a:r>
              <a:rPr lang="en-GB" sz="2000" b="0" i="0" dirty="0">
                <a:solidFill>
                  <a:srgbClr val="273239"/>
                </a:solidFill>
                <a:effectLst/>
                <a:latin typeface="Times New Roman" panose="02020603050405020304" pitchFamily="18" charset="0"/>
                <a:cs typeface="Times New Roman" panose="02020603050405020304" pitchFamily="18" charset="0"/>
              </a:rPr>
              <a:t> access modifier by default. The default access modifiers are accessible </a:t>
            </a:r>
            <a:r>
              <a:rPr lang="en-GB" sz="2000" b="1" i="1" dirty="0">
                <a:solidFill>
                  <a:srgbClr val="273239"/>
                </a:solidFill>
                <a:effectLst/>
                <a:latin typeface="Times New Roman" panose="02020603050405020304" pitchFamily="18" charset="0"/>
                <a:cs typeface="Times New Roman" panose="02020603050405020304" pitchFamily="18" charset="0"/>
              </a:rPr>
              <a:t>only within the same package</a:t>
            </a:r>
            <a:r>
              <a:rPr lang="en-GB" sz="2000" b="0" i="0" dirty="0">
                <a:solidFill>
                  <a:srgbClr val="273239"/>
                </a:solidFill>
                <a:effectLst/>
                <a:latin typeface="Times New Roman" panose="02020603050405020304" pitchFamily="18" charset="0"/>
                <a:cs typeface="Times New Roman" panose="02020603050405020304" pitchFamily="18" charset="0"/>
              </a:rPr>
              <a:t>.</a:t>
            </a:r>
          </a:p>
          <a:p>
            <a:pPr algn="just" rtl="0" fontAlgn="base"/>
            <a:r>
              <a:rPr lang="en-GB" sz="2000" b="1" i="0" dirty="0">
                <a:solidFill>
                  <a:srgbClr val="273239"/>
                </a:solidFill>
                <a:effectLst/>
                <a:latin typeface="Times New Roman" panose="02020603050405020304" pitchFamily="18" charset="0"/>
                <a:cs typeface="Times New Roman" panose="02020603050405020304" pitchFamily="18" charset="0"/>
              </a:rPr>
              <a:t>Example 1: </a:t>
            </a:r>
            <a:r>
              <a:rPr lang="en-GB" sz="2000" b="0" i="0" dirty="0">
                <a:solidFill>
                  <a:srgbClr val="273239"/>
                </a:solidFill>
                <a:effectLst/>
                <a:latin typeface="Times New Roman" panose="02020603050405020304" pitchFamily="18" charset="0"/>
                <a:cs typeface="Times New Roman" panose="02020603050405020304" pitchFamily="18" charset="0"/>
              </a:rPr>
              <a:t>Demonstrating</a:t>
            </a:r>
            <a:r>
              <a:rPr lang="en-GB" sz="2000" b="1" i="0" dirty="0">
                <a:solidFill>
                  <a:srgbClr val="273239"/>
                </a:solidFill>
                <a:effectLst/>
                <a:latin typeface="Times New Roman" panose="02020603050405020304" pitchFamily="18" charset="0"/>
                <a:cs typeface="Times New Roman" panose="02020603050405020304" pitchFamily="18" charset="0"/>
              </a:rPr>
              <a:t> Default Access Modifier Within the Same Package</a:t>
            </a:r>
            <a:r>
              <a:rPr lang="en-GB" sz="2000" b="0" i="0" dirty="0">
                <a:solidFill>
                  <a:srgbClr val="273239"/>
                </a:solidFill>
                <a:effectLst/>
                <a:latin typeface="Times New Roman" panose="02020603050405020304" pitchFamily="18" charset="0"/>
                <a:cs typeface="Times New Roman" panose="02020603050405020304" pitchFamily="18" charset="0"/>
              </a:rPr>
              <a:t>. In this example, we will create two packages and the classes in the packages will be having the default access modifiers and we will try to access a class from one package from a class of the second package.</a:t>
            </a:r>
          </a:p>
          <a:p>
            <a:pPr marL="0" indent="0" algn="just">
              <a:buNone/>
            </a:pPr>
            <a:r>
              <a:rPr lang="en-IN" sz="2000" dirty="0">
                <a:latin typeface="Times New Roman" panose="02020603050405020304" pitchFamily="18" charset="0"/>
                <a:cs typeface="Times New Roman" panose="02020603050405020304" pitchFamily="18" charset="0"/>
              </a:rPr>
              <a:t>// default access modifier </a:t>
            </a:r>
          </a:p>
          <a:p>
            <a:pPr marL="0" indent="0" algn="just">
              <a:buNone/>
            </a:pPr>
            <a:r>
              <a:rPr lang="en-IN" sz="2000" dirty="0">
                <a:latin typeface="Times New Roman" panose="02020603050405020304" pitchFamily="18" charset="0"/>
                <a:cs typeface="Times New Roman" panose="02020603050405020304" pitchFamily="18" charset="0"/>
              </a:rPr>
              <a:t>package p1; </a:t>
            </a:r>
          </a:p>
          <a:p>
            <a:pPr marL="0" indent="0" algn="just">
              <a:buNone/>
            </a:pPr>
            <a:r>
              <a:rPr lang="en-IN" sz="2000" dirty="0">
                <a:latin typeface="Times New Roman" panose="02020603050405020304" pitchFamily="18" charset="0"/>
                <a:cs typeface="Times New Roman" panose="02020603050405020304" pitchFamily="18" charset="0"/>
              </a:rPr>
              <a:t>// Class Access is having Default access modifier </a:t>
            </a:r>
          </a:p>
          <a:p>
            <a:pPr marL="0" indent="0" algn="just">
              <a:buNone/>
            </a:pPr>
            <a:r>
              <a:rPr lang="en-IN" sz="2000" dirty="0">
                <a:latin typeface="Times New Roman" panose="02020603050405020304" pitchFamily="18" charset="0"/>
                <a:cs typeface="Times New Roman" panose="02020603050405020304" pitchFamily="18" charset="0"/>
              </a:rPr>
              <a:t>class Access </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void display()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("Hello World!"); </a:t>
            </a:r>
          </a:p>
          <a:p>
            <a:pPr marL="0" indent="0" algn="just">
              <a:buNone/>
            </a:pPr>
            <a:r>
              <a:rPr lang="en-IN" sz="2000" dirty="0">
                <a:latin typeface="Times New Roman" panose="02020603050405020304" pitchFamily="18" charset="0"/>
                <a:cs typeface="Times New Roman" panose="02020603050405020304" pitchFamily="18" charset="0"/>
              </a:rPr>
              <a:t>    } </a:t>
            </a:r>
          </a:p>
          <a:p>
            <a:pPr marL="0" indent="0" algn="just">
              <a:buNone/>
            </a:pPr>
            <a:r>
              <a:rPr lang="en-IN" sz="2000" dirty="0">
                <a:latin typeface="Times New Roman" panose="02020603050405020304" pitchFamily="18" charset="0"/>
                <a:cs typeface="Times New Roman" panose="02020603050405020304" pitchFamily="18" charset="0"/>
              </a:rPr>
              <a:t>} </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5771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E2531-BBBB-43A2-AB9D-0993B6BCAB82}"/>
              </a:ext>
            </a:extLst>
          </p:cNvPr>
          <p:cNvSpPr>
            <a:spLocks noGrp="1"/>
          </p:cNvSpPr>
          <p:nvPr>
            <p:ph sz="quarter" idx="13"/>
          </p:nvPr>
        </p:nvSpPr>
        <p:spPr>
          <a:xfrm>
            <a:off x="810079" y="197963"/>
            <a:ext cx="10363826" cy="6099142"/>
          </a:xfrm>
        </p:spPr>
        <p:txBody>
          <a:bodyPr>
            <a:noAutofit/>
          </a:bodyPr>
          <a:lstStyle/>
          <a:p>
            <a:pPr marL="0" indent="0">
              <a:buNone/>
            </a:pPr>
            <a:r>
              <a:rPr lang="en-GB" sz="1600" dirty="0">
                <a:latin typeface="Times New Roman" panose="02020603050405020304" pitchFamily="18" charset="0"/>
                <a:cs typeface="Times New Roman" panose="02020603050405020304" pitchFamily="18" charset="0"/>
              </a:rPr>
              <a:t>// Base class Person</a:t>
            </a:r>
          </a:p>
          <a:p>
            <a:pPr marL="0" indent="0">
              <a:buNone/>
            </a:pPr>
            <a:r>
              <a:rPr lang="en-GB" sz="1600" dirty="0">
                <a:latin typeface="Times New Roman" panose="02020603050405020304" pitchFamily="18" charset="0"/>
                <a:cs typeface="Times New Roman" panose="02020603050405020304" pitchFamily="18" charset="0"/>
              </a:rPr>
              <a:t>class Person {  </a:t>
            </a:r>
          </a:p>
          <a:p>
            <a:pPr marL="0" indent="0">
              <a:buNone/>
            </a:pPr>
            <a:r>
              <a:rPr lang="en-GB" sz="1600" dirty="0">
                <a:latin typeface="Times New Roman" panose="02020603050405020304" pitchFamily="18" charset="0"/>
                <a:cs typeface="Times New Roman" panose="02020603050405020304" pitchFamily="18" charset="0"/>
              </a:rPr>
              <a:t>    // Method that displays the role of a person</a:t>
            </a:r>
          </a:p>
          <a:p>
            <a:pPr marL="0" indent="0">
              <a:buNone/>
            </a:pPr>
            <a:r>
              <a:rPr lang="en-GB" sz="1600" dirty="0">
                <a:latin typeface="Times New Roman" panose="02020603050405020304" pitchFamily="18" charset="0"/>
                <a:cs typeface="Times New Roman" panose="02020603050405020304" pitchFamily="18" charset="0"/>
              </a:rPr>
              <a:t>    void role() {</a:t>
            </a:r>
          </a:p>
          <a:p>
            <a:pPr marL="0" indent="0">
              <a:buNone/>
            </a:pP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System.out.println</a:t>
            </a:r>
            <a:r>
              <a:rPr lang="en-GB" sz="1600" dirty="0">
                <a:latin typeface="Times New Roman" panose="02020603050405020304" pitchFamily="18" charset="0"/>
                <a:cs typeface="Times New Roman" panose="02020603050405020304" pitchFamily="18" charset="0"/>
              </a:rPr>
              <a:t>("I am a person.");</a:t>
            </a:r>
          </a:p>
          <a:p>
            <a:pPr marL="0" indent="0">
              <a:buNone/>
            </a:pPr>
            <a:r>
              <a:rPr lang="en-GB" sz="1600" dirty="0">
                <a:latin typeface="Times New Roman" panose="02020603050405020304" pitchFamily="18" charset="0"/>
                <a:cs typeface="Times New Roman" panose="02020603050405020304" pitchFamily="18" charset="0"/>
              </a:rPr>
              <a:t>    }   }</a:t>
            </a:r>
          </a:p>
          <a:p>
            <a:pPr marL="0" indent="0">
              <a:buNone/>
            </a:pPr>
            <a:r>
              <a:rPr lang="en-GB" sz="1600" dirty="0">
                <a:latin typeface="Times New Roman" panose="02020603050405020304" pitchFamily="18" charset="0"/>
                <a:cs typeface="Times New Roman" panose="02020603050405020304" pitchFamily="18" charset="0"/>
              </a:rPr>
              <a:t>// Derived class Father that  overrides the role method</a:t>
            </a:r>
          </a:p>
          <a:p>
            <a:pPr marL="0" indent="0">
              <a:buNone/>
            </a:pPr>
            <a:r>
              <a:rPr lang="en-GB" sz="1600" dirty="0">
                <a:latin typeface="Times New Roman" panose="02020603050405020304" pitchFamily="18" charset="0"/>
                <a:cs typeface="Times New Roman" panose="02020603050405020304" pitchFamily="18" charset="0"/>
              </a:rPr>
              <a:t>class Father extends Person {  </a:t>
            </a:r>
          </a:p>
          <a:p>
            <a:pPr marL="0" indent="0">
              <a:buNone/>
            </a:pPr>
            <a:r>
              <a:rPr lang="en-GB" sz="1600" dirty="0">
                <a:latin typeface="Times New Roman" panose="02020603050405020304" pitchFamily="18" charset="0"/>
                <a:cs typeface="Times New Roman" panose="02020603050405020304" pitchFamily="18" charset="0"/>
              </a:rPr>
              <a:t>@Override            // Overridden method to show the role of a father</a:t>
            </a:r>
          </a:p>
          <a:p>
            <a:pPr marL="0" indent="0">
              <a:buNone/>
            </a:pPr>
            <a:r>
              <a:rPr lang="en-GB" sz="1600" dirty="0">
                <a:latin typeface="Times New Roman" panose="02020603050405020304" pitchFamily="18" charset="0"/>
                <a:cs typeface="Times New Roman" panose="02020603050405020304" pitchFamily="18" charset="0"/>
              </a:rPr>
              <a:t>    void role() {</a:t>
            </a:r>
          </a:p>
          <a:p>
            <a:pPr marL="0" indent="0">
              <a:buNone/>
            </a:pP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System.out.println</a:t>
            </a:r>
            <a:r>
              <a:rPr lang="en-GB" sz="1600" dirty="0">
                <a:latin typeface="Times New Roman" panose="02020603050405020304" pitchFamily="18" charset="0"/>
                <a:cs typeface="Times New Roman" panose="02020603050405020304" pitchFamily="18" charset="0"/>
              </a:rPr>
              <a:t>("I am a father.");</a:t>
            </a:r>
          </a:p>
          <a:p>
            <a:pPr marL="0" indent="0">
              <a:buNone/>
            </a:pPr>
            <a:r>
              <a:rPr lang="en-GB" sz="1600" dirty="0">
                <a:latin typeface="Times New Roman" panose="02020603050405020304" pitchFamily="18" charset="0"/>
                <a:cs typeface="Times New Roman" panose="02020603050405020304" pitchFamily="18" charset="0"/>
              </a:rPr>
              <a:t>    }   }</a:t>
            </a:r>
          </a:p>
          <a:p>
            <a:pPr marL="0" indent="0">
              <a:buNone/>
            </a:pPr>
            <a:r>
              <a:rPr lang="en-GB" sz="1600" dirty="0">
                <a:latin typeface="Times New Roman" panose="02020603050405020304" pitchFamily="18" charset="0"/>
                <a:cs typeface="Times New Roman" panose="02020603050405020304" pitchFamily="18" charset="0"/>
              </a:rPr>
              <a:t>public class Main {</a:t>
            </a:r>
          </a:p>
          <a:p>
            <a:pPr marL="0" indent="0">
              <a:buNone/>
            </a:pPr>
            <a:r>
              <a:rPr lang="en-GB" sz="1600" dirty="0">
                <a:latin typeface="Times New Roman" panose="02020603050405020304" pitchFamily="18" charset="0"/>
                <a:cs typeface="Times New Roman" panose="02020603050405020304" pitchFamily="18" charset="0"/>
              </a:rPr>
              <a:t>    public static void main(String[] </a:t>
            </a:r>
            <a:r>
              <a:rPr lang="en-GB" sz="1600" dirty="0" err="1">
                <a:latin typeface="Times New Roman" panose="02020603050405020304" pitchFamily="18" charset="0"/>
                <a:cs typeface="Times New Roman" panose="02020603050405020304" pitchFamily="18" charset="0"/>
              </a:rPr>
              <a:t>args</a:t>
            </a:r>
            <a:r>
              <a:rPr lang="en-GB" sz="1600" dirty="0">
                <a:latin typeface="Times New Roman" panose="02020603050405020304" pitchFamily="18" charset="0"/>
                <a:cs typeface="Times New Roman" panose="02020603050405020304" pitchFamily="18" charset="0"/>
              </a:rPr>
              <a:t>) {      </a:t>
            </a:r>
          </a:p>
          <a:p>
            <a:pPr marL="0" indent="0">
              <a:buNone/>
            </a:pPr>
            <a:r>
              <a:rPr lang="en-GB" sz="1600" dirty="0">
                <a:latin typeface="Times New Roman" panose="02020603050405020304" pitchFamily="18" charset="0"/>
                <a:cs typeface="Times New Roman" panose="02020603050405020304" pitchFamily="18" charset="0"/>
              </a:rPr>
              <a:t>        // Creating a reference of type Person but initializing it with Father class object</a:t>
            </a:r>
          </a:p>
          <a:p>
            <a:pPr marL="0" indent="0">
              <a:buNone/>
            </a:pPr>
            <a:r>
              <a:rPr lang="en-GB" sz="1600" dirty="0">
                <a:latin typeface="Times New Roman" panose="02020603050405020304" pitchFamily="18" charset="0"/>
                <a:cs typeface="Times New Roman" panose="02020603050405020304" pitchFamily="18" charset="0"/>
              </a:rPr>
              <a:t>        Person p = new Father();        </a:t>
            </a:r>
          </a:p>
          <a:p>
            <a:pPr marL="0" indent="0">
              <a:buNone/>
            </a:pPr>
            <a:r>
              <a:rPr lang="en-GB" sz="1600" dirty="0">
                <a:latin typeface="Times New Roman" panose="02020603050405020304" pitchFamily="18" charset="0"/>
                <a:cs typeface="Times New Roman" panose="02020603050405020304" pitchFamily="18" charset="0"/>
              </a:rPr>
              <a:t>        // Calling the role method. It calls the overridden version in Father class</a:t>
            </a:r>
          </a:p>
          <a:p>
            <a:pPr marL="0" indent="0">
              <a:buNone/>
            </a:pP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p.role</a:t>
            </a:r>
            <a:r>
              <a:rPr lang="en-GB" sz="1600" dirty="0">
                <a:latin typeface="Times New Roman" panose="02020603050405020304" pitchFamily="18" charset="0"/>
                <a:cs typeface="Times New Roman" panose="02020603050405020304" pitchFamily="18" charset="0"/>
              </a:rPr>
              <a:t>();  </a:t>
            </a:r>
          </a:p>
          <a:p>
            <a:pPr marL="0" indent="0">
              <a:buNone/>
            </a:pPr>
            <a:r>
              <a:rPr lang="en-GB"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151C8A6-4710-4D6C-B7D7-FAEA0BB54CBF}"/>
              </a:ext>
            </a:extLst>
          </p:cNvPr>
          <p:cNvSpPr>
            <a:spLocks noChangeArrowheads="1"/>
          </p:cNvSpPr>
          <p:nvPr/>
        </p:nvSpPr>
        <p:spPr bwMode="auto">
          <a:xfrm>
            <a:off x="7220931" y="1121540"/>
            <a:ext cx="4713403"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Explanation</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In the above example, the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Person class</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has a method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role()</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that prints a general message. The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Father class overrides role()</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to print a specific message. The reference of type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Person</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is used to point to an object of type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Father</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demonstrating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polymorphism at runtime. The overridden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method in Father is invoked when role() is called.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47722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EB00E-7871-4666-B0A3-E7506C6FCCC4}"/>
              </a:ext>
            </a:extLst>
          </p:cNvPr>
          <p:cNvSpPr>
            <a:spLocks noGrp="1"/>
          </p:cNvSpPr>
          <p:nvPr>
            <p:ph sz="quarter" idx="13"/>
          </p:nvPr>
        </p:nvSpPr>
        <p:spPr>
          <a:xfrm>
            <a:off x="914087" y="263950"/>
            <a:ext cx="10363826" cy="5816339"/>
          </a:xfrm>
        </p:spPr>
        <p:txBody>
          <a:bodyPr>
            <a:noAutofit/>
          </a:bodyPr>
          <a:lstStyle/>
          <a:p>
            <a:pPr marL="457200" indent="-457200" algn="just" fontAlgn="base">
              <a:buAutoNum type="arabicPeriod"/>
            </a:pPr>
            <a:r>
              <a:rPr lang="en-GB" sz="2000" b="1" i="0" dirty="0">
                <a:solidFill>
                  <a:srgbClr val="273239"/>
                </a:solidFill>
                <a:effectLst/>
                <a:latin typeface="Times New Roman" panose="02020603050405020304" pitchFamily="18" charset="0"/>
                <a:cs typeface="Times New Roman" panose="02020603050405020304" pitchFamily="18" charset="0"/>
              </a:rPr>
              <a:t>Compile-Time Polymorphism: </a:t>
            </a:r>
            <a:r>
              <a:rPr lang="en-GB" sz="2000" dirty="0">
                <a:latin typeface="Times New Roman" panose="02020603050405020304" pitchFamily="18" charset="0"/>
                <a:cs typeface="Times New Roman" panose="02020603050405020304" pitchFamily="18" charset="0"/>
              </a:rPr>
              <a:t>Compile-Time Polymorphism</a:t>
            </a:r>
            <a:r>
              <a:rPr lang="en-GB" sz="2000" b="0" i="0" dirty="0">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in Java is also known as static polymorphism. This type of polymorphism is achieved by function overloading or operator overloading. </a:t>
            </a:r>
          </a:p>
          <a:p>
            <a:pPr marL="457200" indent="-457200" algn="just" fontAlgn="base">
              <a:buAutoNum type="arabicPeriod"/>
            </a:pPr>
            <a:endParaRPr lang="en-GB" sz="2000" dirty="0">
              <a:solidFill>
                <a:srgbClr val="273239"/>
              </a:solidFill>
              <a:latin typeface="Times New Roman" panose="02020603050405020304" pitchFamily="18" charset="0"/>
              <a:cs typeface="Times New Roman" panose="02020603050405020304" pitchFamily="18" charset="0"/>
            </a:endParaRPr>
          </a:p>
          <a:p>
            <a:pPr marL="457200" indent="-457200" algn="just" fontAlgn="base">
              <a:buAutoNum type="arabicPeriod"/>
            </a:pPr>
            <a:endParaRPr lang="en-GB" sz="2000" b="0" i="0" dirty="0">
              <a:solidFill>
                <a:srgbClr val="273239"/>
              </a:solidFill>
              <a:effectLst/>
              <a:latin typeface="Times New Roman" panose="02020603050405020304" pitchFamily="18" charset="0"/>
              <a:cs typeface="Times New Roman" panose="02020603050405020304" pitchFamily="18" charset="0"/>
            </a:endParaRPr>
          </a:p>
          <a:p>
            <a:pPr marL="457200" indent="-457200" algn="just" fontAlgn="base">
              <a:buAutoNum type="arabicPeriod"/>
            </a:pPr>
            <a:endParaRPr lang="en-GB" sz="2000" dirty="0">
              <a:solidFill>
                <a:srgbClr val="273239"/>
              </a:solidFill>
              <a:latin typeface="Times New Roman" panose="02020603050405020304" pitchFamily="18" charset="0"/>
              <a:cs typeface="Times New Roman" panose="02020603050405020304" pitchFamily="18" charset="0"/>
            </a:endParaRPr>
          </a:p>
          <a:p>
            <a:pPr marL="457200" indent="-457200" algn="just" fontAlgn="base">
              <a:buAutoNum type="arabicPeriod"/>
            </a:pPr>
            <a:endParaRPr lang="en-GB" sz="2000" b="0" i="0" dirty="0">
              <a:solidFill>
                <a:srgbClr val="273239"/>
              </a:solidFill>
              <a:effectLst/>
              <a:latin typeface="Times New Roman" panose="02020603050405020304" pitchFamily="18" charset="0"/>
              <a:cs typeface="Times New Roman" panose="02020603050405020304" pitchFamily="18" charset="0"/>
            </a:endParaRPr>
          </a:p>
          <a:p>
            <a:pPr marL="457200" indent="-457200" algn="just" fontAlgn="base">
              <a:buAutoNum type="arabicPeriod"/>
            </a:pPr>
            <a:endParaRPr lang="en-GB" sz="2000" dirty="0">
              <a:solidFill>
                <a:srgbClr val="273239"/>
              </a:solidFill>
              <a:latin typeface="Times New Roman" panose="02020603050405020304" pitchFamily="18" charset="0"/>
              <a:cs typeface="Times New Roman" panose="02020603050405020304" pitchFamily="18" charset="0"/>
            </a:endParaRPr>
          </a:p>
          <a:p>
            <a:pPr marL="457200" indent="-457200" algn="just" fontAlgn="base">
              <a:buAutoNum type="arabicPeriod"/>
            </a:pPr>
            <a:endParaRPr lang="en-GB" sz="2000" b="0" i="0" dirty="0">
              <a:solidFill>
                <a:srgbClr val="273239"/>
              </a:solidFill>
              <a:effectLst/>
              <a:latin typeface="Times New Roman" panose="02020603050405020304" pitchFamily="18" charset="0"/>
              <a:cs typeface="Times New Roman" panose="02020603050405020304" pitchFamily="18" charset="0"/>
            </a:endParaRPr>
          </a:p>
          <a:p>
            <a:pPr marL="457200" indent="-457200" algn="just" fontAlgn="base">
              <a:buAutoNum type="arabicPeriod"/>
            </a:pPr>
            <a:endParaRPr lang="en-GB" sz="2000" dirty="0">
              <a:solidFill>
                <a:srgbClr val="273239"/>
              </a:solidFill>
              <a:latin typeface="Times New Roman" panose="02020603050405020304" pitchFamily="18" charset="0"/>
              <a:cs typeface="Times New Roman" panose="02020603050405020304" pitchFamily="18" charset="0"/>
            </a:endParaRPr>
          </a:p>
          <a:p>
            <a:pPr marL="457200" indent="-457200" algn="just" fontAlgn="base">
              <a:buAutoNum type="arabicPeriod"/>
            </a:pPr>
            <a:endParaRPr lang="en-GB" sz="2000" b="0" i="0" dirty="0">
              <a:solidFill>
                <a:srgbClr val="273239"/>
              </a:solidFill>
              <a:effectLst/>
              <a:latin typeface="Times New Roman" panose="02020603050405020304" pitchFamily="18" charset="0"/>
              <a:cs typeface="Times New Roman" panose="02020603050405020304" pitchFamily="18" charset="0"/>
            </a:endParaRPr>
          </a:p>
          <a:p>
            <a:pPr marL="457200" indent="-457200" algn="just" fontAlgn="base">
              <a:buAutoNum type="arabicPeriod"/>
            </a:pPr>
            <a:endParaRPr lang="en-GB" sz="2000" dirty="0">
              <a:solidFill>
                <a:srgbClr val="273239"/>
              </a:solidFill>
              <a:latin typeface="Times New Roman" panose="02020603050405020304" pitchFamily="18" charset="0"/>
              <a:cs typeface="Times New Roman" panose="02020603050405020304" pitchFamily="18" charset="0"/>
            </a:endParaRPr>
          </a:p>
          <a:p>
            <a:pPr marL="0" indent="0" algn="l"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Method Overloading</a:t>
            </a:r>
          </a:p>
          <a:p>
            <a:pPr marL="0" indent="0" algn="just" rtl="0" fontAlgn="base">
              <a:buNone/>
            </a:pPr>
            <a:r>
              <a:rPr lang="en-GB" sz="2000" dirty="0">
                <a:latin typeface="Times New Roman" panose="02020603050405020304" pitchFamily="18" charset="0"/>
                <a:cs typeface="Times New Roman" panose="02020603050405020304" pitchFamily="18" charset="0"/>
              </a:rPr>
              <a:t>Method overloading</a:t>
            </a:r>
            <a:r>
              <a:rPr lang="en-GB" sz="2000" b="0" i="0" dirty="0">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in Java means when there are multiple functions with the same name but different parameters then these functions are said to be </a:t>
            </a:r>
            <a:r>
              <a:rPr lang="en-GB" sz="2000" b="1" i="0" dirty="0">
                <a:solidFill>
                  <a:srgbClr val="273239"/>
                </a:solidFill>
                <a:effectLst/>
                <a:latin typeface="Times New Roman" panose="02020603050405020304" pitchFamily="18" charset="0"/>
                <a:cs typeface="Times New Roman" panose="02020603050405020304" pitchFamily="18" charset="0"/>
              </a:rPr>
              <a:t>overloaded</a:t>
            </a:r>
            <a:r>
              <a:rPr lang="en-GB" sz="2000" b="0" i="0" dirty="0">
                <a:solidFill>
                  <a:srgbClr val="273239"/>
                </a:solidFill>
                <a:effectLst/>
                <a:latin typeface="Times New Roman" panose="02020603050405020304" pitchFamily="18" charset="0"/>
                <a:cs typeface="Times New Roman" panose="02020603050405020304" pitchFamily="18" charset="0"/>
              </a:rPr>
              <a:t>. Functions can be overloaded by changes in the number of arguments or/and a change in the type of arguments.</a:t>
            </a:r>
          </a:p>
          <a:p>
            <a:pPr marL="0" indent="0" algn="just" fontAlgn="base">
              <a:buNone/>
            </a:pPr>
            <a:endParaRPr lang="en-GB" sz="2000" b="0" i="0" dirty="0">
              <a:solidFill>
                <a:srgbClr val="273239"/>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E17B3B-75F6-405F-BE0C-27203833460C}"/>
              </a:ext>
            </a:extLst>
          </p:cNvPr>
          <p:cNvPicPr>
            <a:picLocks noChangeAspect="1"/>
          </p:cNvPicPr>
          <p:nvPr/>
        </p:nvPicPr>
        <p:blipFill>
          <a:blip r:embed="rId2"/>
          <a:stretch>
            <a:fillRect/>
          </a:stretch>
        </p:blipFill>
        <p:spPr>
          <a:xfrm>
            <a:off x="2967037" y="1079664"/>
            <a:ext cx="6257925" cy="3606636"/>
          </a:xfrm>
          <a:prstGeom prst="rect">
            <a:avLst/>
          </a:prstGeom>
        </p:spPr>
      </p:pic>
    </p:spTree>
    <p:extLst>
      <p:ext uri="{BB962C8B-B14F-4D97-AF65-F5344CB8AC3E}">
        <p14:creationId xmlns:p14="http://schemas.microsoft.com/office/powerpoint/2010/main" val="3649808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3D624-8CB7-49FE-9973-1ED43092DF18}"/>
              </a:ext>
            </a:extLst>
          </p:cNvPr>
          <p:cNvSpPr>
            <a:spLocks noGrp="1"/>
          </p:cNvSpPr>
          <p:nvPr>
            <p:ph sz="quarter" idx="13"/>
          </p:nvPr>
        </p:nvSpPr>
        <p:spPr>
          <a:xfrm>
            <a:off x="913774" y="552450"/>
            <a:ext cx="10363826" cy="5819775"/>
          </a:xfrm>
        </p:spPr>
        <p:txBody>
          <a:bodyPr>
            <a:normAutofit fontScale="47500" lnSpcReduction="20000"/>
          </a:bodyPr>
          <a:lstStyle/>
          <a:p>
            <a:pPr marL="0" indent="0">
              <a:buNone/>
            </a:pPr>
            <a:r>
              <a:rPr lang="en-GB" dirty="0">
                <a:latin typeface="Times New Roman" panose="02020603050405020304" pitchFamily="18" charset="0"/>
                <a:cs typeface="Times New Roman" panose="02020603050405020304" pitchFamily="18" charset="0"/>
              </a:rPr>
              <a:t>// Method overloading By using  Different Types of Arguments </a:t>
            </a:r>
          </a:p>
          <a:p>
            <a:pPr marL="0" indent="0">
              <a:buNone/>
            </a:pPr>
            <a:r>
              <a:rPr lang="en-GB" dirty="0">
                <a:latin typeface="Times New Roman" panose="02020603050405020304" pitchFamily="18" charset="0"/>
                <a:cs typeface="Times New Roman" panose="02020603050405020304" pitchFamily="18" charset="0"/>
              </a:rPr>
              <a:t>// Class 1 Helper class</a:t>
            </a:r>
          </a:p>
          <a:p>
            <a:pPr marL="0" indent="0">
              <a:buNone/>
            </a:pPr>
            <a:r>
              <a:rPr lang="en-GB" dirty="0">
                <a:latin typeface="Times New Roman" panose="02020603050405020304" pitchFamily="18" charset="0"/>
                <a:cs typeface="Times New Roman" panose="02020603050405020304" pitchFamily="18" charset="0"/>
              </a:rPr>
              <a:t>class Helper {</a:t>
            </a:r>
          </a:p>
          <a:p>
            <a:pPr marL="0" indent="0">
              <a:buNone/>
            </a:pPr>
            <a:r>
              <a:rPr lang="en-GB" dirty="0">
                <a:latin typeface="Times New Roman" panose="02020603050405020304" pitchFamily="18" charset="0"/>
                <a:cs typeface="Times New Roman" panose="02020603050405020304" pitchFamily="18" charset="0"/>
              </a:rPr>
              <a:t>    // Method with 2 integer parameters</a:t>
            </a:r>
          </a:p>
          <a:p>
            <a:pPr marL="0" indent="0">
              <a:buNone/>
            </a:pPr>
            <a:r>
              <a:rPr lang="en-GB" dirty="0">
                <a:latin typeface="Times New Roman" panose="02020603050405020304" pitchFamily="18" charset="0"/>
                <a:cs typeface="Times New Roman" panose="02020603050405020304" pitchFamily="18" charset="0"/>
              </a:rPr>
              <a:t>    static int Multiply(int a, int b)</a:t>
            </a:r>
          </a:p>
          <a:p>
            <a:pPr marL="0" indent="0">
              <a:buNone/>
            </a:pPr>
            <a:r>
              <a:rPr lang="en-GB" dirty="0">
                <a:latin typeface="Times New Roman" panose="02020603050405020304" pitchFamily="18" charset="0"/>
                <a:cs typeface="Times New Roman" panose="02020603050405020304" pitchFamily="18" charset="0"/>
              </a:rPr>
              <a:t>    {</a:t>
            </a:r>
          </a:p>
          <a:p>
            <a:pPr marL="0" indent="0">
              <a:buNone/>
            </a:pPr>
            <a:r>
              <a:rPr lang="en-GB" dirty="0">
                <a:latin typeface="Times New Roman" panose="02020603050405020304" pitchFamily="18" charset="0"/>
                <a:cs typeface="Times New Roman" panose="02020603050405020304" pitchFamily="18" charset="0"/>
              </a:rPr>
              <a:t>           return a * b;      // Returns product of integer numbers</a:t>
            </a:r>
          </a:p>
          <a:p>
            <a:pPr marL="0" indent="0">
              <a:buNone/>
            </a:pPr>
            <a:r>
              <a:rPr lang="en-GB" dirty="0">
                <a:latin typeface="Times New Roman" panose="02020603050405020304" pitchFamily="18" charset="0"/>
                <a:cs typeface="Times New Roman" panose="02020603050405020304" pitchFamily="18" charset="0"/>
              </a:rPr>
              <a:t>    }</a:t>
            </a:r>
          </a:p>
          <a:p>
            <a:pPr marL="0" indent="0">
              <a:buNone/>
            </a:pPr>
            <a:r>
              <a:rPr lang="en-GB" dirty="0">
                <a:latin typeface="Times New Roman" panose="02020603050405020304" pitchFamily="18" charset="0"/>
                <a:cs typeface="Times New Roman" panose="02020603050405020304" pitchFamily="18" charset="0"/>
              </a:rPr>
              <a:t>    // Method 2 With same name but with 2 double parameters</a:t>
            </a:r>
          </a:p>
          <a:p>
            <a:pPr marL="0" indent="0">
              <a:buNone/>
            </a:pPr>
            <a:r>
              <a:rPr lang="en-GB" dirty="0">
                <a:latin typeface="Times New Roman" panose="02020603050405020304" pitchFamily="18" charset="0"/>
                <a:cs typeface="Times New Roman" panose="02020603050405020304" pitchFamily="18" charset="0"/>
              </a:rPr>
              <a:t>    static double Multiply(double a, double b)</a:t>
            </a:r>
          </a:p>
          <a:p>
            <a:pPr marL="0" indent="0">
              <a:buNone/>
            </a:pPr>
            <a:r>
              <a:rPr lang="en-GB" dirty="0">
                <a:latin typeface="Times New Roman" panose="02020603050405020304" pitchFamily="18" charset="0"/>
                <a:cs typeface="Times New Roman" panose="02020603050405020304" pitchFamily="18" charset="0"/>
              </a:rPr>
              <a:t>    {</a:t>
            </a:r>
          </a:p>
          <a:p>
            <a:pPr marL="0" indent="0">
              <a:buNone/>
            </a:pPr>
            <a:r>
              <a:rPr lang="en-GB" dirty="0">
                <a:latin typeface="Times New Roman" panose="02020603050405020304" pitchFamily="18" charset="0"/>
                <a:cs typeface="Times New Roman" panose="02020603050405020304" pitchFamily="18" charset="0"/>
              </a:rPr>
              <a:t>        // Returns product of double numbers</a:t>
            </a:r>
          </a:p>
          <a:p>
            <a:pPr marL="0" indent="0">
              <a:buNone/>
            </a:pPr>
            <a:r>
              <a:rPr lang="en-GB" dirty="0">
                <a:latin typeface="Times New Roman" panose="02020603050405020304" pitchFamily="18" charset="0"/>
                <a:cs typeface="Times New Roman" panose="02020603050405020304" pitchFamily="18" charset="0"/>
              </a:rPr>
              <a:t>        return a * b;</a:t>
            </a:r>
          </a:p>
          <a:p>
            <a:pPr marL="0" indent="0">
              <a:buNone/>
            </a:pPr>
            <a:r>
              <a:rPr lang="en-GB" dirty="0">
                <a:latin typeface="Times New Roman" panose="02020603050405020304" pitchFamily="18" charset="0"/>
                <a:cs typeface="Times New Roman" panose="02020603050405020304" pitchFamily="18" charset="0"/>
              </a:rPr>
              <a:t>    }    }</a:t>
            </a:r>
          </a:p>
          <a:p>
            <a:pPr marL="0" indent="0">
              <a:buNone/>
            </a:pPr>
            <a:r>
              <a:rPr lang="en-GB" dirty="0">
                <a:latin typeface="Times New Roman" panose="02020603050405020304" pitchFamily="18" charset="0"/>
                <a:cs typeface="Times New Roman" panose="02020603050405020304" pitchFamily="18" charset="0"/>
              </a:rPr>
              <a:t>// Class 2 Main class</a:t>
            </a:r>
          </a:p>
          <a:p>
            <a:pPr marL="0" indent="0">
              <a:buNone/>
            </a:pPr>
            <a:r>
              <a:rPr lang="en-GB" dirty="0">
                <a:latin typeface="Times New Roman" panose="02020603050405020304" pitchFamily="18" charset="0"/>
                <a:cs typeface="Times New Roman" panose="02020603050405020304" pitchFamily="18" charset="0"/>
              </a:rPr>
              <a:t>class Test</a:t>
            </a:r>
          </a:p>
          <a:p>
            <a:pPr marL="0" indent="0">
              <a:buNone/>
            </a:pPr>
            <a:r>
              <a:rPr lang="en-GB" dirty="0">
                <a:latin typeface="Times New Roman" panose="02020603050405020304" pitchFamily="18" charset="0"/>
                <a:cs typeface="Times New Roman" panose="02020603050405020304" pitchFamily="18" charset="0"/>
              </a:rPr>
              <a:t>{</a:t>
            </a:r>
          </a:p>
          <a:p>
            <a:pPr marL="0" indent="0">
              <a:buNone/>
            </a:pPr>
            <a:r>
              <a:rPr lang="en-GB" dirty="0">
                <a:latin typeface="Times New Roman" panose="02020603050405020304" pitchFamily="18" charset="0"/>
                <a:cs typeface="Times New Roman" panose="02020603050405020304" pitchFamily="18" charset="0"/>
              </a:rPr>
              <a:t>     public static void main(String[] </a:t>
            </a:r>
            <a:r>
              <a:rPr lang="en-GB" dirty="0" err="1">
                <a:latin typeface="Times New Roman" panose="02020603050405020304" pitchFamily="18" charset="0"/>
                <a:cs typeface="Times New Roman" panose="02020603050405020304" pitchFamily="18" charset="0"/>
              </a:rPr>
              <a:t>args</a:t>
            </a:r>
            <a:r>
              <a:rPr lang="en-GB" dirty="0">
                <a:latin typeface="Times New Roman" panose="02020603050405020304" pitchFamily="18" charset="0"/>
                <a:cs typeface="Times New Roman" panose="02020603050405020304" pitchFamily="18" charset="0"/>
              </a:rPr>
              <a:t>) {                          // Main driver method</a:t>
            </a:r>
          </a:p>
          <a:p>
            <a:pPr marL="0" indent="0">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System.out.println</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Helper.Multiply</a:t>
            </a:r>
            <a:r>
              <a:rPr lang="en-GB" dirty="0">
                <a:latin typeface="Times New Roman" panose="02020603050405020304" pitchFamily="18" charset="0"/>
                <a:cs typeface="Times New Roman" panose="02020603050405020304" pitchFamily="18" charset="0"/>
              </a:rPr>
              <a:t>(2, 4));                // Calling method by passing  input as in arguments</a:t>
            </a:r>
          </a:p>
          <a:p>
            <a:pPr marL="0" indent="0">
              <a:buNone/>
            </a:pP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System.out.println</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Helper.Multiply</a:t>
            </a:r>
            <a:r>
              <a:rPr lang="en-GB" dirty="0">
                <a:latin typeface="Times New Roman" panose="02020603050405020304" pitchFamily="18" charset="0"/>
                <a:cs typeface="Times New Roman" panose="02020603050405020304" pitchFamily="18" charset="0"/>
              </a:rPr>
              <a:t>(5.5, 6.3));</a:t>
            </a:r>
          </a:p>
          <a:p>
            <a:pPr marL="0" indent="0">
              <a:buNone/>
            </a:pPr>
            <a:r>
              <a:rPr lang="en-GB"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525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67AEF-B062-455B-9C44-CBBEA97647AE}"/>
              </a:ext>
            </a:extLst>
          </p:cNvPr>
          <p:cNvSpPr>
            <a:spLocks noGrp="1"/>
          </p:cNvSpPr>
          <p:nvPr>
            <p:ph sz="quarter" idx="13"/>
          </p:nvPr>
        </p:nvSpPr>
        <p:spPr>
          <a:xfrm>
            <a:off x="914087" y="385892"/>
            <a:ext cx="10563538" cy="5948233"/>
          </a:xfrm>
        </p:spPr>
        <p:txBody>
          <a:bodyPr>
            <a:noAutofit/>
          </a:bodyPr>
          <a:lstStyle/>
          <a:p>
            <a:pPr marL="0" indent="0" algn="just" rtl="0"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Subtypes of Compile-time Polymorphism:</a:t>
            </a:r>
            <a:endParaRPr lang="en-GB" sz="20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Function Overloading</a:t>
            </a:r>
            <a:r>
              <a:rPr lang="en-GB" sz="2000" b="0" i="0" dirty="0">
                <a:solidFill>
                  <a:srgbClr val="273239"/>
                </a:solidFill>
                <a:effectLst/>
                <a:latin typeface="Times New Roman" panose="02020603050405020304" pitchFamily="18" charset="0"/>
                <a:cs typeface="Times New Roman" panose="02020603050405020304" pitchFamily="18" charset="0"/>
              </a:rPr>
              <a:t>: It is a feature in C++/Java where multiple functions can have the same name but with different parameter lists. The compiler will decide which function to call based on the number and types of arguments passed to the function.</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Operator Overloading: </a:t>
            </a:r>
            <a:r>
              <a:rPr lang="en-GB" sz="2000" b="0" i="0" dirty="0">
                <a:solidFill>
                  <a:srgbClr val="273239"/>
                </a:solidFill>
                <a:effectLst/>
                <a:latin typeface="Times New Roman" panose="02020603050405020304" pitchFamily="18" charset="0"/>
                <a:cs typeface="Times New Roman" panose="02020603050405020304" pitchFamily="18" charset="0"/>
              </a:rPr>
              <a:t>It is a feature in C++ where the operators such as +, -, *, etc. can be given additional meanings when applied to user-defined data types.</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Template</a:t>
            </a:r>
            <a:r>
              <a:rPr lang="en-GB" sz="2000" b="0" i="0" dirty="0">
                <a:solidFill>
                  <a:srgbClr val="273239"/>
                </a:solidFill>
                <a:effectLst/>
                <a:latin typeface="Times New Roman" panose="02020603050405020304" pitchFamily="18" charset="0"/>
                <a:cs typeface="Times New Roman" panose="02020603050405020304" pitchFamily="18" charset="0"/>
              </a:rPr>
              <a:t>: It is a powerful feature in C++ that allows us to write generic functions and classes. A template is a blueprint for creating a family of functions or classes.</a:t>
            </a:r>
          </a:p>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2. Runtime Polymorphism</a:t>
            </a:r>
          </a:p>
          <a:p>
            <a:pPr algn="just" rtl="0" fontAlgn="base"/>
            <a:r>
              <a:rPr lang="en-GB" sz="2000" dirty="0">
                <a:latin typeface="Times New Roman" panose="02020603050405020304" pitchFamily="18" charset="0"/>
                <a:cs typeface="Times New Roman" panose="02020603050405020304" pitchFamily="18" charset="0"/>
              </a:rPr>
              <a:t>Runtime Polymorphism</a:t>
            </a:r>
            <a:r>
              <a:rPr lang="en-GB" sz="2000" b="0" i="0" dirty="0">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in Java known as Dynamic Method Dispatch. It is a process in which a function call to the overridden method is resolved at Runtime. This type of polymorphism is achieved by Method Overriding. </a:t>
            </a:r>
            <a:r>
              <a:rPr lang="en-GB" sz="2000" dirty="0">
                <a:latin typeface="Times New Roman" panose="02020603050405020304" pitchFamily="18" charset="0"/>
                <a:cs typeface="Times New Roman" panose="02020603050405020304" pitchFamily="18" charset="0"/>
              </a:rPr>
              <a:t>Method overriding</a:t>
            </a:r>
            <a:r>
              <a:rPr lang="en-GB" sz="2000" b="0" i="0" dirty="0">
                <a:solidFill>
                  <a:srgbClr val="273239"/>
                </a:solidFill>
                <a:effectLst/>
                <a:latin typeface="Times New Roman" panose="02020603050405020304" pitchFamily="18" charset="0"/>
                <a:cs typeface="Times New Roman" panose="02020603050405020304" pitchFamily="18" charset="0"/>
              </a:rPr>
              <a:t>, on the other hand, occurs when a derived class has a definition for one of the member functions of the base class. That base function is said to be overridden.</a:t>
            </a:r>
          </a:p>
          <a:p>
            <a:pPr marL="0" indent="0" algn="just" rtl="0"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Subtype of Run-Time Polymorphism</a:t>
            </a:r>
            <a:endParaRPr lang="en-GB" sz="2000" b="0" i="0" dirty="0">
              <a:solidFill>
                <a:srgbClr val="273239"/>
              </a:solidFill>
              <a:effectLst/>
              <a:latin typeface="Times New Roman" panose="02020603050405020304" pitchFamily="18" charset="0"/>
              <a:cs typeface="Times New Roman" panose="02020603050405020304" pitchFamily="18" charset="0"/>
            </a:endParaRPr>
          </a:p>
          <a:p>
            <a:pPr algn="just" rtl="0" fontAlgn="base"/>
            <a:r>
              <a:rPr lang="en-GB" sz="2000" b="1" i="0" dirty="0">
                <a:solidFill>
                  <a:srgbClr val="273239"/>
                </a:solidFill>
                <a:effectLst/>
                <a:latin typeface="Times New Roman" panose="02020603050405020304" pitchFamily="18" charset="0"/>
                <a:cs typeface="Times New Roman" panose="02020603050405020304" pitchFamily="18" charset="0"/>
              </a:rPr>
              <a:t>Virtual Functions</a:t>
            </a:r>
            <a:r>
              <a:rPr lang="en-GB" sz="2000" b="0" i="0" dirty="0">
                <a:solidFill>
                  <a:srgbClr val="273239"/>
                </a:solidFill>
                <a:effectLst/>
                <a:latin typeface="Times New Roman" panose="02020603050405020304" pitchFamily="18" charset="0"/>
                <a:cs typeface="Times New Roman" panose="02020603050405020304" pitchFamily="18" charset="0"/>
              </a:rPr>
              <a:t>: It allows an object of a derived class to behave as if it were an object of the base class. The derived class can override the virtual function of the base class to provide its own implementation. The function call is resolved at runtime, depending on the actual type of the object.</a:t>
            </a:r>
          </a:p>
          <a:p>
            <a:pPr algn="just" rtl="0" fontAlgn="base"/>
            <a:endParaRPr lang="en-GB" sz="2000" b="0" i="0" dirty="0">
              <a:solidFill>
                <a:srgbClr val="273239"/>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310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6AB6E-4290-4D8C-9E6C-736942C7929C}"/>
              </a:ext>
            </a:extLst>
          </p:cNvPr>
          <p:cNvSpPr>
            <a:spLocks noGrp="1"/>
          </p:cNvSpPr>
          <p:nvPr>
            <p:ph sz="quarter" idx="13"/>
          </p:nvPr>
        </p:nvSpPr>
        <p:spPr>
          <a:xfrm>
            <a:off x="914087" y="809626"/>
            <a:ext cx="10363826" cy="5476874"/>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Advantages of Polymorphism</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Increases code reusability by allowing objects of different classes to be treated as objects of a common class.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Improves readability and maintainability of code by reducing the amount of code that needs to be written and maintained.</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Supports dynamic binding, enabling the correct method to be called at runtime, based on the actual class of the object.</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Enables objects to be treated as a single type, making it easier to write generic code that can handle objects of different types.</a:t>
            </a:r>
          </a:p>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Disadvantages of Polymorphism</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Can make it more difficult to understand the </a:t>
            </a:r>
            <a:r>
              <a:rPr lang="en-GB" sz="2000" b="0" i="0" dirty="0" err="1">
                <a:solidFill>
                  <a:srgbClr val="273239"/>
                </a:solidFill>
                <a:effectLst/>
                <a:latin typeface="Times New Roman" panose="02020603050405020304" pitchFamily="18" charset="0"/>
                <a:cs typeface="Times New Roman" panose="02020603050405020304" pitchFamily="18" charset="0"/>
              </a:rPr>
              <a:t>behavior</a:t>
            </a:r>
            <a:r>
              <a:rPr lang="en-GB" sz="2000" b="0" i="0" dirty="0">
                <a:solidFill>
                  <a:srgbClr val="273239"/>
                </a:solidFill>
                <a:effectLst/>
                <a:latin typeface="Times New Roman" panose="02020603050405020304" pitchFamily="18" charset="0"/>
                <a:cs typeface="Times New Roman" panose="02020603050405020304" pitchFamily="18" charset="0"/>
              </a:rPr>
              <a:t> of an object, especially if the code is complex.</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This may lead to performance issues, as polymorphic </a:t>
            </a:r>
            <a:r>
              <a:rPr lang="en-GB" sz="2000" b="0" i="0" dirty="0" err="1">
                <a:solidFill>
                  <a:srgbClr val="273239"/>
                </a:solidFill>
                <a:effectLst/>
                <a:latin typeface="Times New Roman" panose="02020603050405020304" pitchFamily="18" charset="0"/>
                <a:cs typeface="Times New Roman" panose="02020603050405020304" pitchFamily="18" charset="0"/>
              </a:rPr>
              <a:t>behavior</a:t>
            </a:r>
            <a:r>
              <a:rPr lang="en-GB" sz="2000" b="0" i="0" dirty="0">
                <a:solidFill>
                  <a:srgbClr val="273239"/>
                </a:solidFill>
                <a:effectLst/>
                <a:latin typeface="Times New Roman" panose="02020603050405020304" pitchFamily="18" charset="0"/>
                <a:cs typeface="Times New Roman" panose="02020603050405020304" pitchFamily="18" charset="0"/>
              </a:rPr>
              <a:t> may require additional computations at runtime.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71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0E973-EA60-46AD-807A-F48E180C4F28}"/>
              </a:ext>
            </a:extLst>
          </p:cNvPr>
          <p:cNvSpPr>
            <a:spLocks noGrp="1"/>
          </p:cNvSpPr>
          <p:nvPr>
            <p:ph sz="quarter" idx="13"/>
          </p:nvPr>
        </p:nvSpPr>
        <p:spPr>
          <a:xfrm>
            <a:off x="914087" y="546755"/>
            <a:ext cx="10363826" cy="5489541"/>
          </a:xfrm>
        </p:spPr>
        <p:txBody>
          <a:bodyPr>
            <a:normAutofit/>
          </a:bodyPr>
          <a:lstStyle/>
          <a:p>
            <a:r>
              <a:rPr lang="en-GB" sz="2000" b="1" i="0" dirty="0">
                <a:solidFill>
                  <a:srgbClr val="273239"/>
                </a:solidFill>
                <a:effectLst/>
                <a:latin typeface="Times New Roman" panose="02020603050405020304" pitchFamily="18" charset="0"/>
                <a:cs typeface="Times New Roman" panose="02020603050405020304" pitchFamily="18" charset="0"/>
              </a:rPr>
              <a:t>Example 2: </a:t>
            </a:r>
            <a:r>
              <a:rPr lang="en-GB" sz="2000" b="0" i="0" dirty="0">
                <a:solidFill>
                  <a:srgbClr val="273239"/>
                </a:solidFill>
                <a:effectLst/>
                <a:latin typeface="Times New Roman" panose="02020603050405020304" pitchFamily="18" charset="0"/>
                <a:cs typeface="Times New Roman" panose="02020603050405020304" pitchFamily="18" charset="0"/>
              </a:rPr>
              <a:t>Error when </a:t>
            </a:r>
            <a:r>
              <a:rPr lang="en-GB" sz="2000" b="1" i="0" dirty="0">
                <a:solidFill>
                  <a:srgbClr val="273239"/>
                </a:solidFill>
                <a:effectLst/>
                <a:latin typeface="Times New Roman" panose="02020603050405020304" pitchFamily="18" charset="0"/>
                <a:cs typeface="Times New Roman" panose="02020603050405020304" pitchFamily="18" charset="0"/>
              </a:rPr>
              <a:t>Accessing Default Modifier Clas</a:t>
            </a:r>
            <a:r>
              <a:rPr lang="en-GB" sz="2000" b="0" i="0" dirty="0">
                <a:solidFill>
                  <a:srgbClr val="273239"/>
                </a:solidFill>
                <a:effectLst/>
                <a:latin typeface="Times New Roman" panose="02020603050405020304" pitchFamily="18" charset="0"/>
                <a:cs typeface="Times New Roman" panose="02020603050405020304" pitchFamily="18" charset="0"/>
              </a:rPr>
              <a:t>s across Packages. In this example, the program will show the </a:t>
            </a:r>
            <a:r>
              <a:rPr lang="en-GB" sz="2000" b="1" i="0" dirty="0">
                <a:solidFill>
                  <a:srgbClr val="273239"/>
                </a:solidFill>
                <a:effectLst/>
                <a:latin typeface="Times New Roman" panose="02020603050405020304" pitchFamily="18" charset="0"/>
                <a:cs typeface="Times New Roman" panose="02020603050405020304" pitchFamily="18" charset="0"/>
              </a:rPr>
              <a:t>compile-time error</a:t>
            </a:r>
            <a:r>
              <a:rPr lang="en-GB" sz="2000" b="0" i="0" dirty="0">
                <a:solidFill>
                  <a:srgbClr val="273239"/>
                </a:solidFill>
                <a:effectLst/>
                <a:latin typeface="Times New Roman" panose="02020603050405020304" pitchFamily="18" charset="0"/>
                <a:cs typeface="Times New Roman" panose="02020603050405020304" pitchFamily="18" charset="0"/>
              </a:rPr>
              <a:t> when we try to access a default modifier class from a different package.</a:t>
            </a:r>
          </a:p>
          <a:p>
            <a:pPr marL="0" indent="0">
              <a:buNone/>
            </a:pPr>
            <a:r>
              <a:rPr lang="en-IN" sz="2000" dirty="0">
                <a:latin typeface="Times New Roman" panose="02020603050405020304" pitchFamily="18" charset="0"/>
                <a:cs typeface="Times New Roman" panose="02020603050405020304" pitchFamily="18" charset="0"/>
              </a:rPr>
              <a:t>// error while using class from different package with default modifier </a:t>
            </a:r>
          </a:p>
          <a:p>
            <a:pPr marL="0" indent="0">
              <a:buNone/>
            </a:pPr>
            <a:r>
              <a:rPr lang="en-IN" sz="2000" dirty="0">
                <a:latin typeface="Times New Roman" panose="02020603050405020304" pitchFamily="18" charset="0"/>
                <a:cs typeface="Times New Roman" panose="02020603050405020304" pitchFamily="18" charset="0"/>
              </a:rPr>
              <a:t>package p2; </a:t>
            </a:r>
          </a:p>
          <a:p>
            <a:pPr marL="0" indent="0">
              <a:buNone/>
            </a:pPr>
            <a:r>
              <a:rPr lang="en-IN" sz="2000" dirty="0">
                <a:latin typeface="Times New Roman" panose="02020603050405020304" pitchFamily="18" charset="0"/>
                <a:cs typeface="Times New Roman" panose="02020603050405020304" pitchFamily="18" charset="0"/>
              </a:rPr>
              <a:t>import p1.*;    // importing package p1</a:t>
            </a:r>
          </a:p>
          <a:p>
            <a:pPr marL="0" indent="0">
              <a:buNone/>
            </a:pPr>
            <a:r>
              <a:rPr lang="en-IN" sz="2000" dirty="0">
                <a:latin typeface="Times New Roman" panose="02020603050405020304" pitchFamily="18" charset="0"/>
                <a:cs typeface="Times New Roman" panose="02020603050405020304" pitchFamily="18" charset="0"/>
              </a:rPr>
              <a:t>// This class is having default access modifier </a:t>
            </a:r>
          </a:p>
          <a:p>
            <a:pPr marL="0" indent="0">
              <a:buNone/>
            </a:pPr>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AccessNew</a:t>
            </a:r>
            <a:r>
              <a:rPr lang="en-IN" sz="2000" dirty="0">
                <a:latin typeface="Times New Roman" panose="02020603050405020304" pitchFamily="18" charset="0"/>
                <a:cs typeface="Times New Roman" panose="02020603050405020304" pitchFamily="18" charset="0"/>
              </a:rPr>
              <a:t> { </a:t>
            </a:r>
          </a:p>
          <a:p>
            <a:pPr marL="0" indent="0">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 </a:t>
            </a:r>
          </a:p>
          <a:p>
            <a:pPr marL="0" indent="0">
              <a:buNone/>
            </a:pPr>
            <a:r>
              <a:rPr lang="en-IN" sz="2000" dirty="0">
                <a:latin typeface="Times New Roman" panose="02020603050405020304" pitchFamily="18" charset="0"/>
                <a:cs typeface="Times New Roman" panose="02020603050405020304" pitchFamily="18" charset="0"/>
              </a:rPr>
              <a:t>        // Accessing class Access from package p1 </a:t>
            </a:r>
          </a:p>
          <a:p>
            <a:pPr marL="0" indent="0">
              <a:buNone/>
            </a:pPr>
            <a:r>
              <a:rPr lang="en-IN" sz="2000" dirty="0">
                <a:latin typeface="Times New Roman" panose="02020603050405020304" pitchFamily="18" charset="0"/>
                <a:cs typeface="Times New Roman" panose="02020603050405020304" pitchFamily="18" charset="0"/>
              </a:rPr>
              <a:t>        Access o = new Access();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o.display</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 </a:t>
            </a:r>
          </a:p>
          <a:p>
            <a:pPr marL="0" indent="0">
              <a:buNone/>
            </a:pPr>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54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D52AA-766A-4B79-B620-55B8FF9DC3CD}"/>
              </a:ext>
            </a:extLst>
          </p:cNvPr>
          <p:cNvSpPr>
            <a:spLocks noGrp="1"/>
          </p:cNvSpPr>
          <p:nvPr>
            <p:ph sz="quarter" idx="13"/>
          </p:nvPr>
        </p:nvSpPr>
        <p:spPr>
          <a:xfrm>
            <a:off x="333080" y="395926"/>
            <a:ext cx="7085815" cy="6127422"/>
          </a:xfrm>
        </p:spPr>
        <p:txBody>
          <a:bodyPr>
            <a:normAutofit lnSpcReduction="10000"/>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2. Private Access Modifier</a:t>
            </a:r>
          </a:p>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The </a:t>
            </a:r>
            <a:r>
              <a:rPr lang="en-GB" sz="2000" b="1" i="0" dirty="0">
                <a:solidFill>
                  <a:srgbClr val="273239"/>
                </a:solidFill>
                <a:effectLst/>
                <a:latin typeface="Times New Roman" panose="02020603050405020304" pitchFamily="18" charset="0"/>
                <a:cs typeface="Times New Roman" panose="02020603050405020304" pitchFamily="18" charset="0"/>
              </a:rPr>
              <a:t>private access modifier</a:t>
            </a:r>
            <a:r>
              <a:rPr lang="en-GB" sz="2000" b="0" i="0" dirty="0">
                <a:solidFill>
                  <a:srgbClr val="273239"/>
                </a:solidFill>
                <a:effectLst/>
                <a:latin typeface="Times New Roman" panose="02020603050405020304" pitchFamily="18" charset="0"/>
                <a:cs typeface="Times New Roman" panose="02020603050405020304" pitchFamily="18" charset="0"/>
              </a:rPr>
              <a:t> is specified using the keyword </a:t>
            </a:r>
            <a:r>
              <a:rPr lang="en-GB" sz="2000" b="1" i="0" dirty="0">
                <a:solidFill>
                  <a:srgbClr val="273239"/>
                </a:solidFill>
                <a:effectLst/>
                <a:latin typeface="Times New Roman" panose="02020603050405020304" pitchFamily="18" charset="0"/>
                <a:cs typeface="Times New Roman" panose="02020603050405020304" pitchFamily="18" charset="0"/>
              </a:rPr>
              <a:t>private</a:t>
            </a:r>
            <a:r>
              <a:rPr lang="en-GB" sz="2000" b="0" i="0" dirty="0">
                <a:solidFill>
                  <a:srgbClr val="273239"/>
                </a:solidFill>
                <a:effectLst/>
                <a:latin typeface="Times New Roman" panose="02020603050405020304" pitchFamily="18" charset="0"/>
                <a:cs typeface="Times New Roman" panose="02020603050405020304" pitchFamily="18" charset="0"/>
              </a:rPr>
              <a:t>. The methods or data members declared as private are accessible </a:t>
            </a:r>
            <a:r>
              <a:rPr lang="en-GB" sz="2000" b="1" i="1" dirty="0">
                <a:solidFill>
                  <a:srgbClr val="273239"/>
                </a:solidFill>
                <a:effectLst/>
                <a:latin typeface="Times New Roman" panose="02020603050405020304" pitchFamily="18" charset="0"/>
                <a:cs typeface="Times New Roman" panose="02020603050405020304" pitchFamily="18" charset="0"/>
              </a:rPr>
              <a:t>only within the class in which they are declared</a:t>
            </a:r>
            <a:r>
              <a:rPr lang="en-GB" sz="2000" b="0" i="0" dirty="0">
                <a:solidFill>
                  <a:srgbClr val="273239"/>
                </a:solidFill>
                <a:effectLst/>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Any other class of the same package will not be able to access these members.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Top-level classes or interfaces can not be declared as private because,</a:t>
            </a:r>
          </a:p>
          <a:p>
            <a:pPr marL="742950" lvl="1" indent="-285750"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private</a:t>
            </a:r>
            <a:r>
              <a:rPr lang="en-GB" sz="2000" b="0" i="0" dirty="0">
                <a:solidFill>
                  <a:srgbClr val="273239"/>
                </a:solidFill>
                <a:effectLst/>
                <a:latin typeface="Times New Roman" panose="02020603050405020304" pitchFamily="18" charset="0"/>
                <a:cs typeface="Times New Roman" panose="02020603050405020304" pitchFamily="18" charset="0"/>
              </a:rPr>
              <a:t> means “</a:t>
            </a:r>
            <a:r>
              <a:rPr lang="en-GB" sz="2000" b="1" i="0" dirty="0">
                <a:solidFill>
                  <a:srgbClr val="273239"/>
                </a:solidFill>
                <a:effectLst/>
                <a:latin typeface="Times New Roman" panose="02020603050405020304" pitchFamily="18" charset="0"/>
                <a:cs typeface="Times New Roman" panose="02020603050405020304" pitchFamily="18" charset="0"/>
              </a:rPr>
              <a:t>only visible within the enclosing class</a:t>
            </a:r>
            <a:r>
              <a:rPr lang="en-GB" sz="2000" b="0" i="0" dirty="0">
                <a:solidFill>
                  <a:srgbClr val="273239"/>
                </a:solidFill>
                <a:effectLst/>
                <a:latin typeface="Times New Roman" panose="02020603050405020304" pitchFamily="18" charset="0"/>
                <a:cs typeface="Times New Roman" panose="02020603050405020304" pitchFamily="18" charset="0"/>
              </a:rPr>
              <a:t>“.</a:t>
            </a:r>
          </a:p>
          <a:p>
            <a:pPr marL="742950" lvl="1" indent="-285750"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protected</a:t>
            </a:r>
            <a:r>
              <a:rPr lang="en-GB" sz="2000" b="0" i="0" dirty="0">
                <a:solidFill>
                  <a:srgbClr val="273239"/>
                </a:solidFill>
                <a:effectLst/>
                <a:latin typeface="Times New Roman" panose="02020603050405020304" pitchFamily="18" charset="0"/>
                <a:cs typeface="Times New Roman" panose="02020603050405020304" pitchFamily="18" charset="0"/>
              </a:rPr>
              <a:t> means “</a:t>
            </a:r>
            <a:r>
              <a:rPr lang="en-GB" sz="2000" b="1" i="0" dirty="0">
                <a:solidFill>
                  <a:srgbClr val="273239"/>
                </a:solidFill>
                <a:effectLst/>
                <a:latin typeface="Times New Roman" panose="02020603050405020304" pitchFamily="18" charset="0"/>
                <a:cs typeface="Times New Roman" panose="02020603050405020304" pitchFamily="18" charset="0"/>
              </a:rPr>
              <a:t>only visible within the enclosing class and any subclasses</a:t>
            </a:r>
            <a:r>
              <a:rPr lang="en-GB" sz="2000" b="0" i="0" dirty="0">
                <a:solidFill>
                  <a:srgbClr val="273239"/>
                </a:solidFill>
                <a:effectLst/>
                <a:latin typeface="Times New Roman" panose="02020603050405020304" pitchFamily="18" charset="0"/>
                <a:cs typeface="Times New Roman" panose="02020603050405020304" pitchFamily="18" charset="0"/>
              </a:rPr>
              <a:t>“.</a:t>
            </a:r>
          </a:p>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Hence these modifiers in terms of application to classes, apply only to </a:t>
            </a:r>
            <a:r>
              <a:rPr lang="en-GB" sz="2000" dirty="0">
                <a:latin typeface="Times New Roman" panose="02020603050405020304" pitchFamily="18" charset="0"/>
                <a:cs typeface="Times New Roman" panose="02020603050405020304" pitchFamily="18" charset="0"/>
              </a:rPr>
              <a:t>nested classes </a:t>
            </a:r>
            <a:r>
              <a:rPr lang="en-GB" sz="2000" b="0" i="0" dirty="0">
                <a:solidFill>
                  <a:srgbClr val="273239"/>
                </a:solidFill>
                <a:effectLst/>
                <a:latin typeface="Times New Roman" panose="02020603050405020304" pitchFamily="18" charset="0"/>
                <a:cs typeface="Times New Roman" panose="02020603050405020304" pitchFamily="18" charset="0"/>
              </a:rPr>
              <a:t>and not on top-level classes.</a:t>
            </a:r>
          </a:p>
          <a:p>
            <a:pPr algn="just" rtl="0" fontAlgn="base"/>
            <a:r>
              <a:rPr lang="en-GB" sz="2000" b="1" i="0" dirty="0">
                <a:solidFill>
                  <a:srgbClr val="273239"/>
                </a:solidFill>
                <a:effectLst/>
                <a:latin typeface="Times New Roman" panose="02020603050405020304" pitchFamily="18" charset="0"/>
                <a:cs typeface="Times New Roman" panose="02020603050405020304" pitchFamily="18" charset="0"/>
              </a:rPr>
              <a:t>Example:</a:t>
            </a:r>
            <a:r>
              <a:rPr lang="en-GB" sz="2000" b="0" i="0" dirty="0">
                <a:solidFill>
                  <a:srgbClr val="273239"/>
                </a:solidFill>
                <a:effectLst/>
                <a:latin typeface="Times New Roman" panose="02020603050405020304" pitchFamily="18" charset="0"/>
                <a:cs typeface="Times New Roman" panose="02020603050405020304" pitchFamily="18" charset="0"/>
              </a:rPr>
              <a:t> In this example, we will create two classes A and B within the same package p1. We will declare a method in class A as private and try to access this method from class B and see the result.</a:t>
            </a:r>
          </a:p>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The above code will show a compile-time error when trying to access a private method from class B, even within the same package.</a:t>
            </a:r>
            <a:endParaRPr lang="en-GB" sz="3200" b="0" i="0" dirty="0">
              <a:solidFill>
                <a:srgbClr val="273239"/>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7EE161D-1392-42C2-8367-C6711B09636A}"/>
              </a:ext>
            </a:extLst>
          </p:cNvPr>
          <p:cNvSpPr txBox="1"/>
          <p:nvPr/>
        </p:nvSpPr>
        <p:spPr>
          <a:xfrm>
            <a:off x="7560296" y="395926"/>
            <a:ext cx="4298624" cy="6247864"/>
          </a:xfrm>
          <a:prstGeom prst="rect">
            <a:avLst/>
          </a:prstGeom>
          <a:noFill/>
          <a:ln>
            <a:solidFill>
              <a:schemeClr val="tx1"/>
            </a:solidFill>
          </a:ln>
        </p:spPr>
        <p:txBody>
          <a:bodyPr wrap="square">
            <a:spAutoFit/>
          </a:bodyPr>
          <a:lstStyle/>
          <a:p>
            <a:r>
              <a:rPr lang="en-IN" sz="2000" dirty="0">
                <a:latin typeface="Times New Roman" panose="02020603050405020304" pitchFamily="18" charset="0"/>
                <a:cs typeface="Times New Roman" panose="02020603050405020304" pitchFamily="18" charset="0"/>
              </a:rPr>
              <a:t>// error while using class from different package with</a:t>
            </a:r>
          </a:p>
          <a:p>
            <a:r>
              <a:rPr lang="en-IN" sz="2000" dirty="0">
                <a:latin typeface="Times New Roman" panose="02020603050405020304" pitchFamily="18" charset="0"/>
                <a:cs typeface="Times New Roman" panose="02020603050405020304" pitchFamily="18" charset="0"/>
              </a:rPr>
              <a:t>// private access modifier</a:t>
            </a:r>
          </a:p>
          <a:p>
            <a:r>
              <a:rPr lang="en-IN" sz="2000" dirty="0">
                <a:latin typeface="Times New Roman" panose="02020603050405020304" pitchFamily="18" charset="0"/>
                <a:cs typeface="Times New Roman" panose="02020603050405020304" pitchFamily="18" charset="0"/>
              </a:rPr>
              <a:t>package p1;</a:t>
            </a:r>
          </a:p>
          <a:p>
            <a:r>
              <a:rPr lang="en-IN" sz="2000" dirty="0">
                <a:latin typeface="Times New Roman" panose="02020603050405020304" pitchFamily="18" charset="0"/>
                <a:cs typeface="Times New Roman" panose="02020603050405020304" pitchFamily="18" charset="0"/>
              </a:rPr>
              <a:t>// Class A</a:t>
            </a:r>
          </a:p>
          <a:p>
            <a:r>
              <a:rPr lang="en-IN" sz="2000" dirty="0">
                <a:latin typeface="Times New Roman" panose="02020603050405020304" pitchFamily="18" charset="0"/>
                <a:cs typeface="Times New Roman" panose="02020603050405020304" pitchFamily="18" charset="0"/>
              </a:rPr>
              <a:t>class A {</a:t>
            </a:r>
          </a:p>
          <a:p>
            <a:r>
              <a:rPr lang="en-IN" sz="2000" dirty="0">
                <a:latin typeface="Times New Roman" panose="02020603050405020304" pitchFamily="18" charset="0"/>
                <a:cs typeface="Times New Roman" panose="02020603050405020304" pitchFamily="18" charset="0"/>
              </a:rPr>
              <a:t>    private void display()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(“Hello");</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Class B</a:t>
            </a:r>
          </a:p>
          <a:p>
            <a:r>
              <a:rPr lang="en-IN" sz="2000" dirty="0">
                <a:latin typeface="Times New Roman" panose="02020603050405020304" pitchFamily="18" charset="0"/>
                <a:cs typeface="Times New Roman" panose="02020603050405020304" pitchFamily="18" charset="0"/>
              </a:rPr>
              <a:t>class B {</a:t>
            </a:r>
          </a:p>
          <a:p>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obj</a:t>
            </a:r>
            <a:r>
              <a:rPr lang="en-IN" sz="2000" dirty="0">
                <a:latin typeface="Times New Roman" panose="02020603050405020304" pitchFamily="18" charset="0"/>
                <a:cs typeface="Times New Roman" panose="02020603050405020304" pitchFamily="18" charset="0"/>
              </a:rPr>
              <a:t> = new A();</a:t>
            </a:r>
          </a:p>
          <a:p>
            <a:r>
              <a:rPr lang="en-IN" sz="2000" dirty="0">
                <a:latin typeface="Times New Roman" panose="02020603050405020304" pitchFamily="18" charset="0"/>
                <a:cs typeface="Times New Roman" panose="02020603050405020304" pitchFamily="18" charset="0"/>
              </a:rPr>
              <a:t>        // Trying to access private method</a:t>
            </a:r>
          </a:p>
          <a:p>
            <a:r>
              <a:rPr lang="en-IN" sz="2000" dirty="0">
                <a:latin typeface="Times New Roman" panose="02020603050405020304" pitchFamily="18" charset="0"/>
                <a:cs typeface="Times New Roman" panose="02020603050405020304" pitchFamily="18" charset="0"/>
              </a:rPr>
              <a:t>        // of another class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obj.display</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52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338A2-0B9D-43CA-9909-E2475EE487D6}"/>
              </a:ext>
            </a:extLst>
          </p:cNvPr>
          <p:cNvSpPr>
            <a:spLocks noGrp="1"/>
          </p:cNvSpPr>
          <p:nvPr>
            <p:ph sz="quarter" idx="13"/>
          </p:nvPr>
        </p:nvSpPr>
        <p:spPr>
          <a:xfrm>
            <a:off x="913774" y="490194"/>
            <a:ext cx="10363826" cy="5891751"/>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3. Protected Access Modifier</a:t>
            </a:r>
          </a:p>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The </a:t>
            </a:r>
            <a:r>
              <a:rPr lang="en-GB" sz="2000" b="1" i="0" dirty="0">
                <a:solidFill>
                  <a:srgbClr val="273239"/>
                </a:solidFill>
                <a:effectLst/>
                <a:latin typeface="Times New Roman" panose="02020603050405020304" pitchFamily="18" charset="0"/>
                <a:cs typeface="Times New Roman" panose="02020603050405020304" pitchFamily="18" charset="0"/>
              </a:rPr>
              <a:t>protected access modifier</a:t>
            </a:r>
            <a:r>
              <a:rPr lang="en-GB" sz="2000" b="0" i="0" dirty="0">
                <a:solidFill>
                  <a:srgbClr val="273239"/>
                </a:solidFill>
                <a:effectLst/>
                <a:latin typeface="Times New Roman" panose="02020603050405020304" pitchFamily="18" charset="0"/>
                <a:cs typeface="Times New Roman" panose="02020603050405020304" pitchFamily="18" charset="0"/>
              </a:rPr>
              <a:t> is specified using the keyword </a:t>
            </a:r>
            <a:r>
              <a:rPr lang="en-GB" sz="2000" b="1" i="0" dirty="0">
                <a:solidFill>
                  <a:srgbClr val="273239"/>
                </a:solidFill>
                <a:effectLst/>
                <a:latin typeface="Times New Roman" panose="02020603050405020304" pitchFamily="18" charset="0"/>
                <a:cs typeface="Times New Roman" panose="02020603050405020304" pitchFamily="18" charset="0"/>
              </a:rPr>
              <a:t>protected</a:t>
            </a:r>
            <a:r>
              <a:rPr lang="en-GB" sz="2000" b="0" i="0" dirty="0">
                <a:solidFill>
                  <a:srgbClr val="273239"/>
                </a:solidFill>
                <a:effectLst/>
                <a:latin typeface="Times New Roman" panose="02020603050405020304" pitchFamily="18" charset="0"/>
                <a:cs typeface="Times New Roman" panose="02020603050405020304" pitchFamily="18" charset="0"/>
              </a:rPr>
              <a:t>. The methods or data members declared as protected are </a:t>
            </a:r>
            <a:r>
              <a:rPr lang="en-GB" sz="2000" b="1" i="1" dirty="0">
                <a:solidFill>
                  <a:srgbClr val="273239"/>
                </a:solidFill>
                <a:effectLst/>
                <a:latin typeface="Times New Roman" panose="02020603050405020304" pitchFamily="18" charset="0"/>
                <a:cs typeface="Times New Roman" panose="02020603050405020304" pitchFamily="18" charset="0"/>
              </a:rPr>
              <a:t>accessible within the same package or subclasses in different packages</a:t>
            </a:r>
            <a:r>
              <a:rPr lang="en-GB" sz="2000" b="0" i="0" dirty="0">
                <a:solidFill>
                  <a:srgbClr val="273239"/>
                </a:solidFill>
                <a:effectLst/>
                <a:latin typeface="Times New Roman" panose="02020603050405020304" pitchFamily="18" charset="0"/>
                <a:cs typeface="Times New Roman" panose="02020603050405020304" pitchFamily="18" charset="0"/>
              </a:rPr>
              <a:t>.</a:t>
            </a:r>
          </a:p>
          <a:p>
            <a:pPr algn="just" rtl="0" fontAlgn="base"/>
            <a:r>
              <a:rPr lang="en-GB" sz="2000" b="1" i="0" dirty="0">
                <a:solidFill>
                  <a:srgbClr val="273239"/>
                </a:solidFill>
                <a:effectLst/>
                <a:latin typeface="Times New Roman" panose="02020603050405020304" pitchFamily="18" charset="0"/>
                <a:cs typeface="Times New Roman" panose="02020603050405020304" pitchFamily="18" charset="0"/>
              </a:rPr>
              <a:t>Example 1:</a:t>
            </a:r>
            <a:r>
              <a:rPr lang="en-GB" sz="2000" b="0" i="0" dirty="0">
                <a:solidFill>
                  <a:srgbClr val="273239"/>
                </a:solidFill>
                <a:effectLst/>
                <a:latin typeface="Times New Roman" panose="02020603050405020304" pitchFamily="18" charset="0"/>
                <a:cs typeface="Times New Roman" panose="02020603050405020304" pitchFamily="18" charset="0"/>
              </a:rPr>
              <a:t> In this example, we will create two packages p1 and p2. Class A in p1 is made public, to access it in p2. The method display in class A is protected and class B is inherited from class A and this protected method is then accessed by creating an object of class B.</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 protected access modifier</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package p1;</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 Class A</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public class A {</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    protected void display() {</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        </a:t>
            </a:r>
            <a:r>
              <a:rPr lang="en-GB" sz="2000" b="0" i="0" dirty="0" err="1">
                <a:solidFill>
                  <a:srgbClr val="273239"/>
                </a:solidFill>
                <a:effectLst/>
                <a:latin typeface="Times New Roman" panose="02020603050405020304" pitchFamily="18" charset="0"/>
                <a:cs typeface="Times New Roman" panose="02020603050405020304" pitchFamily="18" charset="0"/>
              </a:rPr>
              <a:t>System.out.println</a:t>
            </a:r>
            <a:r>
              <a:rPr lang="en-GB" sz="2000" b="0" i="0" dirty="0">
                <a:solidFill>
                  <a:srgbClr val="273239"/>
                </a:solidFill>
                <a:effectLst/>
                <a:latin typeface="Times New Roman" panose="02020603050405020304" pitchFamily="18" charset="0"/>
                <a:cs typeface="Times New Roman" panose="02020603050405020304" pitchFamily="18" charset="0"/>
              </a:rPr>
              <a:t>(“Hello");</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    }</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a:t>
            </a:r>
          </a:p>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So, it demonstrates that a protected method is accessible within the same package.</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64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5C9BB9-BD80-45A2-8515-8068917E41DD}"/>
              </a:ext>
            </a:extLst>
          </p:cNvPr>
          <p:cNvSpPr>
            <a:spLocks noGrp="1"/>
          </p:cNvSpPr>
          <p:nvPr>
            <p:ph sz="quarter" idx="13"/>
          </p:nvPr>
        </p:nvSpPr>
        <p:spPr>
          <a:xfrm>
            <a:off x="914087" y="311085"/>
            <a:ext cx="10363826" cy="6014300"/>
          </a:xfrm>
        </p:spPr>
        <p:txBody>
          <a:bodyPr>
            <a:noAutofit/>
          </a:bodyPr>
          <a:lstStyle/>
          <a:p>
            <a:pPr algn="just"/>
            <a:r>
              <a:rPr lang="en-GB" sz="2000" b="1" i="0" dirty="0">
                <a:solidFill>
                  <a:srgbClr val="273239"/>
                </a:solidFill>
                <a:effectLst/>
                <a:latin typeface="Times New Roman" panose="02020603050405020304" pitchFamily="18" charset="0"/>
                <a:cs typeface="Times New Roman" panose="02020603050405020304" pitchFamily="18" charset="0"/>
              </a:rPr>
              <a:t>Example 2:</a:t>
            </a:r>
            <a:r>
              <a:rPr lang="en-GB" sz="2000" b="0" i="0" dirty="0">
                <a:solidFill>
                  <a:srgbClr val="273239"/>
                </a:solidFill>
                <a:effectLst/>
                <a:latin typeface="Times New Roman" panose="02020603050405020304" pitchFamily="18" charset="0"/>
                <a:cs typeface="Times New Roman" panose="02020603050405020304" pitchFamily="18" charset="0"/>
              </a:rPr>
              <a:t> In this example, we will create two packages, p1 and p2. Class A in p1 has a protected method display. Class B in p2 extends A and accesses the protected method through </a:t>
            </a:r>
            <a:r>
              <a:rPr lang="en-GB" sz="2000" dirty="0">
                <a:latin typeface="Times New Roman" panose="02020603050405020304" pitchFamily="18" charset="0"/>
                <a:cs typeface="Times New Roman" panose="02020603050405020304" pitchFamily="18" charset="0"/>
              </a:rPr>
              <a:t>inheritance</a:t>
            </a:r>
            <a:r>
              <a:rPr lang="en-GB" sz="2000" b="0" i="0" dirty="0">
                <a:solidFill>
                  <a:srgbClr val="273239"/>
                </a:solidFill>
                <a:effectLst/>
                <a:latin typeface="Times New Roman" panose="02020603050405020304" pitchFamily="18" charset="0"/>
                <a:cs typeface="Times New Roman" panose="02020603050405020304" pitchFamily="18" charset="0"/>
              </a:rPr>
              <a:t> by creating an object of class B.</a:t>
            </a:r>
          </a:p>
          <a:p>
            <a:pPr marL="0" indent="0">
              <a:buNone/>
            </a:pPr>
            <a:r>
              <a:rPr lang="en-IN" sz="2000" dirty="0">
                <a:latin typeface="Times New Roman" panose="02020603050405020304" pitchFamily="18" charset="0"/>
                <a:cs typeface="Times New Roman" panose="02020603050405020304" pitchFamily="18" charset="0"/>
              </a:rPr>
              <a:t>// protected modifier</a:t>
            </a:r>
          </a:p>
          <a:p>
            <a:pPr marL="0" indent="0">
              <a:buNone/>
            </a:pPr>
            <a:r>
              <a:rPr lang="en-IN" sz="2000" dirty="0">
                <a:latin typeface="Times New Roman" panose="02020603050405020304" pitchFamily="18" charset="0"/>
                <a:cs typeface="Times New Roman" panose="02020603050405020304" pitchFamily="18" charset="0"/>
              </a:rPr>
              <a:t>package p2;</a:t>
            </a:r>
          </a:p>
          <a:p>
            <a:pPr marL="0" indent="0">
              <a:buNone/>
            </a:pPr>
            <a:r>
              <a:rPr lang="en-IN" sz="2000" dirty="0">
                <a:latin typeface="Times New Roman" panose="02020603050405020304" pitchFamily="18" charset="0"/>
                <a:cs typeface="Times New Roman" panose="02020603050405020304" pitchFamily="18" charset="0"/>
              </a:rPr>
              <a:t>// importing all classes </a:t>
            </a:r>
          </a:p>
          <a:p>
            <a:pPr marL="0" indent="0">
              <a:buNone/>
            </a:pPr>
            <a:r>
              <a:rPr lang="en-IN" sz="2000" dirty="0">
                <a:latin typeface="Times New Roman" panose="02020603050405020304" pitchFamily="18" charset="0"/>
                <a:cs typeface="Times New Roman" panose="02020603050405020304" pitchFamily="18" charset="0"/>
              </a:rPr>
              <a:t>// in package p1</a:t>
            </a:r>
          </a:p>
          <a:p>
            <a:pPr marL="0" indent="0">
              <a:buNone/>
            </a:pPr>
            <a:r>
              <a:rPr lang="en-IN" sz="2000" dirty="0">
                <a:latin typeface="Times New Roman" panose="02020603050405020304" pitchFamily="18" charset="0"/>
                <a:cs typeface="Times New Roman" panose="02020603050405020304" pitchFamily="18" charset="0"/>
              </a:rPr>
              <a:t>import p1.*; </a:t>
            </a:r>
          </a:p>
          <a:p>
            <a:pPr marL="0" indent="0">
              <a:buNone/>
            </a:pPr>
            <a:r>
              <a:rPr lang="en-IN" sz="2000" dirty="0">
                <a:latin typeface="Times New Roman" panose="02020603050405020304" pitchFamily="18" charset="0"/>
                <a:cs typeface="Times New Roman" panose="02020603050405020304" pitchFamily="18" charset="0"/>
              </a:rPr>
              <a:t>// Class B is subclass of A</a:t>
            </a:r>
          </a:p>
          <a:p>
            <a:pPr marL="0" indent="0">
              <a:buNone/>
            </a:pPr>
            <a:r>
              <a:rPr lang="en-IN" sz="2000" dirty="0">
                <a:latin typeface="Times New Roman" panose="02020603050405020304" pitchFamily="18" charset="0"/>
                <a:cs typeface="Times New Roman" panose="02020603050405020304" pitchFamily="18" charset="0"/>
              </a:rPr>
              <a:t>class B extends A {</a:t>
            </a:r>
          </a:p>
          <a:p>
            <a:pPr marL="0" indent="0">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B </a:t>
            </a:r>
            <a:r>
              <a:rPr lang="en-IN" sz="2000" dirty="0" err="1">
                <a:latin typeface="Times New Roman" panose="02020603050405020304" pitchFamily="18" charset="0"/>
                <a:cs typeface="Times New Roman" panose="02020603050405020304" pitchFamily="18" charset="0"/>
              </a:rPr>
              <a:t>obj</a:t>
            </a:r>
            <a:r>
              <a:rPr lang="en-IN" sz="2000" dirty="0">
                <a:latin typeface="Times New Roman" panose="02020603050405020304" pitchFamily="18" charset="0"/>
                <a:cs typeface="Times New Roman" panose="02020603050405020304" pitchFamily="18" charset="0"/>
              </a:rPr>
              <a:t> = new B();</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obj.display</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a:t>
            </a:r>
          </a:p>
          <a:p>
            <a:r>
              <a:rPr lang="en-GB" sz="2000" b="1" i="0" dirty="0">
                <a:solidFill>
                  <a:srgbClr val="273239"/>
                </a:solidFill>
                <a:effectLst/>
                <a:latin typeface="Times New Roman" panose="02020603050405020304" pitchFamily="18" charset="0"/>
                <a:cs typeface="Times New Roman" panose="02020603050405020304" pitchFamily="18" charset="0"/>
              </a:rPr>
              <a:t>Explanation:</a:t>
            </a:r>
            <a:r>
              <a:rPr lang="en-GB" sz="2000" b="0" i="0" dirty="0">
                <a:solidFill>
                  <a:srgbClr val="273239"/>
                </a:solidFill>
                <a:effectLst/>
                <a:latin typeface="Times New Roman" panose="02020603050405020304" pitchFamily="18" charset="0"/>
                <a:cs typeface="Times New Roman" panose="02020603050405020304" pitchFamily="18" charset="0"/>
              </a:rPr>
              <a:t> The above example demonstrates that a protected method is accessible in a subclass from a different package using inheritance.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88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C90293-06DE-4A72-AE6B-250C66DACA99}"/>
              </a:ext>
            </a:extLst>
          </p:cNvPr>
          <p:cNvSpPr>
            <a:spLocks noGrp="1"/>
          </p:cNvSpPr>
          <p:nvPr>
            <p:ph sz="quarter" idx="13"/>
          </p:nvPr>
        </p:nvSpPr>
        <p:spPr>
          <a:xfrm>
            <a:off x="913774" y="197964"/>
            <a:ext cx="10363826" cy="2064469"/>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4. Public Access Modifier</a:t>
            </a:r>
          </a:p>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The </a:t>
            </a:r>
            <a:r>
              <a:rPr lang="en-GB" sz="2000" b="1" i="0" dirty="0">
                <a:solidFill>
                  <a:srgbClr val="273239"/>
                </a:solidFill>
                <a:effectLst/>
                <a:latin typeface="Times New Roman" panose="02020603050405020304" pitchFamily="18" charset="0"/>
                <a:cs typeface="Times New Roman" panose="02020603050405020304" pitchFamily="18" charset="0"/>
              </a:rPr>
              <a:t>public access modifier</a:t>
            </a:r>
            <a:r>
              <a:rPr lang="en-GB" sz="2000" b="0" i="0" dirty="0">
                <a:solidFill>
                  <a:srgbClr val="273239"/>
                </a:solidFill>
                <a:effectLst/>
                <a:latin typeface="Times New Roman" panose="02020603050405020304" pitchFamily="18" charset="0"/>
                <a:cs typeface="Times New Roman" panose="02020603050405020304" pitchFamily="18" charset="0"/>
              </a:rPr>
              <a:t> is specified using the keyword </a:t>
            </a:r>
            <a:r>
              <a:rPr lang="en-GB" sz="2000" b="1" i="0" dirty="0">
                <a:solidFill>
                  <a:srgbClr val="273239"/>
                </a:solidFill>
                <a:effectLst/>
                <a:latin typeface="Times New Roman" panose="02020603050405020304" pitchFamily="18" charset="0"/>
                <a:cs typeface="Times New Roman" panose="02020603050405020304" pitchFamily="18" charset="0"/>
              </a:rPr>
              <a:t>public</a:t>
            </a:r>
            <a:r>
              <a:rPr lang="en-GB" sz="2000" b="0" i="0" dirty="0">
                <a:solidFill>
                  <a:srgbClr val="273239"/>
                </a:solidFill>
                <a:effectLst/>
                <a:latin typeface="Times New Roman" panose="02020603050405020304" pitchFamily="18" charset="0"/>
                <a:cs typeface="Times New Roman" panose="02020603050405020304" pitchFamily="18" charset="0"/>
              </a:rPr>
              <a:t>. </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The public access modifier has the </a:t>
            </a:r>
            <a:r>
              <a:rPr lang="en-GB" sz="2000" b="1" i="0" dirty="0">
                <a:solidFill>
                  <a:srgbClr val="273239"/>
                </a:solidFill>
                <a:effectLst/>
                <a:latin typeface="Times New Roman" panose="02020603050405020304" pitchFamily="18" charset="0"/>
                <a:cs typeface="Times New Roman" panose="02020603050405020304" pitchFamily="18" charset="0"/>
              </a:rPr>
              <a:t>widest scope</a:t>
            </a:r>
            <a:r>
              <a:rPr lang="en-GB" sz="2000" b="0" i="0" dirty="0">
                <a:solidFill>
                  <a:srgbClr val="273239"/>
                </a:solidFill>
                <a:effectLst/>
                <a:latin typeface="Times New Roman" panose="02020603050405020304" pitchFamily="18" charset="0"/>
                <a:cs typeface="Times New Roman" panose="02020603050405020304" pitchFamily="18" charset="0"/>
              </a:rPr>
              <a:t> among all other access modifiers.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Classes, methods, or data members that are declared as public are </a:t>
            </a:r>
            <a:r>
              <a:rPr lang="en-GB" sz="2000" b="1" i="1" dirty="0">
                <a:solidFill>
                  <a:srgbClr val="273239"/>
                </a:solidFill>
                <a:effectLst/>
                <a:latin typeface="Times New Roman" panose="02020603050405020304" pitchFamily="18" charset="0"/>
                <a:cs typeface="Times New Roman" panose="02020603050405020304" pitchFamily="18" charset="0"/>
              </a:rPr>
              <a:t>accessible from everywhere</a:t>
            </a:r>
            <a:r>
              <a:rPr lang="en-GB" sz="2000" b="0" i="0" dirty="0">
                <a:solidFill>
                  <a:srgbClr val="273239"/>
                </a:solidFill>
                <a:effectLst/>
                <a:latin typeface="Times New Roman" panose="02020603050405020304" pitchFamily="18" charset="0"/>
                <a:cs typeface="Times New Roman" panose="02020603050405020304" pitchFamily="18" charset="0"/>
              </a:rPr>
              <a:t> in the program. There is no restriction on the scope of public data members.</a:t>
            </a:r>
          </a:p>
          <a:p>
            <a:pPr algn="just"/>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D2B03B7-DE56-4947-A76B-42D438BDD5DB}"/>
              </a:ext>
            </a:extLst>
          </p:cNvPr>
          <p:cNvSpPr txBox="1"/>
          <p:nvPr/>
        </p:nvSpPr>
        <p:spPr>
          <a:xfrm>
            <a:off x="913774" y="2262433"/>
            <a:ext cx="4346383" cy="3170099"/>
          </a:xfrm>
          <a:prstGeom prst="rect">
            <a:avLst/>
          </a:prstGeom>
          <a:noFill/>
        </p:spPr>
        <p:txBody>
          <a:bodyPr wrap="square">
            <a:spAutoFit/>
          </a:bodyPr>
          <a:lstStyle/>
          <a:p>
            <a:pPr algn="just" rtl="0" fontAlgn="base"/>
            <a:r>
              <a:rPr lang="en-GB" sz="2000" b="1" i="0" dirty="0">
                <a:solidFill>
                  <a:srgbClr val="273239"/>
                </a:solidFill>
                <a:effectLst/>
                <a:latin typeface="Times New Roman" panose="02020603050405020304" pitchFamily="18" charset="0"/>
                <a:cs typeface="Times New Roman" panose="02020603050405020304" pitchFamily="18" charset="0"/>
              </a:rPr>
              <a:t>Example 1:</a:t>
            </a:r>
            <a:r>
              <a:rPr lang="en-GB" sz="2000" b="0" i="0" dirty="0">
                <a:solidFill>
                  <a:srgbClr val="273239"/>
                </a:solidFill>
                <a:effectLst/>
                <a:latin typeface="Times New Roman" panose="02020603050405020304" pitchFamily="18" charset="0"/>
                <a:cs typeface="Times New Roman" panose="02020603050405020304" pitchFamily="18" charset="0"/>
              </a:rPr>
              <a:t> Here, the code shows that a </a:t>
            </a:r>
            <a:r>
              <a:rPr lang="en-GB" sz="2000" b="1" i="0" dirty="0">
                <a:solidFill>
                  <a:srgbClr val="273239"/>
                </a:solidFill>
                <a:effectLst/>
                <a:latin typeface="Times New Roman" panose="02020603050405020304" pitchFamily="18" charset="0"/>
                <a:cs typeface="Times New Roman" panose="02020603050405020304" pitchFamily="18" charset="0"/>
              </a:rPr>
              <a:t>public method</a:t>
            </a:r>
            <a:r>
              <a:rPr lang="en-GB" sz="2000" b="0" i="0" dirty="0">
                <a:solidFill>
                  <a:srgbClr val="273239"/>
                </a:solidFill>
                <a:effectLst/>
                <a:latin typeface="Times New Roman" panose="02020603050405020304" pitchFamily="18" charset="0"/>
                <a:cs typeface="Times New Roman" panose="02020603050405020304" pitchFamily="18" charset="0"/>
              </a:rPr>
              <a:t> is </a:t>
            </a:r>
            <a:r>
              <a:rPr lang="en-GB" sz="2000" b="1" i="1" dirty="0">
                <a:solidFill>
                  <a:srgbClr val="273239"/>
                </a:solidFill>
                <a:effectLst/>
                <a:latin typeface="Times New Roman" panose="02020603050405020304" pitchFamily="18" charset="0"/>
                <a:cs typeface="Times New Roman" panose="02020603050405020304" pitchFamily="18" charset="0"/>
              </a:rPr>
              <a:t>accessible within the same package</a:t>
            </a:r>
            <a:r>
              <a:rPr lang="en-GB" sz="2000" b="0" i="0" dirty="0">
                <a:solidFill>
                  <a:srgbClr val="273239"/>
                </a:solidFill>
                <a:effectLst/>
                <a:latin typeface="Times New Roman" panose="02020603050405020304" pitchFamily="18" charset="0"/>
                <a:cs typeface="Times New Roman" panose="02020603050405020304" pitchFamily="18" charset="0"/>
              </a:rPr>
              <a:t>.</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 public modifier </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package p1;</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public class A {   </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public void display() { </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        </a:t>
            </a:r>
            <a:r>
              <a:rPr lang="en-GB" sz="2000" b="0" i="0" dirty="0" err="1">
                <a:solidFill>
                  <a:srgbClr val="273239"/>
                </a:solidFill>
                <a:effectLst/>
                <a:latin typeface="Times New Roman" panose="02020603050405020304" pitchFamily="18" charset="0"/>
                <a:cs typeface="Times New Roman" panose="02020603050405020304" pitchFamily="18" charset="0"/>
              </a:rPr>
              <a:t>System.out.println</a:t>
            </a:r>
            <a:r>
              <a:rPr lang="en-GB" sz="2000" b="0" i="0" dirty="0">
                <a:solidFill>
                  <a:srgbClr val="273239"/>
                </a:solidFill>
                <a:effectLst/>
                <a:latin typeface="Times New Roman" panose="02020603050405020304" pitchFamily="18" charset="0"/>
                <a:cs typeface="Times New Roman" panose="02020603050405020304" pitchFamily="18" charset="0"/>
              </a:rPr>
              <a:t>(“Hello"); </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    } </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0D49D459-157E-4BC2-BDFF-C7B3E1B425D8}"/>
              </a:ext>
            </a:extLst>
          </p:cNvPr>
          <p:cNvSpPr txBox="1"/>
          <p:nvPr/>
        </p:nvSpPr>
        <p:spPr>
          <a:xfrm>
            <a:off x="6636469" y="2174937"/>
            <a:ext cx="5005633" cy="3785652"/>
          </a:xfrm>
          <a:prstGeom prst="rect">
            <a:avLst/>
          </a:prstGeom>
          <a:noFill/>
        </p:spPr>
        <p:txBody>
          <a:bodyPr wrap="square">
            <a:spAutoFit/>
          </a:bodyPr>
          <a:lstStyle/>
          <a:p>
            <a:r>
              <a:rPr lang="en-GB" sz="2000" b="1" i="0" dirty="0">
                <a:solidFill>
                  <a:srgbClr val="273239"/>
                </a:solidFill>
                <a:effectLst/>
                <a:latin typeface="Times New Roman" panose="02020603050405020304" pitchFamily="18" charset="0"/>
                <a:cs typeface="Times New Roman" panose="02020603050405020304" pitchFamily="18" charset="0"/>
              </a:rPr>
              <a:t>Example 2:</a:t>
            </a:r>
            <a:r>
              <a:rPr lang="en-GB" sz="2000" b="0" i="0" dirty="0">
                <a:solidFill>
                  <a:srgbClr val="273239"/>
                </a:solidFill>
                <a:effectLst/>
                <a:latin typeface="Times New Roman" panose="02020603050405020304" pitchFamily="18" charset="0"/>
                <a:cs typeface="Times New Roman" panose="02020603050405020304" pitchFamily="18" charset="0"/>
              </a:rPr>
              <a:t> Here, the example shows that a </a:t>
            </a:r>
            <a:r>
              <a:rPr lang="en-GB" sz="2000" b="1" i="0" dirty="0">
                <a:solidFill>
                  <a:srgbClr val="273239"/>
                </a:solidFill>
                <a:effectLst/>
                <a:latin typeface="Times New Roman" panose="02020603050405020304" pitchFamily="18" charset="0"/>
                <a:cs typeface="Times New Roman" panose="02020603050405020304" pitchFamily="18" charset="0"/>
              </a:rPr>
              <a:t>public method</a:t>
            </a:r>
            <a:r>
              <a:rPr lang="en-GB" sz="2000" b="0" i="0" dirty="0">
                <a:solidFill>
                  <a:srgbClr val="273239"/>
                </a:solidFill>
                <a:effectLst/>
                <a:latin typeface="Times New Roman" panose="02020603050405020304" pitchFamily="18" charset="0"/>
                <a:cs typeface="Times New Roman" panose="02020603050405020304" pitchFamily="18" charset="0"/>
              </a:rPr>
              <a:t> is </a:t>
            </a:r>
            <a:r>
              <a:rPr lang="en-GB" sz="2000" b="1" i="1" dirty="0">
                <a:solidFill>
                  <a:srgbClr val="273239"/>
                </a:solidFill>
                <a:effectLst/>
                <a:latin typeface="Times New Roman" panose="02020603050405020304" pitchFamily="18" charset="0"/>
                <a:cs typeface="Times New Roman" panose="02020603050405020304" pitchFamily="18" charset="0"/>
              </a:rPr>
              <a:t>accessible across packages</a:t>
            </a:r>
            <a:r>
              <a:rPr lang="en-GB" sz="2000" b="0" i="0" dirty="0">
                <a:solidFill>
                  <a:srgbClr val="273239"/>
                </a:solidFill>
                <a:effectLst/>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public access modifier</a:t>
            </a:r>
          </a:p>
          <a:p>
            <a:r>
              <a:rPr lang="en-IN" sz="2000" dirty="0">
                <a:latin typeface="Times New Roman" panose="02020603050405020304" pitchFamily="18" charset="0"/>
                <a:cs typeface="Times New Roman" panose="02020603050405020304" pitchFamily="18" charset="0"/>
              </a:rPr>
              <a:t>package p2;</a:t>
            </a:r>
          </a:p>
          <a:p>
            <a:r>
              <a:rPr lang="en-IN" sz="2000" dirty="0">
                <a:latin typeface="Times New Roman" panose="02020603050405020304" pitchFamily="18" charset="0"/>
                <a:cs typeface="Times New Roman" panose="02020603050405020304" pitchFamily="18" charset="0"/>
              </a:rPr>
              <a:t>import p1.*;</a:t>
            </a:r>
          </a:p>
          <a:p>
            <a:r>
              <a:rPr lang="en-IN" sz="2000" dirty="0">
                <a:latin typeface="Times New Roman" panose="02020603050405020304" pitchFamily="18" charset="0"/>
                <a:cs typeface="Times New Roman" panose="02020603050405020304" pitchFamily="18" charset="0"/>
              </a:rPr>
              <a:t>class B {</a:t>
            </a:r>
          </a:p>
          <a:p>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obj</a:t>
            </a:r>
            <a:r>
              <a:rPr lang="en-IN" sz="2000" dirty="0">
                <a:latin typeface="Times New Roman" panose="02020603050405020304" pitchFamily="18" charset="0"/>
                <a:cs typeface="Times New Roman" panose="02020603050405020304" pitchFamily="18" charset="0"/>
              </a:rPr>
              <a:t> = new A();</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obj.display</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A7848AF-0018-4328-9C00-9D4F1102940E}"/>
              </a:ext>
            </a:extLst>
          </p:cNvPr>
          <p:cNvSpPr txBox="1"/>
          <p:nvPr/>
        </p:nvSpPr>
        <p:spPr>
          <a:xfrm>
            <a:off x="913773" y="5803537"/>
            <a:ext cx="10558647" cy="923330"/>
          </a:xfrm>
          <a:prstGeom prst="rect">
            <a:avLst/>
          </a:prstGeom>
          <a:noFill/>
        </p:spPr>
        <p:txBody>
          <a:bodyPr wrap="square">
            <a:spAutoFit/>
          </a:bodyPr>
          <a:lstStyle/>
          <a:p>
            <a:pPr algn="l" fontAlgn="base">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If other programmers use your class, try to use the most restrictive access level that makes sense for a particular member. Use private unless you have a good reason not to.</a:t>
            </a:r>
          </a:p>
          <a:p>
            <a:pPr algn="l" fontAlgn="base">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Avoid public fields except for constants.</a:t>
            </a:r>
          </a:p>
        </p:txBody>
      </p:sp>
    </p:spTree>
    <p:extLst>
      <p:ext uri="{BB962C8B-B14F-4D97-AF65-F5344CB8AC3E}">
        <p14:creationId xmlns:p14="http://schemas.microsoft.com/office/powerpoint/2010/main" val="314353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BF29-1152-4635-A04F-36B269E36680}"/>
              </a:ext>
            </a:extLst>
          </p:cNvPr>
          <p:cNvSpPr>
            <a:spLocks noGrp="1"/>
          </p:cNvSpPr>
          <p:nvPr>
            <p:ph type="title"/>
          </p:nvPr>
        </p:nvSpPr>
        <p:spPr/>
        <p:txBody>
          <a:bodyPr>
            <a:normAutofit/>
          </a:bodyPr>
          <a:lstStyle/>
          <a:p>
            <a:r>
              <a:rPr lang="en-GB" sz="2000" b="1" i="0" dirty="0">
                <a:solidFill>
                  <a:srgbClr val="273239"/>
                </a:solidFill>
                <a:effectLst/>
                <a:latin typeface="Times New Roman" panose="02020603050405020304" pitchFamily="18" charset="0"/>
                <a:cs typeface="Times New Roman" panose="02020603050405020304" pitchFamily="18" charset="0"/>
              </a:rPr>
              <a:t>Comparison Table of Access Modifiers in Java</a:t>
            </a:r>
            <a:br>
              <a:rPr lang="en-GB"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14AFBE7-B7F2-48C6-9F92-7AE71AA3CD05}"/>
              </a:ext>
            </a:extLst>
          </p:cNvPr>
          <p:cNvSpPr>
            <a:spLocks noGrp="1"/>
          </p:cNvSpPr>
          <p:nvPr>
            <p:ph sz="quarter" idx="13"/>
          </p:nvPr>
        </p:nvSpPr>
        <p:spPr/>
        <p:txBody>
          <a:bodyPr/>
          <a:lstStyle/>
          <a:p>
            <a:endParaRPr lang="en-IN"/>
          </a:p>
        </p:txBody>
      </p:sp>
      <p:pic>
        <p:nvPicPr>
          <p:cNvPr id="5" name="Picture 4">
            <a:extLst>
              <a:ext uri="{FF2B5EF4-FFF2-40B4-BE49-F238E27FC236}">
                <a16:creationId xmlns:a16="http://schemas.microsoft.com/office/drawing/2014/main" id="{768FF0A2-1BF2-42C6-AA8C-01D5C91B9B33}"/>
              </a:ext>
            </a:extLst>
          </p:cNvPr>
          <p:cNvPicPr>
            <a:picLocks noChangeAspect="1"/>
          </p:cNvPicPr>
          <p:nvPr/>
        </p:nvPicPr>
        <p:blipFill>
          <a:blip r:embed="rId2"/>
          <a:stretch>
            <a:fillRect/>
          </a:stretch>
        </p:blipFill>
        <p:spPr>
          <a:xfrm>
            <a:off x="85412" y="1066801"/>
            <a:ext cx="12020550" cy="5643855"/>
          </a:xfrm>
          <a:prstGeom prst="rect">
            <a:avLst/>
          </a:prstGeom>
        </p:spPr>
      </p:pic>
    </p:spTree>
    <p:extLst>
      <p:ext uri="{BB962C8B-B14F-4D97-AF65-F5344CB8AC3E}">
        <p14:creationId xmlns:p14="http://schemas.microsoft.com/office/powerpoint/2010/main" val="470094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2017</TotalTime>
  <Words>5566</Words>
  <Application>Microsoft Office PowerPoint</Application>
  <PresentationFormat>Widescreen</PresentationFormat>
  <Paragraphs>413</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Nunito</vt:lpstr>
      <vt:lpstr>Source Sans 3</vt:lpstr>
      <vt:lpstr>Times New Roman</vt:lpstr>
      <vt:lpstr>Office Theme</vt:lpstr>
      <vt:lpstr>Unit 2</vt:lpstr>
      <vt:lpstr>Access Modifiers</vt:lpstr>
      <vt:lpstr>PowerPoint Presentation</vt:lpstr>
      <vt:lpstr>PowerPoint Presentation</vt:lpstr>
      <vt:lpstr>PowerPoint Presentation</vt:lpstr>
      <vt:lpstr>PowerPoint Presentation</vt:lpstr>
      <vt:lpstr>PowerPoint Presentation</vt:lpstr>
      <vt:lpstr>PowerPoint Presentation</vt:lpstr>
      <vt:lpstr>Comparison Table of Access Modifiers in Java </vt:lpstr>
      <vt:lpstr>PowerPoint Presentation</vt:lpstr>
      <vt:lpstr>Constructors</vt:lpstr>
      <vt:lpstr>PowerPoint Presentation</vt:lpstr>
      <vt:lpstr>PowerPoint Presentation</vt:lpstr>
      <vt:lpstr>PowerPoint Presentation</vt:lpstr>
      <vt:lpstr>PowerPoint Presentation</vt:lpstr>
      <vt:lpstr>PowerPoint Presentation</vt:lpstr>
      <vt:lpstr>Destructor</vt:lpstr>
      <vt:lpstr>PowerPoint Presentation</vt:lpstr>
      <vt:lpstr>PowerPoint Presentation</vt:lpstr>
      <vt:lpstr>Abstraction </vt:lpstr>
      <vt:lpstr>PowerPoint Presentation</vt:lpstr>
      <vt:lpstr>PowerPoint Presentation</vt:lpstr>
      <vt:lpstr>PowerPoint Presentation</vt:lpstr>
      <vt:lpstr>PowerPoint Presentation</vt:lpstr>
      <vt:lpstr>PowerPoint Presentation</vt:lpstr>
      <vt:lpstr>Encapsulation</vt:lpstr>
      <vt:lpstr>PowerPoint Presentation</vt:lpstr>
      <vt:lpstr>PowerPoint Presentation</vt:lpstr>
      <vt:lpstr>Polymorphism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Imran Akkalkot</dc:creator>
  <cp:lastModifiedBy>Imran Akkalkot</cp:lastModifiedBy>
  <cp:revision>24</cp:revision>
  <dcterms:created xsi:type="dcterms:W3CDTF">2025-02-05T12:59:56Z</dcterms:created>
  <dcterms:modified xsi:type="dcterms:W3CDTF">2025-02-07T13:11:03Z</dcterms:modified>
</cp:coreProperties>
</file>