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F487-A2A6-4AB0-9A75-E6B07EE30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9C9E29-5312-4B88-8D9F-72C269172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B881E7-7F00-4361-A322-33B460591C01}"/>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389FAC92-3A69-47D4-AC19-3F06A6923E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2D3D1-6018-44EE-BBE9-FD37370BBC85}"/>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144145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0416-98E0-48F3-8895-FE53F5B7D5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99462C-9DEE-49DE-B86A-79747CFC0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AF091C-33FF-4965-9D88-26DDF6564A72}"/>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33563587-6E3E-4FB3-8B3D-4CF0E732D4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0E00D-A2D5-443B-8ADD-7504F9D2E1E2}"/>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429029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E940C-C84A-4C96-B3FA-35F5A3A957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B6066-D080-4A9B-A9A8-FF709BAECE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96F8AC-ABD8-44F6-99DB-D0BFCE48F4AF}"/>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00EDE319-44E9-42A5-B65A-19D9F46C1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48DBC-51AA-475E-8B60-0300C755D7A2}"/>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143215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C654-F455-4C24-BA25-BD9BCF3875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3F12E0-E1D1-4D71-A969-5195FBD4B8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280132-5830-4F99-9A90-8E3F5F2BDF62}"/>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600A9701-9A91-4C1E-B53D-5563758651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A2896-5C3A-4318-8DF4-E38323E4C5B6}"/>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73565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488F-C60A-4EFD-B9E9-DFD6BEE8FF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D08FAE-2898-4AA3-92AA-E1404AD9D0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CE8DA-E446-4990-8B62-60D8D0F63E16}"/>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3E6CC095-9E46-45D1-AB31-D2CC8CBA5B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B7715-473E-4278-8D4B-8BEDEDAF9D2C}"/>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77517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09FD1-CAE7-43EB-B270-206E70D095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A97F42-01A0-4CA6-8B0F-88A1E5C154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5FC313-1488-40A1-A80F-9657DE749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FDCD25-8608-4A2E-B26A-EFB339A25171}"/>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6" name="Footer Placeholder 5">
            <a:extLst>
              <a:ext uri="{FF2B5EF4-FFF2-40B4-BE49-F238E27FC236}">
                <a16:creationId xmlns:a16="http://schemas.microsoft.com/office/drawing/2014/main" id="{6227E319-68E1-488C-8FDE-235F4BEDC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117E1F-D921-4B2F-8FC3-09CE472E7D25}"/>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99051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DEAF-3D27-451A-BBBA-A48C110E5F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DDBEE6-F807-4B35-858F-510652F23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E4F8DE-6179-4711-AF4C-2CE7ED0446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6A529D-E2EF-4310-8332-282A38A1C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D815E-34F7-4DE8-9EC8-4732BE5AE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CAE80F-2AA1-43D3-AFEB-7C4924D4EA73}"/>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8" name="Footer Placeholder 7">
            <a:extLst>
              <a:ext uri="{FF2B5EF4-FFF2-40B4-BE49-F238E27FC236}">
                <a16:creationId xmlns:a16="http://schemas.microsoft.com/office/drawing/2014/main" id="{8A8B6D12-F348-4CB9-BDE4-8837F1550FB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4BC6F1-B682-4EEF-8FE4-E5A8D7540563}"/>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100395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CD9F-0D09-40F6-8985-BA798E08FA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9945B6-EBA6-4F52-A04B-89C8FD085F74}"/>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4" name="Footer Placeholder 3">
            <a:extLst>
              <a:ext uri="{FF2B5EF4-FFF2-40B4-BE49-F238E27FC236}">
                <a16:creationId xmlns:a16="http://schemas.microsoft.com/office/drawing/2014/main" id="{E261FB1D-6E1B-47D7-8494-12F6453263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9A0C8A-2499-4238-BE69-20EE3E5AB0C3}"/>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2971585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051EE1-997E-4D59-B0EA-3EE531826C34}"/>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3" name="Footer Placeholder 2">
            <a:extLst>
              <a:ext uri="{FF2B5EF4-FFF2-40B4-BE49-F238E27FC236}">
                <a16:creationId xmlns:a16="http://schemas.microsoft.com/office/drawing/2014/main" id="{D3FDB2F9-E960-4B75-A162-CF3DCF00D4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DB94E7-CB59-4EF2-89CF-451FFE4D4284}"/>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90252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9253A-F59D-41A2-836C-16DF975D0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A0B501-3779-412D-BFF7-9CDDC63D9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806FC6-E366-419D-9F9A-01E958603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7F776-CE87-4E06-B5B2-21291C7E1490}"/>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6" name="Footer Placeholder 5">
            <a:extLst>
              <a:ext uri="{FF2B5EF4-FFF2-40B4-BE49-F238E27FC236}">
                <a16:creationId xmlns:a16="http://schemas.microsoft.com/office/drawing/2014/main" id="{D09B6667-0997-4355-8E67-100074CD2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8CCFF7-F9A5-49C9-9816-DF9DD8BBAEEF}"/>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97397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6F570-8AC7-4574-ABAB-20B8CD5C3F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24BC5B-2655-4DF9-9E22-7A143CA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A31539-43A8-4864-99EA-91ACB562D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4661A-0D39-407E-9DC7-467716C7E07F}"/>
              </a:ext>
            </a:extLst>
          </p:cNvPr>
          <p:cNvSpPr>
            <a:spLocks noGrp="1"/>
          </p:cNvSpPr>
          <p:nvPr>
            <p:ph type="dt" sz="half" idx="10"/>
          </p:nvPr>
        </p:nvSpPr>
        <p:spPr/>
        <p:txBody>
          <a:bodyPr/>
          <a:lstStyle/>
          <a:p>
            <a:fld id="{3968D8D9-5EF1-4CDC-AFE0-C7185FDB3AD3}" type="datetimeFigureOut">
              <a:rPr lang="en-IN" smtClean="0"/>
              <a:t>14-02-2025</a:t>
            </a:fld>
            <a:endParaRPr lang="en-IN"/>
          </a:p>
        </p:txBody>
      </p:sp>
      <p:sp>
        <p:nvSpPr>
          <p:cNvPr id="6" name="Footer Placeholder 5">
            <a:extLst>
              <a:ext uri="{FF2B5EF4-FFF2-40B4-BE49-F238E27FC236}">
                <a16:creationId xmlns:a16="http://schemas.microsoft.com/office/drawing/2014/main" id="{E83F74E0-EEEE-420E-8099-5420256BA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120248-4391-48B5-A32A-34EDB526A3D7}"/>
              </a:ext>
            </a:extLst>
          </p:cNvPr>
          <p:cNvSpPr>
            <a:spLocks noGrp="1"/>
          </p:cNvSpPr>
          <p:nvPr>
            <p:ph type="sldNum" sz="quarter" idx="12"/>
          </p:nvPr>
        </p:nvSpPr>
        <p:spPr/>
        <p:txBody>
          <a:bodyPr/>
          <a:lstStyle/>
          <a:p>
            <a:fld id="{9A352B3C-E81D-4E9C-9B88-AD8A2CC1EFEA}" type="slidenum">
              <a:rPr lang="en-IN" smtClean="0"/>
              <a:t>‹#›</a:t>
            </a:fld>
            <a:endParaRPr lang="en-IN"/>
          </a:p>
        </p:txBody>
      </p:sp>
    </p:spTree>
    <p:extLst>
      <p:ext uri="{BB962C8B-B14F-4D97-AF65-F5344CB8AC3E}">
        <p14:creationId xmlns:p14="http://schemas.microsoft.com/office/powerpoint/2010/main" val="5819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BC5A1-6724-4BD6-87D5-D95A31737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DA1F7F-BDA3-42DD-A8D0-880CE4CBF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B9CBA-5D5F-4BF9-9DBE-5864703AC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8D8D9-5EF1-4CDC-AFE0-C7185FDB3AD3}" type="datetimeFigureOut">
              <a:rPr lang="en-IN" smtClean="0"/>
              <a:t>14-02-2025</a:t>
            </a:fld>
            <a:endParaRPr lang="en-IN"/>
          </a:p>
        </p:txBody>
      </p:sp>
      <p:sp>
        <p:nvSpPr>
          <p:cNvPr id="5" name="Footer Placeholder 4">
            <a:extLst>
              <a:ext uri="{FF2B5EF4-FFF2-40B4-BE49-F238E27FC236}">
                <a16:creationId xmlns:a16="http://schemas.microsoft.com/office/drawing/2014/main" id="{85D17F15-0F14-4DAA-974C-FE51C1F24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07FEA28-3251-42F2-B8E1-83868ED63A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52B3C-E81D-4E9C-9B88-AD8A2CC1EFEA}" type="slidenum">
              <a:rPr lang="en-IN" smtClean="0"/>
              <a:t>‹#›</a:t>
            </a:fld>
            <a:endParaRPr lang="en-IN"/>
          </a:p>
        </p:txBody>
      </p:sp>
    </p:spTree>
    <p:extLst>
      <p:ext uri="{BB962C8B-B14F-4D97-AF65-F5344CB8AC3E}">
        <p14:creationId xmlns:p14="http://schemas.microsoft.com/office/powerpoint/2010/main" val="522619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8B6F-0354-49D0-87AD-C5421C307E3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Unit 3</a:t>
            </a:r>
          </a:p>
        </p:txBody>
      </p:sp>
      <p:sp>
        <p:nvSpPr>
          <p:cNvPr id="3" name="Subtitle 2">
            <a:extLst>
              <a:ext uri="{FF2B5EF4-FFF2-40B4-BE49-F238E27FC236}">
                <a16:creationId xmlns:a16="http://schemas.microsoft.com/office/drawing/2014/main" id="{416E1CD6-0633-4856-B5B7-9911A3C3FFA2}"/>
              </a:ext>
            </a:extLst>
          </p:cNvPr>
          <p:cNvSpPr>
            <a:spLocks noGrp="1"/>
          </p:cNvSpPr>
          <p:nvPr>
            <p:ph type="subTitle" idx="1"/>
          </p:nvPr>
        </p:nvSpPr>
        <p:spPr/>
        <p:txBody>
          <a:bodyPr>
            <a:normAutofit/>
          </a:bodyPr>
          <a:lstStyle/>
          <a:p>
            <a:r>
              <a:rPr lang="en-IN" sz="8800" dirty="0">
                <a:latin typeface="Times New Roman" panose="02020603050405020304" pitchFamily="18" charset="0"/>
                <a:cs typeface="Times New Roman" panose="02020603050405020304" pitchFamily="18" charset="0"/>
              </a:rPr>
              <a:t>Inheritance </a:t>
            </a:r>
          </a:p>
        </p:txBody>
      </p:sp>
    </p:spTree>
    <p:extLst>
      <p:ext uri="{BB962C8B-B14F-4D97-AF65-F5344CB8AC3E}">
        <p14:creationId xmlns:p14="http://schemas.microsoft.com/office/powerpoint/2010/main" val="347801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451E7-3A16-4249-978F-33758EEC260A}"/>
              </a:ext>
            </a:extLst>
          </p:cNvPr>
          <p:cNvSpPr>
            <a:spLocks noGrp="1"/>
          </p:cNvSpPr>
          <p:nvPr>
            <p:ph idx="1"/>
          </p:nvPr>
        </p:nvSpPr>
        <p:spPr>
          <a:xfrm>
            <a:off x="838200" y="301658"/>
            <a:ext cx="10515600" cy="6268824"/>
          </a:xfrm>
          <a:solidFill>
            <a:schemeClr val="bg2"/>
          </a:solidFill>
        </p:spPr>
        <p:txBody>
          <a:bodyPr>
            <a:normAutofit fontScale="62500" lnSpcReduction="20000"/>
          </a:bodyPr>
          <a:lstStyle/>
          <a:p>
            <a:pPr marL="0" indent="0">
              <a:buNone/>
            </a:pPr>
            <a:r>
              <a:rPr lang="en-IN" b="0" i="0" dirty="0">
                <a:effectLst/>
                <a:latin typeface="Times New Roman" panose="02020603050405020304" pitchFamily="18" charset="0"/>
                <a:cs typeface="Times New Roman" panose="02020603050405020304" pitchFamily="18" charset="0"/>
              </a:rPr>
              <a:t>class Shape </a:t>
            </a:r>
          </a:p>
          <a:p>
            <a:pPr marL="0" indent="0">
              <a:buNone/>
            </a:pPr>
            <a:r>
              <a:rPr lang="en-IN" b="0" i="0" dirty="0">
                <a:effectLst/>
                <a:latin typeface="Times New Roman" panose="02020603050405020304" pitchFamily="18" charset="0"/>
                <a:cs typeface="Times New Roman" panose="02020603050405020304" pitchFamily="18" charset="0"/>
              </a:rPr>
              <a:t>{   public void display() </a:t>
            </a:r>
          </a:p>
          <a:p>
            <a:pPr marL="0" indent="0">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System.out.println</a:t>
            </a:r>
            <a:r>
              <a:rPr lang="en-IN" b="0" i="0" dirty="0">
                <a:effectLst/>
                <a:latin typeface="Times New Roman" panose="02020603050405020304" pitchFamily="18" charset="0"/>
                <a:cs typeface="Times New Roman" panose="02020603050405020304" pitchFamily="18" charset="0"/>
              </a:rPr>
              <a:t>("Inside display"); </a:t>
            </a:r>
          </a:p>
          <a:p>
            <a:pPr marL="0" indent="0">
              <a:buNone/>
            </a:pPr>
            <a:r>
              <a:rPr lang="en-IN" b="0" i="0" dirty="0">
                <a:effectLst/>
                <a:latin typeface="Times New Roman" panose="02020603050405020304" pitchFamily="18" charset="0"/>
                <a:cs typeface="Times New Roman" panose="02020603050405020304" pitchFamily="18" charset="0"/>
              </a:rPr>
              <a:t>} } </a:t>
            </a:r>
          </a:p>
          <a:p>
            <a:pPr marL="0" indent="0">
              <a:buNone/>
            </a:pPr>
            <a:r>
              <a:rPr lang="en-IN" b="0" i="0" dirty="0">
                <a:effectLst/>
                <a:latin typeface="Times New Roman" panose="02020603050405020304" pitchFamily="18" charset="0"/>
                <a:cs typeface="Times New Roman" panose="02020603050405020304" pitchFamily="18" charset="0"/>
              </a:rPr>
              <a:t>class Rectangle extends Shape </a:t>
            </a:r>
          </a:p>
          <a:p>
            <a:pPr marL="0" indent="0">
              <a:buNone/>
            </a:pPr>
            <a:r>
              <a:rPr lang="en-IN" b="0" i="0" dirty="0">
                <a:effectLst/>
                <a:latin typeface="Times New Roman" panose="02020603050405020304" pitchFamily="18" charset="0"/>
                <a:cs typeface="Times New Roman" panose="02020603050405020304" pitchFamily="18" charset="0"/>
              </a:rPr>
              <a:t>{   public void area() </a:t>
            </a:r>
          </a:p>
          <a:p>
            <a:pPr marL="0" indent="0">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System.out.println</a:t>
            </a:r>
            <a:r>
              <a:rPr lang="en-IN" b="0" i="0" dirty="0">
                <a:effectLst/>
                <a:latin typeface="Times New Roman" panose="02020603050405020304" pitchFamily="18" charset="0"/>
                <a:cs typeface="Times New Roman" panose="02020603050405020304" pitchFamily="18" charset="0"/>
              </a:rPr>
              <a:t>("Inside area"); </a:t>
            </a:r>
          </a:p>
          <a:p>
            <a:pPr marL="0" indent="0">
              <a:buNone/>
            </a:pPr>
            <a:r>
              <a:rPr lang="en-IN" b="0" i="0" dirty="0">
                <a:effectLst/>
                <a:latin typeface="Times New Roman" panose="02020603050405020304" pitchFamily="18" charset="0"/>
                <a:cs typeface="Times New Roman" panose="02020603050405020304" pitchFamily="18" charset="0"/>
              </a:rPr>
              <a:t>} } </a:t>
            </a:r>
          </a:p>
          <a:p>
            <a:pPr marL="0" indent="0">
              <a:buNone/>
            </a:pPr>
            <a:r>
              <a:rPr lang="en-IN" b="0" i="0" dirty="0">
                <a:effectLst/>
                <a:latin typeface="Times New Roman" panose="02020603050405020304" pitchFamily="18" charset="0"/>
                <a:cs typeface="Times New Roman" panose="02020603050405020304" pitchFamily="18" charset="0"/>
              </a:rPr>
              <a:t>class Cube extends Rectangle </a:t>
            </a:r>
          </a:p>
          <a:p>
            <a:pPr marL="0" indent="0">
              <a:buNone/>
            </a:pPr>
            <a:r>
              <a:rPr lang="en-IN" b="0" i="0" dirty="0">
                <a:effectLst/>
                <a:latin typeface="Times New Roman" panose="02020603050405020304" pitchFamily="18" charset="0"/>
                <a:cs typeface="Times New Roman" panose="02020603050405020304" pitchFamily="18" charset="0"/>
              </a:rPr>
              <a:t>{   public void volume() </a:t>
            </a:r>
          </a:p>
          <a:p>
            <a:pPr marL="0" indent="0">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System.out.println</a:t>
            </a:r>
            <a:r>
              <a:rPr lang="en-IN" b="0" i="0" dirty="0">
                <a:effectLst/>
                <a:latin typeface="Times New Roman" panose="02020603050405020304" pitchFamily="18" charset="0"/>
                <a:cs typeface="Times New Roman" panose="02020603050405020304" pitchFamily="18" charset="0"/>
              </a:rPr>
              <a:t>("Inside volume"); </a:t>
            </a:r>
          </a:p>
          <a:p>
            <a:pPr marL="0" indent="0">
              <a:buNone/>
            </a:pPr>
            <a:r>
              <a:rPr lang="en-IN" b="0" i="0" dirty="0">
                <a:effectLst/>
                <a:latin typeface="Times New Roman" panose="02020603050405020304" pitchFamily="18" charset="0"/>
                <a:cs typeface="Times New Roman" panose="02020603050405020304" pitchFamily="18" charset="0"/>
              </a:rPr>
              <a:t>} } </a:t>
            </a:r>
          </a:p>
          <a:p>
            <a:pPr marL="0" indent="0">
              <a:buNone/>
            </a:pPr>
            <a:r>
              <a:rPr lang="en-IN" b="0" i="0" dirty="0">
                <a:effectLst/>
                <a:latin typeface="Times New Roman" panose="02020603050405020304" pitchFamily="18" charset="0"/>
                <a:cs typeface="Times New Roman" panose="02020603050405020304" pitchFamily="18" charset="0"/>
              </a:rPr>
              <a:t>public class Tester </a:t>
            </a:r>
          </a:p>
          <a:p>
            <a:pPr marL="0" indent="0">
              <a:buNone/>
            </a:pPr>
            <a:r>
              <a:rPr lang="en-IN" b="0" i="0" dirty="0">
                <a:effectLst/>
                <a:latin typeface="Times New Roman" panose="02020603050405020304" pitchFamily="18" charset="0"/>
                <a:cs typeface="Times New Roman" panose="02020603050405020304" pitchFamily="18" charset="0"/>
              </a:rPr>
              <a:t>{ public static void main(String[] arguments) </a:t>
            </a:r>
          </a:p>
          <a:p>
            <a:pPr marL="0" indent="0">
              <a:buNone/>
            </a:pPr>
            <a:r>
              <a:rPr lang="en-IN" b="0" i="0" dirty="0">
                <a:effectLst/>
                <a:latin typeface="Times New Roman" panose="02020603050405020304" pitchFamily="18" charset="0"/>
                <a:cs typeface="Times New Roman" panose="02020603050405020304" pitchFamily="18" charset="0"/>
              </a:rPr>
              <a:t>{ Cube </a:t>
            </a:r>
            <a:r>
              <a:rPr lang="en-IN" b="0" i="0" dirty="0" err="1">
                <a:effectLst/>
                <a:latin typeface="Times New Roman" panose="02020603050405020304" pitchFamily="18" charset="0"/>
                <a:cs typeface="Times New Roman" panose="02020603050405020304" pitchFamily="18" charset="0"/>
              </a:rPr>
              <a:t>cube</a:t>
            </a:r>
            <a:r>
              <a:rPr lang="en-IN" b="0" i="0" dirty="0">
                <a:effectLst/>
                <a:latin typeface="Times New Roman" panose="02020603050405020304" pitchFamily="18" charset="0"/>
                <a:cs typeface="Times New Roman" panose="02020603050405020304" pitchFamily="18" charset="0"/>
              </a:rPr>
              <a:t> = new Cube(); </a:t>
            </a:r>
          </a:p>
          <a:p>
            <a:pPr marL="0" indent="0">
              <a:buNone/>
            </a:pPr>
            <a:r>
              <a:rPr lang="en-IN" dirty="0">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cube.display</a:t>
            </a:r>
            <a:r>
              <a:rPr lang="en-IN" b="0" i="0" dirty="0">
                <a:effectLst/>
                <a:latin typeface="Times New Roman" panose="02020603050405020304" pitchFamily="18" charset="0"/>
                <a:cs typeface="Times New Roman" panose="02020603050405020304" pitchFamily="18" charset="0"/>
              </a:rPr>
              <a:t>(); </a:t>
            </a:r>
          </a:p>
          <a:p>
            <a:pPr marL="0" indent="0">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cube.area</a:t>
            </a:r>
            <a:r>
              <a:rPr lang="en-IN" b="0" i="0" dirty="0">
                <a:effectLst/>
                <a:latin typeface="Times New Roman" panose="02020603050405020304" pitchFamily="18" charset="0"/>
                <a:cs typeface="Times New Roman" panose="02020603050405020304" pitchFamily="18" charset="0"/>
              </a:rPr>
              <a:t>(); </a:t>
            </a:r>
          </a:p>
          <a:p>
            <a:pPr marL="0" indent="0">
              <a:buNone/>
            </a:pPr>
            <a:r>
              <a:rPr lang="en-IN" b="0" i="0" dirty="0">
                <a:effectLst/>
                <a:latin typeface="Times New Roman" panose="02020603050405020304" pitchFamily="18" charset="0"/>
                <a:cs typeface="Times New Roman" panose="02020603050405020304" pitchFamily="18" charset="0"/>
              </a:rPr>
              <a:t>  </a:t>
            </a:r>
            <a:r>
              <a:rPr lang="en-IN" b="0" i="0" dirty="0" err="1">
                <a:effectLst/>
                <a:latin typeface="Times New Roman" panose="02020603050405020304" pitchFamily="18" charset="0"/>
                <a:cs typeface="Times New Roman" panose="02020603050405020304" pitchFamily="18" charset="0"/>
              </a:rPr>
              <a:t>cube.volume</a:t>
            </a:r>
            <a:r>
              <a:rPr lang="en-IN" b="0" i="0" dirty="0">
                <a:effectLst/>
                <a:latin typeface="Times New Roman" panose="02020603050405020304" pitchFamily="18" charset="0"/>
                <a:cs typeface="Times New Roman" panose="02020603050405020304" pitchFamily="18" charset="0"/>
              </a:rPr>
              <a:t>(); </a:t>
            </a:r>
          </a:p>
          <a:p>
            <a:pPr marL="0" indent="0">
              <a:buNone/>
            </a:pPr>
            <a:r>
              <a:rPr lang="en-IN" b="0" i="0" dirty="0">
                <a:effectLs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70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896B-8C8B-40BD-8FA9-51809DBD811F}"/>
              </a:ext>
            </a:extLst>
          </p:cNvPr>
          <p:cNvSpPr>
            <a:spLocks noGrp="1"/>
          </p:cNvSpPr>
          <p:nvPr>
            <p:ph type="title"/>
          </p:nvPr>
        </p:nvSpPr>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3. Hierarchical Inheritance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65A35B-D3BE-458F-A38B-1F5C35B46609}"/>
              </a:ext>
            </a:extLst>
          </p:cNvPr>
          <p:cNvSpPr>
            <a:spLocks noGrp="1"/>
          </p:cNvSpPr>
          <p:nvPr>
            <p:ph idx="1"/>
          </p:nvPr>
        </p:nvSpPr>
        <p:spPr/>
        <p:txBody>
          <a:bodyPr>
            <a:normAutofit/>
          </a:bodyPr>
          <a:lstStyle/>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Hierarchical Inheritance, one class serves as a superclass (base class) for more than one subclass. In the below image, class A serves as a base class for the derived classes B, C, and D.</a:t>
            </a:r>
          </a:p>
          <a:p>
            <a:pPr marL="0" indent="0">
              <a:buNone/>
            </a:pPr>
            <a:br>
              <a:rPr lang="en-GB"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B50191-C86C-4E9B-B441-ED14BE645526}"/>
              </a:ext>
            </a:extLst>
          </p:cNvPr>
          <p:cNvPicPr>
            <a:picLocks noChangeAspect="1"/>
          </p:cNvPicPr>
          <p:nvPr/>
        </p:nvPicPr>
        <p:blipFill>
          <a:blip r:embed="rId2"/>
          <a:stretch>
            <a:fillRect/>
          </a:stretch>
        </p:blipFill>
        <p:spPr>
          <a:xfrm>
            <a:off x="4119562" y="2757488"/>
            <a:ext cx="3952875" cy="3419475"/>
          </a:xfrm>
          <a:prstGeom prst="rect">
            <a:avLst/>
          </a:prstGeom>
        </p:spPr>
      </p:pic>
    </p:spTree>
    <p:extLst>
      <p:ext uri="{BB962C8B-B14F-4D97-AF65-F5344CB8AC3E}">
        <p14:creationId xmlns:p14="http://schemas.microsoft.com/office/powerpoint/2010/main" val="164808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9B95D-6A3A-440A-80E7-621E540A4749}"/>
              </a:ext>
            </a:extLst>
          </p:cNvPr>
          <p:cNvSpPr>
            <a:spLocks noGrp="1"/>
          </p:cNvSpPr>
          <p:nvPr>
            <p:ph idx="1"/>
          </p:nvPr>
        </p:nvSpPr>
        <p:spPr>
          <a:xfrm>
            <a:off x="838200" y="386499"/>
            <a:ext cx="8616885" cy="6381946"/>
          </a:xfrm>
          <a:solidFill>
            <a:schemeClr val="bg2"/>
          </a:solidFill>
        </p:spPr>
        <p:txBody>
          <a:bodyPr>
            <a:normAutofit fontScale="47500" lnSpcReduction="20000"/>
          </a:bodyPr>
          <a:lstStyle/>
          <a:p>
            <a:pPr marL="0" indent="0">
              <a:buNone/>
            </a:pPr>
            <a:r>
              <a:rPr lang="en-IN" dirty="0">
                <a:latin typeface="Times New Roman" panose="02020603050405020304" pitchFamily="18" charset="0"/>
                <a:cs typeface="Times New Roman" panose="02020603050405020304" pitchFamily="18" charset="0"/>
              </a:rPr>
              <a:t>// Java program to illustrate the concept of Hierarchical  inheritance</a:t>
            </a:r>
          </a:p>
          <a:p>
            <a:pPr marL="0" indent="0">
              <a:buNone/>
            </a:pPr>
            <a:r>
              <a:rPr lang="en-IN" dirty="0">
                <a:latin typeface="Times New Roman" panose="02020603050405020304" pitchFamily="18" charset="0"/>
                <a:cs typeface="Times New Roman" panose="02020603050405020304" pitchFamily="18" charset="0"/>
              </a:rPr>
              <a:t>class A {   public void </a:t>
            </a:r>
            <a:r>
              <a:rPr lang="en-IN" dirty="0" err="1">
                <a:latin typeface="Times New Roman" panose="02020603050405020304" pitchFamily="18" charset="0"/>
                <a:cs typeface="Times New Roman" panose="02020603050405020304" pitchFamily="18" charset="0"/>
              </a:rPr>
              <a:t>print_A</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("Class A");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B extends A {  public void </a:t>
            </a:r>
            <a:r>
              <a:rPr lang="en-IN" dirty="0" err="1">
                <a:latin typeface="Times New Roman" panose="02020603050405020304" pitchFamily="18" charset="0"/>
                <a:cs typeface="Times New Roman" panose="02020603050405020304" pitchFamily="18" charset="0"/>
              </a:rPr>
              <a:t>print_B</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("Class B");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C extends A {  public void </a:t>
            </a:r>
            <a:r>
              <a:rPr lang="en-IN" dirty="0" err="1">
                <a:latin typeface="Times New Roman" panose="02020603050405020304" pitchFamily="18" charset="0"/>
                <a:cs typeface="Times New Roman" panose="02020603050405020304" pitchFamily="18" charset="0"/>
              </a:rPr>
              <a:t>print_C</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("Class C");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D extends A {  public void </a:t>
            </a:r>
            <a:r>
              <a:rPr lang="en-IN" dirty="0" err="1">
                <a:latin typeface="Times New Roman" panose="02020603050405020304" pitchFamily="18" charset="0"/>
                <a:cs typeface="Times New Roman" panose="02020603050405020304" pitchFamily="18" charset="0"/>
              </a:rPr>
              <a:t>print_D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("Class D");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Driver Class</a:t>
            </a:r>
          </a:p>
          <a:p>
            <a:pPr marL="0" indent="0">
              <a:buNone/>
            </a:pPr>
            <a:r>
              <a:rPr lang="en-IN" dirty="0">
                <a:latin typeface="Times New Roman" panose="02020603050405020304" pitchFamily="18" charset="0"/>
                <a:cs typeface="Times New Roman" panose="02020603050405020304" pitchFamily="18" charset="0"/>
              </a:rPr>
              <a:t>public class Test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B </a:t>
            </a:r>
            <a:r>
              <a:rPr lang="en-IN" dirty="0" err="1">
                <a:latin typeface="Times New Roman" panose="02020603050405020304" pitchFamily="18" charset="0"/>
                <a:cs typeface="Times New Roman" panose="02020603050405020304" pitchFamily="18" charset="0"/>
              </a:rPr>
              <a:t>obj_B</a:t>
            </a:r>
            <a:r>
              <a:rPr lang="en-IN" dirty="0">
                <a:latin typeface="Times New Roman" panose="02020603050405020304" pitchFamily="18" charset="0"/>
                <a:cs typeface="Times New Roman" panose="02020603050405020304" pitchFamily="18" charset="0"/>
              </a:rPr>
              <a:t> = new B();</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obj_B.print_A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obj_B.print_B</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C </a:t>
            </a:r>
            <a:r>
              <a:rPr lang="en-IN" dirty="0" err="1">
                <a:latin typeface="Times New Roman" panose="02020603050405020304" pitchFamily="18" charset="0"/>
                <a:cs typeface="Times New Roman" panose="02020603050405020304" pitchFamily="18" charset="0"/>
              </a:rPr>
              <a:t>obj_C</a:t>
            </a:r>
            <a:r>
              <a:rPr lang="en-IN" dirty="0">
                <a:latin typeface="Times New Roman" panose="02020603050405020304" pitchFamily="18" charset="0"/>
                <a:cs typeface="Times New Roman" panose="02020603050405020304" pitchFamily="18" charset="0"/>
              </a:rPr>
              <a:t> = new C();</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obj_C.print_A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obj_C.print_C</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obj_D</a:t>
            </a:r>
            <a:r>
              <a:rPr lang="en-IN" dirty="0">
                <a:latin typeface="Times New Roman" panose="02020603050405020304" pitchFamily="18" charset="0"/>
                <a:cs typeface="Times New Roman" panose="02020603050405020304" pitchFamily="18" charset="0"/>
              </a:rPr>
              <a:t> = new 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obj_D.print_A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obj_D.print_D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0117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A03B7-EDEF-4014-88D3-228FB992EF45}"/>
              </a:ext>
            </a:extLst>
          </p:cNvPr>
          <p:cNvSpPr>
            <a:spLocks noGrp="1"/>
          </p:cNvSpPr>
          <p:nvPr>
            <p:ph type="title"/>
          </p:nvPr>
        </p:nvSpPr>
        <p:spPr/>
        <p:txBody>
          <a:bodyPr>
            <a:normAutofit/>
          </a:bodyPr>
          <a:lstStyle/>
          <a:p>
            <a:r>
              <a:rPr lang="en-GB" b="1" i="0" dirty="0">
                <a:solidFill>
                  <a:srgbClr val="273239"/>
                </a:solidFill>
                <a:effectLst/>
                <a:latin typeface="Times New Roman" panose="02020603050405020304" pitchFamily="18" charset="0"/>
                <a:cs typeface="Times New Roman" panose="02020603050405020304" pitchFamily="18" charset="0"/>
              </a:rPr>
              <a:t>4. Multiple Inheritance (Through Interfaces)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C20D37-1F78-4E91-9BCA-8496E046509B}"/>
              </a:ext>
            </a:extLst>
          </p:cNvPr>
          <p:cNvSpPr>
            <a:spLocks noGrp="1"/>
          </p:cNvSpPr>
          <p:nvPr>
            <p:ph idx="1"/>
          </p:nvPr>
        </p:nvSpPr>
        <p:spPr/>
        <p:txBody>
          <a:bodyPr>
            <a:normAutofit/>
          </a:bodyPr>
          <a:lstStyle/>
          <a:p>
            <a:pPr marL="0" indent="0" algn="just">
              <a:buNone/>
            </a:pPr>
            <a:r>
              <a:rPr lang="en-GB" sz="2000" b="0" i="0" dirty="0">
                <a:effectLst/>
                <a:latin typeface="Times New Roman" panose="02020603050405020304" pitchFamily="18" charset="0"/>
                <a:cs typeface="Times New Roman" panose="02020603050405020304" pitchFamily="18" charset="0"/>
              </a:rPr>
              <a:t>In </a:t>
            </a:r>
            <a:r>
              <a:rPr lang="en-GB" sz="2000" dirty="0">
                <a:latin typeface="Times New Roman" panose="02020603050405020304" pitchFamily="18" charset="0"/>
                <a:cs typeface="Times New Roman" panose="02020603050405020304" pitchFamily="18" charset="0"/>
              </a:rPr>
              <a:t>Multiple inheritances</a:t>
            </a:r>
            <a:r>
              <a:rPr lang="en-GB" sz="2000" b="0" i="0" dirty="0">
                <a:effectLst/>
                <a:latin typeface="Times New Roman" panose="02020603050405020304" pitchFamily="18" charset="0"/>
                <a:cs typeface="Times New Roman" panose="02020603050405020304" pitchFamily="18" charset="0"/>
              </a:rPr>
              <a:t>, one class can have more than one superclass and inherit features from all parent classes. Please note that Java does </a:t>
            </a:r>
            <a:r>
              <a:rPr lang="en-GB" sz="2000" b="1" i="0" dirty="0">
                <a:effectLst/>
                <a:latin typeface="Times New Roman" panose="02020603050405020304" pitchFamily="18" charset="0"/>
                <a:cs typeface="Times New Roman" panose="02020603050405020304" pitchFamily="18" charset="0"/>
              </a:rPr>
              <a:t>not</a:t>
            </a:r>
            <a:r>
              <a:rPr lang="en-GB" sz="2000" b="0" i="0" dirty="0">
                <a:effectLst/>
                <a:latin typeface="Times New Roman" panose="02020603050405020304" pitchFamily="18" charset="0"/>
                <a:cs typeface="Times New Roman" panose="02020603050405020304" pitchFamily="18" charset="0"/>
              </a:rPr>
              <a:t> support </a:t>
            </a:r>
            <a:r>
              <a:rPr lang="en-GB" sz="2000" dirty="0">
                <a:latin typeface="Times New Roman" panose="02020603050405020304" pitchFamily="18" charset="0"/>
                <a:cs typeface="Times New Roman" panose="02020603050405020304" pitchFamily="18" charset="0"/>
              </a:rPr>
              <a:t>multiple inheritances</a:t>
            </a:r>
            <a:r>
              <a:rPr lang="en-GB" sz="2000" b="0" i="0" dirty="0">
                <a:effectLst/>
                <a:latin typeface="Times New Roman" panose="02020603050405020304" pitchFamily="18" charset="0"/>
                <a:cs typeface="Times New Roman" panose="02020603050405020304" pitchFamily="18" charset="0"/>
              </a:rPr>
              <a:t> with classes. In Java, we can achieve multiple inheritances only through </a:t>
            </a:r>
            <a:r>
              <a:rPr lang="en-GB" sz="2000" dirty="0">
                <a:latin typeface="Times New Roman" panose="02020603050405020304" pitchFamily="18" charset="0"/>
                <a:cs typeface="Times New Roman" panose="02020603050405020304" pitchFamily="18" charset="0"/>
              </a:rPr>
              <a:t>Interfaces</a:t>
            </a:r>
            <a:r>
              <a:rPr lang="en-GB" sz="2000" b="0" i="0" dirty="0">
                <a:effectLst/>
                <a:latin typeface="Times New Roman" panose="02020603050405020304" pitchFamily="18" charset="0"/>
                <a:cs typeface="Times New Roman" panose="02020603050405020304" pitchFamily="18" charset="0"/>
              </a:rPr>
              <a:t>. In the image below, Class C is derived from interfaces A and B.</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1B3C2AB-6610-4D16-898F-03CCE96C5DDB}"/>
              </a:ext>
            </a:extLst>
          </p:cNvPr>
          <p:cNvPicPr>
            <a:picLocks noChangeAspect="1"/>
          </p:cNvPicPr>
          <p:nvPr/>
        </p:nvPicPr>
        <p:blipFill>
          <a:blip r:embed="rId2"/>
          <a:stretch>
            <a:fillRect/>
          </a:stretch>
        </p:blipFill>
        <p:spPr>
          <a:xfrm>
            <a:off x="4183242" y="3186113"/>
            <a:ext cx="3486150" cy="2990850"/>
          </a:xfrm>
          <a:prstGeom prst="rect">
            <a:avLst/>
          </a:prstGeom>
        </p:spPr>
      </p:pic>
    </p:spTree>
    <p:extLst>
      <p:ext uri="{BB962C8B-B14F-4D97-AF65-F5344CB8AC3E}">
        <p14:creationId xmlns:p14="http://schemas.microsoft.com/office/powerpoint/2010/main" val="323579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2D708-10A4-4CC3-A5A5-FC910E537DC1}"/>
              </a:ext>
            </a:extLst>
          </p:cNvPr>
          <p:cNvSpPr>
            <a:spLocks noGrp="1"/>
          </p:cNvSpPr>
          <p:nvPr>
            <p:ph idx="1"/>
          </p:nvPr>
        </p:nvSpPr>
        <p:spPr>
          <a:xfrm>
            <a:off x="838200" y="461913"/>
            <a:ext cx="10515600" cy="6070862"/>
          </a:xfrm>
          <a:solidFill>
            <a:schemeClr val="bg2"/>
          </a:solidFill>
        </p:spPr>
        <p:txBody>
          <a:bodyPr>
            <a:normAutofit fontScale="62500" lnSpcReduction="20000"/>
          </a:bodyPr>
          <a:lstStyle/>
          <a:p>
            <a:pPr marL="0" indent="0">
              <a:buNone/>
            </a:pPr>
            <a:r>
              <a:rPr lang="en-IN" dirty="0">
                <a:latin typeface="Times New Roman" panose="02020603050405020304" pitchFamily="18" charset="0"/>
                <a:cs typeface="Times New Roman" panose="02020603050405020304" pitchFamily="18" charset="0"/>
              </a:rPr>
              <a:t>// Java program to illustrate the concept of Multiple inheritance</a:t>
            </a:r>
          </a:p>
          <a:p>
            <a:pPr marL="0" indent="0">
              <a:buNone/>
            </a:pPr>
            <a:r>
              <a:rPr lang="en-IN" dirty="0">
                <a:latin typeface="Times New Roman" panose="02020603050405020304" pitchFamily="18" charset="0"/>
                <a:cs typeface="Times New Roman" panose="02020603050405020304" pitchFamily="18" charset="0"/>
              </a:rPr>
              <a:t>import java.io.*;</a:t>
            </a: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java.lang</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java.util</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interface One {       public void </a:t>
            </a:r>
            <a:r>
              <a:rPr lang="en-IN" dirty="0" err="1">
                <a:latin typeface="Times New Roman" panose="02020603050405020304" pitchFamily="18" charset="0"/>
                <a:cs typeface="Times New Roman" panose="02020603050405020304" pitchFamily="18" charset="0"/>
              </a:rPr>
              <a:t>print_A</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interface Two {       public void </a:t>
            </a:r>
            <a:r>
              <a:rPr lang="en-IN" dirty="0" err="1">
                <a:latin typeface="Times New Roman" panose="02020603050405020304" pitchFamily="18" charset="0"/>
                <a:cs typeface="Times New Roman" panose="02020603050405020304" pitchFamily="18" charset="0"/>
              </a:rPr>
              <a:t>print_B</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interface Three extends One, Two {      public void </a:t>
            </a:r>
            <a:r>
              <a:rPr lang="en-IN" dirty="0" err="1">
                <a:latin typeface="Times New Roman" panose="02020603050405020304" pitchFamily="18" charset="0"/>
                <a:cs typeface="Times New Roman" panose="02020603050405020304" pitchFamily="18" charset="0"/>
              </a:rPr>
              <a:t>print_A</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class Child implements Three {      @Override public void </a:t>
            </a:r>
            <a:r>
              <a:rPr lang="en-IN" dirty="0" err="1">
                <a:latin typeface="Times New Roman" panose="02020603050405020304" pitchFamily="18" charset="0"/>
                <a:cs typeface="Times New Roman" panose="02020603050405020304" pitchFamily="18" charset="0"/>
              </a:rPr>
              <a:t>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           }</a:t>
            </a:r>
          </a:p>
          <a:p>
            <a:pPr marL="0" indent="0">
              <a:buNone/>
            </a:pPr>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print_for</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(“B"); }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Drived</a:t>
            </a:r>
            <a:r>
              <a:rPr lang="en-IN" dirty="0">
                <a:latin typeface="Times New Roman" panose="02020603050405020304" pitchFamily="18" charset="0"/>
                <a:cs typeface="Times New Roman" panose="02020603050405020304" pitchFamily="18" charset="0"/>
              </a:rPr>
              <a:t> class</a:t>
            </a:r>
          </a:p>
          <a:p>
            <a:pPr marL="0" indent="0">
              <a:buNone/>
            </a:pPr>
            <a:r>
              <a:rPr lang="en-IN" dirty="0">
                <a:latin typeface="Times New Roman" panose="02020603050405020304" pitchFamily="18" charset="0"/>
                <a:cs typeface="Times New Roman" panose="02020603050405020304" pitchFamily="18" charset="0"/>
              </a:rPr>
              <a:t>public 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   Child c = new Child();</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c.print_B</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c.print_A</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205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C16A3-CC4B-4337-92CF-A56618E830EE}"/>
              </a:ext>
            </a:extLst>
          </p:cNvPr>
          <p:cNvSpPr>
            <a:spLocks noGrp="1"/>
          </p:cNvSpPr>
          <p:nvPr>
            <p:ph type="title"/>
          </p:nvPr>
        </p:nvSpPr>
        <p:spPr>
          <a:xfrm>
            <a:off x="838200" y="0"/>
            <a:ext cx="10515600" cy="1325563"/>
          </a:xfrm>
        </p:spPr>
        <p:txBody>
          <a:bodyPr/>
          <a:lstStyle/>
          <a:p>
            <a:r>
              <a:rPr lang="en-IN" b="1" i="0" dirty="0">
                <a:solidFill>
                  <a:srgbClr val="273239"/>
                </a:solidFill>
                <a:effectLst/>
                <a:latin typeface="Times New Roman" panose="02020603050405020304" pitchFamily="18" charset="0"/>
                <a:cs typeface="Times New Roman" panose="02020603050405020304" pitchFamily="18" charset="0"/>
              </a:rPr>
              <a:t>5. Hybrid Inheritance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149056-5B1F-4DB3-80DE-539D6BE3C46F}"/>
              </a:ext>
            </a:extLst>
          </p:cNvPr>
          <p:cNvSpPr>
            <a:spLocks noGrp="1"/>
          </p:cNvSpPr>
          <p:nvPr>
            <p:ph idx="1"/>
          </p:nvPr>
        </p:nvSpPr>
        <p:spPr>
          <a:xfrm>
            <a:off x="838200" y="1102936"/>
            <a:ext cx="10515600" cy="3110845"/>
          </a:xfrm>
        </p:spPr>
        <p:txBody>
          <a:bodyPr>
            <a:normAutofit/>
          </a:bodyPr>
          <a:lstStyle/>
          <a:p>
            <a:pPr algn="just"/>
            <a:r>
              <a:rPr lang="en-GB" sz="2000" b="0" i="0" dirty="0">
                <a:effectLst/>
                <a:latin typeface="Times New Roman" panose="02020603050405020304" pitchFamily="18" charset="0"/>
                <a:cs typeface="Times New Roman" panose="02020603050405020304" pitchFamily="18" charset="0"/>
              </a:rPr>
              <a:t>It is a mix of two or more of the above types of inheritance. Since Java doesn’t support multiple inheritances with classes, hybrid inheritance involving multiple inheritance is also not possible with classes. In Java, we can achieve hybrid inheritance only through </a:t>
            </a:r>
            <a:r>
              <a:rPr lang="en-GB" sz="2000" dirty="0">
                <a:latin typeface="Times New Roman" panose="02020603050405020304" pitchFamily="18" charset="0"/>
                <a:cs typeface="Times New Roman" panose="02020603050405020304" pitchFamily="18" charset="0"/>
              </a:rPr>
              <a:t>Interfaces</a:t>
            </a:r>
            <a:r>
              <a:rPr lang="en-GB" sz="2000" b="0" i="0" dirty="0">
                <a:effectLst/>
                <a:latin typeface="Times New Roman" panose="02020603050405020304" pitchFamily="18" charset="0"/>
                <a:cs typeface="Times New Roman" panose="02020603050405020304" pitchFamily="18" charset="0"/>
              </a:rPr>
              <a:t> if we want to involve multiple inheritance to implement Hybrid inheritance.</a:t>
            </a:r>
          </a:p>
          <a:p>
            <a:pPr algn="just"/>
            <a:r>
              <a:rPr lang="en-GB" sz="2000" b="0" i="0" dirty="0">
                <a:effectLst/>
                <a:latin typeface="Times New Roman" panose="02020603050405020304" pitchFamily="18" charset="0"/>
                <a:cs typeface="Times New Roman" panose="02020603050405020304" pitchFamily="18" charset="0"/>
              </a:rPr>
              <a:t>However, it is important to note that Hybrid inheritance does not necessarily require the use of Multiple Inheritance exclusively. It can be achieved through a combination of Multilevel Inheritance and Hierarchical Inheritance with classes, Hierarchical and Single Inheritance with classes. Therefore, it is indeed possible to implement Hybrid inheritance using classes alone, without relying on multiple inheritance type. </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E60F96-BD5E-46F1-BCD2-506EFD057D3E}"/>
              </a:ext>
            </a:extLst>
          </p:cNvPr>
          <p:cNvPicPr>
            <a:picLocks noChangeAspect="1"/>
          </p:cNvPicPr>
          <p:nvPr/>
        </p:nvPicPr>
        <p:blipFill>
          <a:blip r:embed="rId2"/>
          <a:stretch>
            <a:fillRect/>
          </a:stretch>
        </p:blipFill>
        <p:spPr>
          <a:xfrm>
            <a:off x="4310062" y="3792521"/>
            <a:ext cx="3571875" cy="2628900"/>
          </a:xfrm>
          <a:prstGeom prst="rect">
            <a:avLst/>
          </a:prstGeom>
        </p:spPr>
      </p:pic>
    </p:spTree>
    <p:extLst>
      <p:ext uri="{BB962C8B-B14F-4D97-AF65-F5344CB8AC3E}">
        <p14:creationId xmlns:p14="http://schemas.microsoft.com/office/powerpoint/2010/main" val="2252688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1502-CDA7-448B-BECA-558B8B8E601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Interface</a:t>
            </a:r>
          </a:p>
        </p:txBody>
      </p:sp>
      <p:sp>
        <p:nvSpPr>
          <p:cNvPr id="4" name="Rectangle 1">
            <a:extLst>
              <a:ext uri="{FF2B5EF4-FFF2-40B4-BE49-F238E27FC236}">
                <a16:creationId xmlns:a16="http://schemas.microsoft.com/office/drawing/2014/main" id="{B96BA9F0-A14B-4CDE-AA6D-D4BA86414D34}"/>
              </a:ext>
            </a:extLst>
          </p:cNvPr>
          <p:cNvSpPr>
            <a:spLocks noGrp="1" noChangeArrowheads="1"/>
          </p:cNvSpPr>
          <p:nvPr>
            <p:ph idx="1"/>
          </p:nvPr>
        </p:nvSpPr>
        <p:spPr bwMode="auto">
          <a:xfrm>
            <a:off x="838200" y="1954584"/>
            <a:ext cx="10912813"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Another way to achieve </a:t>
            </a:r>
            <a:r>
              <a:rPr lang="en-US" altLang="en-US" sz="2000" dirty="0">
                <a:latin typeface="Times New Roman" panose="02020603050405020304" pitchFamily="18" charset="0"/>
                <a:cs typeface="Times New Roman" panose="02020603050405020304" pitchFamily="18" charset="0"/>
              </a:rPr>
              <a:t>abstraction</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Java, is with interfaces.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interface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a completely "</a:t>
            </a:r>
            <a:r>
              <a:rPr kumimoji="0" lang="en-US" altLang="en-US"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abstract class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that is used to group related methods with empty bodies: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p>
          <a:p>
            <a:pPr marL="0" indent="0" algn="just">
              <a:lnSpc>
                <a:spcPct val="100000"/>
              </a:lnSpc>
              <a:buNone/>
            </a:pPr>
            <a:r>
              <a:rPr kumimoji="0" lang="en-US" altLang="en-US" sz="20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 interface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0077AA"/>
                </a:solidFill>
                <a:effectLst/>
                <a:latin typeface="Times New Roman" panose="02020603050405020304" pitchFamily="18" charset="0"/>
                <a:cs typeface="Times New Roman" panose="02020603050405020304" pitchFamily="18" charset="0"/>
              </a:rPr>
              <a:t>interface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Animal</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lgn="just">
              <a:lnSpc>
                <a:spcPct val="100000"/>
              </a:lnSpc>
              <a:buNone/>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lgn="just">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public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rgbClr val="DD4A68"/>
                </a:solidFill>
                <a:effectLst/>
                <a:latin typeface="Times New Roman" panose="02020603050405020304" pitchFamily="18" charset="0"/>
                <a:cs typeface="Times New Roman" panose="02020603050405020304" pitchFamily="18" charset="0"/>
              </a:rPr>
              <a:t>animalSound</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 interface method   (does not have a body)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lgn="just">
              <a:lnSpc>
                <a:spcPct val="100000"/>
              </a:lnSpc>
              <a:buNone/>
            </a:pP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      public</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0077AA"/>
                </a:solidFill>
                <a:effectLst/>
                <a:latin typeface="Times New Roman" panose="02020603050405020304" pitchFamily="18" charset="0"/>
                <a:cs typeface="Times New Roman" panose="02020603050405020304" pitchFamily="18" charset="0"/>
              </a:rPr>
              <a:t>void</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DD4A68"/>
                </a:solidFill>
                <a:effectLst/>
                <a:latin typeface="Times New Roman" panose="02020603050405020304" pitchFamily="18" charset="0"/>
                <a:cs typeface="Times New Roman" panose="02020603050405020304" pitchFamily="18" charset="0"/>
              </a:rPr>
              <a:t>run</a:t>
            </a: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 interface method </a:t>
            </a:r>
            <a:r>
              <a:rPr lang="en-US" altLang="en-US" sz="2000" dirty="0">
                <a:solidFill>
                  <a:srgbClr val="708090"/>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rgbClr val="708090"/>
                </a:solidFill>
                <a:effectLst/>
                <a:latin typeface="Times New Roman" panose="02020603050405020304" pitchFamily="18" charset="0"/>
                <a:cs typeface="Times New Roman" panose="02020603050405020304" pitchFamily="18" charset="0"/>
              </a:rPr>
              <a:t>(does not have a body)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indent="0" algn="just">
              <a:lnSpc>
                <a:spcPct val="100000"/>
              </a:lnSpc>
              <a:buNone/>
            </a:pPr>
            <a:r>
              <a:rPr kumimoji="0" lang="en-US" altLang="en-US" sz="2000" b="0" i="0" u="none" strike="noStrike" cap="none" normalizeH="0" baseline="0" dirty="0">
                <a:ln>
                  <a:noFill/>
                </a:ln>
                <a:solidFill>
                  <a:srgbClr val="999999"/>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999999"/>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 access the interface methods, the interface must be "implemented"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kinda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like inherited) by another class with 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implements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keyword (instead of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extends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The body of the interface method is provided by the "implement" class: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CCB76D58-9539-406D-AEA0-4C524CABE3B4}"/>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8361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072AB-F866-42CB-A630-4D8B01CF665F}"/>
              </a:ext>
            </a:extLst>
          </p:cNvPr>
          <p:cNvSpPr>
            <a:spLocks noGrp="1"/>
          </p:cNvSpPr>
          <p:nvPr>
            <p:ph idx="1"/>
          </p:nvPr>
        </p:nvSpPr>
        <p:spPr>
          <a:xfrm>
            <a:off x="838200" y="414779"/>
            <a:ext cx="8984530" cy="6089716"/>
          </a:xfrm>
          <a:solidFill>
            <a:schemeClr val="bg2"/>
          </a:solidFill>
        </p:spPr>
        <p:txBody>
          <a:bodyPr>
            <a:normAutofit fontScale="62500" lnSpcReduction="20000"/>
          </a:bodyPr>
          <a:lstStyle/>
          <a:p>
            <a:pPr marL="0" indent="0">
              <a:buNone/>
            </a:pPr>
            <a:r>
              <a:rPr lang="en-IN" dirty="0">
                <a:latin typeface="Times New Roman" panose="02020603050405020304" pitchFamily="18" charset="0"/>
                <a:cs typeface="Times New Roman" panose="02020603050405020304" pitchFamily="18" charset="0"/>
              </a:rPr>
              <a:t>interface Animal {</a:t>
            </a:r>
          </a:p>
          <a:p>
            <a:pPr marL="0" indent="0">
              <a:buNone/>
            </a:pPr>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animalSound</a:t>
            </a:r>
            <a:r>
              <a:rPr lang="en-IN" dirty="0">
                <a:latin typeface="Times New Roman" panose="02020603050405020304" pitchFamily="18" charset="0"/>
                <a:cs typeface="Times New Roman" panose="02020603050405020304" pitchFamily="18" charset="0"/>
              </a:rPr>
              <a:t>(); // interface method (does not have a body)</a:t>
            </a:r>
          </a:p>
          <a:p>
            <a:pPr marL="0" indent="0">
              <a:buNone/>
            </a:pPr>
            <a:r>
              <a:rPr lang="en-IN" dirty="0">
                <a:latin typeface="Times New Roman" panose="02020603050405020304" pitchFamily="18" charset="0"/>
                <a:cs typeface="Times New Roman" panose="02020603050405020304" pitchFamily="18" charset="0"/>
              </a:rPr>
              <a:t>  public void sleep(); // interface method (does not have a body)</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Pig implements Animal {</a:t>
            </a:r>
          </a:p>
          <a:p>
            <a:pPr marL="0" indent="0">
              <a:buNone/>
            </a:pPr>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animalSound</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("The pig says: wee wee");</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public void sleep()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Zzz</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class Main {</a:t>
            </a:r>
          </a:p>
          <a:p>
            <a:pPr marL="0" indent="0">
              <a:buNone/>
            </a:pPr>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Pig </a:t>
            </a:r>
            <a:r>
              <a:rPr lang="en-IN" dirty="0" err="1">
                <a:latin typeface="Times New Roman" panose="02020603050405020304" pitchFamily="18" charset="0"/>
                <a:cs typeface="Times New Roman" panose="02020603050405020304" pitchFamily="18" charset="0"/>
              </a:rPr>
              <a:t>myPig</a:t>
            </a:r>
            <a:r>
              <a:rPr lang="en-IN" dirty="0">
                <a:latin typeface="Times New Roman" panose="02020603050405020304" pitchFamily="18" charset="0"/>
                <a:cs typeface="Times New Roman" panose="02020603050405020304" pitchFamily="18" charset="0"/>
              </a:rPr>
              <a:t> = new Pig();</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myPig.animalSound</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myPig.sleep</a:t>
            </a:r>
            <a:r>
              <a:rPr lang="en-IN" dirty="0">
                <a:latin typeface="Times New Roman" panose="02020603050405020304" pitchFamily="18" charset="0"/>
                <a:cs typeface="Times New Roman" panose="02020603050405020304" pitchFamily="18" charset="0"/>
              </a:rPr>
              <a:t>();</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98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57D7-3F21-49A7-B083-6D2B3427D04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4039541-B394-4CCE-8A7E-E21499F97458}"/>
              </a:ext>
            </a:extLst>
          </p:cNvPr>
          <p:cNvSpPr>
            <a:spLocks noGrp="1"/>
          </p:cNvSpPr>
          <p:nvPr>
            <p:ph idx="1"/>
          </p:nvPr>
        </p:nvSpPr>
        <p:spPr/>
        <p:txBody>
          <a:bodyPr>
            <a:normAutofit/>
          </a:bodyPr>
          <a:lstStyle/>
          <a:p>
            <a:pPr marL="0" indent="0" algn="just">
              <a:buNone/>
            </a:pPr>
            <a:r>
              <a:rPr lang="en-GB" sz="2000" b="0" i="0" dirty="0">
                <a:solidFill>
                  <a:srgbClr val="273239"/>
                </a:solidFill>
                <a:effectLst/>
                <a:latin typeface="Times New Roman" panose="02020603050405020304" pitchFamily="18" charset="0"/>
                <a:cs typeface="Times New Roman" panose="02020603050405020304" pitchFamily="18" charset="0"/>
              </a:rPr>
              <a:t>Java, Inheritance is an important pillar of OOP(Object-Oriented Programming). It is the mechanism in Java by which one class is allowed to inherit the features(fields and methods) of another class. In Java, Inheritance means creating new classes based on existing ones. A class that inherits from another class can reuse the methods and fields of that class.</a:t>
            </a:r>
          </a:p>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Why Do We Need Java Inheritance?</a:t>
            </a:r>
          </a:p>
          <a:p>
            <a:pPr algn="l"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Code Reusability: </a:t>
            </a:r>
            <a:r>
              <a:rPr lang="en-GB" sz="2000" b="0" i="0" dirty="0">
                <a:solidFill>
                  <a:srgbClr val="273239"/>
                </a:solidFill>
                <a:effectLst/>
                <a:latin typeface="Times New Roman" panose="02020603050405020304" pitchFamily="18" charset="0"/>
                <a:cs typeface="Times New Roman" panose="02020603050405020304" pitchFamily="18" charset="0"/>
              </a:rPr>
              <a:t>The code written in the Superclass is common to all subclasses. Child classes can directly use the parent class code.</a:t>
            </a:r>
          </a:p>
          <a:p>
            <a:pPr algn="l"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Method Overriding: </a:t>
            </a:r>
            <a:r>
              <a:rPr lang="en-GB" sz="2000" dirty="0">
                <a:latin typeface="Times New Roman" panose="02020603050405020304" pitchFamily="18" charset="0"/>
                <a:cs typeface="Times New Roman" panose="02020603050405020304" pitchFamily="18" charset="0"/>
              </a:rPr>
              <a:t>Method Overriding</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is achievable only through Inheritance. It is one of the ways by which Java achieves Run Time Polymorphism.</a:t>
            </a:r>
          </a:p>
          <a:p>
            <a:pPr algn="l"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Abstraction: </a:t>
            </a:r>
            <a:r>
              <a:rPr lang="en-GB" sz="2000" b="0" i="0" dirty="0">
                <a:solidFill>
                  <a:srgbClr val="273239"/>
                </a:solidFill>
                <a:effectLst/>
                <a:latin typeface="Times New Roman" panose="02020603050405020304" pitchFamily="18" charset="0"/>
                <a:cs typeface="Times New Roman" panose="02020603050405020304" pitchFamily="18" charset="0"/>
              </a:rPr>
              <a:t>The concept of abstract where we do not have to provide all details, is achieved through inheritance. </a:t>
            </a:r>
            <a:r>
              <a:rPr lang="en-GB" sz="2000" dirty="0">
                <a:latin typeface="Times New Roman" panose="02020603050405020304" pitchFamily="18" charset="0"/>
                <a:cs typeface="Times New Roman" panose="02020603050405020304" pitchFamily="18" charset="0"/>
              </a:rPr>
              <a:t>Abstraction </a:t>
            </a:r>
            <a:r>
              <a:rPr lang="en-GB" sz="2000" b="0" i="0" dirty="0">
                <a:solidFill>
                  <a:srgbClr val="273239"/>
                </a:solidFill>
                <a:effectLst/>
                <a:latin typeface="Times New Roman" panose="02020603050405020304" pitchFamily="18" charset="0"/>
                <a:cs typeface="Times New Roman" panose="02020603050405020304" pitchFamily="18" charset="0"/>
              </a:rPr>
              <a:t>only shows the functionality to the user.</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58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1127AD-0ACC-46F2-AD12-B2A21D31E10F}"/>
              </a:ext>
            </a:extLst>
          </p:cNvPr>
          <p:cNvSpPr>
            <a:spLocks noGrp="1"/>
          </p:cNvSpPr>
          <p:nvPr>
            <p:ph idx="1"/>
          </p:nvPr>
        </p:nvSpPr>
        <p:spPr>
          <a:xfrm>
            <a:off x="838200" y="1074655"/>
            <a:ext cx="10515600" cy="5102307"/>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Important Terminologies Used in Java Inheritance</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Class: </a:t>
            </a:r>
            <a:r>
              <a:rPr lang="en-GB" sz="2000" b="0" i="0" dirty="0">
                <a:solidFill>
                  <a:srgbClr val="273239"/>
                </a:solidFill>
                <a:effectLst/>
                <a:latin typeface="Times New Roman" panose="02020603050405020304" pitchFamily="18" charset="0"/>
                <a:cs typeface="Times New Roman" panose="02020603050405020304" pitchFamily="18" charset="0"/>
              </a:rPr>
              <a:t>Class is a set of objects which shares common characteristics/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and common properties/ attributes. Class is not a real-world entity. It is just a template or blueprint or prototype from which objects are created.</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Super Class/Parent Class: </a:t>
            </a:r>
            <a:r>
              <a:rPr lang="en-GB" sz="2000" b="0" i="0" dirty="0">
                <a:solidFill>
                  <a:srgbClr val="273239"/>
                </a:solidFill>
                <a:effectLst/>
                <a:latin typeface="Times New Roman" panose="02020603050405020304" pitchFamily="18" charset="0"/>
                <a:cs typeface="Times New Roman" panose="02020603050405020304" pitchFamily="18" charset="0"/>
              </a:rPr>
              <a:t>The class whose features are inherited is known as a superclass(or a base class or a parent class).</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Sub Class/Child Class:</a:t>
            </a:r>
            <a:r>
              <a:rPr lang="en-GB" sz="2000" b="0" i="0" dirty="0">
                <a:solidFill>
                  <a:srgbClr val="273239"/>
                </a:solidFill>
                <a:effectLst/>
                <a:latin typeface="Times New Roman" panose="02020603050405020304" pitchFamily="18" charset="0"/>
                <a:cs typeface="Times New Roman" panose="02020603050405020304" pitchFamily="18" charset="0"/>
              </a:rPr>
              <a:t> The class that inherits the other class is known as a subclass(or a derived class, extended class, or child class). The subclass can add its own fields and methods in addition to the superclass fields and methods.</a:t>
            </a:r>
          </a:p>
          <a:p>
            <a:pPr algn="just" fontAlgn="base">
              <a:buFont typeface="Arial" panose="020B0604020202020204" pitchFamily="34" charset="0"/>
              <a:buChar char="•"/>
            </a:pPr>
            <a:r>
              <a:rPr lang="en-GB" sz="2000" b="1" i="0" dirty="0">
                <a:solidFill>
                  <a:srgbClr val="273239"/>
                </a:solidFill>
                <a:effectLst/>
                <a:latin typeface="Times New Roman" panose="02020603050405020304" pitchFamily="18" charset="0"/>
                <a:cs typeface="Times New Roman" panose="02020603050405020304" pitchFamily="18" charset="0"/>
              </a:rPr>
              <a:t>Reusability: </a:t>
            </a:r>
            <a:r>
              <a:rPr lang="en-GB" sz="2000" b="0" i="0" dirty="0">
                <a:solidFill>
                  <a:srgbClr val="273239"/>
                </a:solidFill>
                <a:effectLst/>
                <a:latin typeface="Times New Roman" panose="020206030504050203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27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1DA63-06DC-42E5-9ECD-80B862A6C583}"/>
              </a:ext>
            </a:extLst>
          </p:cNvPr>
          <p:cNvSpPr>
            <a:spLocks noGrp="1"/>
          </p:cNvSpPr>
          <p:nvPr>
            <p:ph idx="1"/>
          </p:nvPr>
        </p:nvSpPr>
        <p:spPr>
          <a:xfrm>
            <a:off x="838200" y="527901"/>
            <a:ext cx="10515600" cy="6052008"/>
          </a:xfrm>
        </p:spPr>
        <p:txBody>
          <a:bodyPr>
            <a:normAutofit fontScale="92500" lnSpcReduction="20000"/>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How to Use Inheritance in Java?</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b="1" i="0" dirty="0">
                <a:solidFill>
                  <a:srgbClr val="273239"/>
                </a:solidFill>
                <a:effectLst/>
                <a:latin typeface="Times New Roman" panose="02020603050405020304" pitchFamily="18" charset="0"/>
                <a:cs typeface="Times New Roman" panose="02020603050405020304" pitchFamily="18" charset="0"/>
              </a:rPr>
              <a:t>extends keyword </a:t>
            </a:r>
            <a:r>
              <a:rPr lang="en-GB" sz="2000" b="0" i="0" dirty="0">
                <a:solidFill>
                  <a:srgbClr val="273239"/>
                </a:solidFill>
                <a:effectLst/>
                <a:latin typeface="Times New Roman" panose="02020603050405020304" pitchFamily="18" charset="0"/>
                <a:cs typeface="Times New Roman" panose="02020603050405020304" pitchFamily="18" charset="0"/>
              </a:rPr>
              <a:t>is used for inheritance in Java. Using the extends keyword indicates you are derived from an existing class. In other words, “extends” refers to increased functionality.</a:t>
            </a:r>
          </a:p>
          <a:p>
            <a:pPr marL="0" indent="0" algn="just">
              <a:buNone/>
            </a:pPr>
            <a:r>
              <a:rPr lang="en-IN" sz="2000" dirty="0">
                <a:latin typeface="Times New Roman" panose="02020603050405020304" pitchFamily="18" charset="0"/>
                <a:cs typeface="Times New Roman" panose="02020603050405020304" pitchFamily="18" charset="0"/>
              </a:rPr>
              <a:t>Example: </a:t>
            </a:r>
          </a:p>
          <a:p>
            <a:pPr marL="0" indent="0" algn="just">
              <a:buNone/>
            </a:pPr>
            <a:r>
              <a:rPr lang="en-IN" sz="2000" dirty="0">
                <a:latin typeface="Times New Roman" panose="02020603050405020304" pitchFamily="18" charset="0"/>
                <a:cs typeface="Times New Roman" panose="02020603050405020304" pitchFamily="18" charset="0"/>
              </a:rPr>
              <a:t> class Vehicle {</a:t>
            </a:r>
          </a:p>
          <a:p>
            <a:pPr marL="0" indent="0" algn="just">
              <a:buNone/>
            </a:pPr>
            <a:r>
              <a:rPr lang="en-IN" sz="2000" dirty="0">
                <a:latin typeface="Times New Roman" panose="02020603050405020304" pitchFamily="18" charset="0"/>
                <a:cs typeface="Times New Roman" panose="02020603050405020304" pitchFamily="18" charset="0"/>
              </a:rPr>
              <a:t>  protected String brand = "Ford";</a:t>
            </a:r>
          </a:p>
          <a:p>
            <a:pPr marL="0" indent="0" algn="just">
              <a:buNone/>
            </a:pPr>
            <a:r>
              <a:rPr lang="en-IN" sz="2000" dirty="0">
                <a:latin typeface="Times New Roman" panose="02020603050405020304" pitchFamily="18" charset="0"/>
                <a:cs typeface="Times New Roman" panose="02020603050405020304" pitchFamily="18" charset="0"/>
              </a:rPr>
              <a:t>  public void honk() {</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Tuut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tuut</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class Car extends Vehicle {</a:t>
            </a:r>
          </a:p>
          <a:p>
            <a:pPr marL="0" indent="0" algn="just">
              <a:buNone/>
            </a:pPr>
            <a:r>
              <a:rPr lang="en-IN" sz="2000" dirty="0">
                <a:latin typeface="Times New Roman" panose="02020603050405020304" pitchFamily="18" charset="0"/>
                <a:cs typeface="Times New Roman" panose="02020603050405020304" pitchFamily="18" charset="0"/>
              </a:rPr>
              <a:t>  private String </a:t>
            </a:r>
            <a:r>
              <a:rPr lang="en-IN" sz="2000" dirty="0" err="1">
                <a:latin typeface="Times New Roman" panose="02020603050405020304" pitchFamily="18" charset="0"/>
                <a:cs typeface="Times New Roman" panose="02020603050405020304" pitchFamily="18" charset="0"/>
              </a:rPr>
              <a:t>modelName</a:t>
            </a:r>
            <a:r>
              <a:rPr lang="en-IN" sz="2000" dirty="0">
                <a:latin typeface="Times New Roman" panose="02020603050405020304" pitchFamily="18" charset="0"/>
                <a:cs typeface="Times New Roman" panose="02020603050405020304" pitchFamily="18" charset="0"/>
              </a:rPr>
              <a:t> = "Mustang";</a:t>
            </a:r>
          </a:p>
          <a:p>
            <a:pPr marL="0" indent="0" algn="just">
              <a:buNone/>
            </a:pPr>
            <a:r>
              <a:rPr lang="en-IN" sz="2000" dirty="0">
                <a:latin typeface="Times New Roman" panose="02020603050405020304" pitchFamily="18" charset="0"/>
                <a:cs typeface="Times New Roman" panose="02020603050405020304" pitchFamily="18" charset="0"/>
              </a:rPr>
              <a:t>  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    Car </a:t>
            </a:r>
            <a:r>
              <a:rPr lang="en-IN" sz="2000" dirty="0" err="1">
                <a:latin typeface="Times New Roman" panose="02020603050405020304" pitchFamily="18" charset="0"/>
                <a:cs typeface="Times New Roman" panose="02020603050405020304" pitchFamily="18" charset="0"/>
              </a:rPr>
              <a:t>myFastCar</a:t>
            </a:r>
            <a:r>
              <a:rPr lang="en-IN" sz="2000" dirty="0">
                <a:latin typeface="Times New Roman" panose="02020603050405020304" pitchFamily="18" charset="0"/>
                <a:cs typeface="Times New Roman" panose="02020603050405020304" pitchFamily="18" charset="0"/>
              </a:rPr>
              <a:t> = new Car();</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myFastCar.honk</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myFastCar.brand</a:t>
            </a:r>
            <a:r>
              <a:rPr lang="en-IN" sz="2000" dirty="0">
                <a:latin typeface="Times New Roman" panose="02020603050405020304" pitchFamily="18" charset="0"/>
                <a:cs typeface="Times New Roman" panose="02020603050405020304" pitchFamily="18" charset="0"/>
              </a:rPr>
              <a:t> + " " + </a:t>
            </a:r>
            <a:r>
              <a:rPr lang="en-IN" sz="2000" dirty="0" err="1">
                <a:latin typeface="Times New Roman" panose="02020603050405020304" pitchFamily="18" charset="0"/>
                <a:cs typeface="Times New Roman" panose="02020603050405020304" pitchFamily="18" charset="0"/>
              </a:rPr>
              <a:t>myFastCar.modelName</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p>
          <a:p>
            <a:pPr marL="0" indent="0" algn="just">
              <a:buNone/>
            </a:pPr>
            <a:r>
              <a:rPr lang="en-IN" sz="2000" dirty="0">
                <a:latin typeface="Times New Roman" panose="02020603050405020304" pitchFamily="18" charset="0"/>
                <a:cs typeface="Times New Roman" panose="02020603050405020304" pitchFamily="18" charset="0"/>
              </a:rPr>
              <a:t>}</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022481-106B-490A-B8AB-9B90DF02A7D2}"/>
              </a:ext>
            </a:extLst>
          </p:cNvPr>
          <p:cNvPicPr>
            <a:picLocks noChangeAspect="1"/>
          </p:cNvPicPr>
          <p:nvPr/>
        </p:nvPicPr>
        <p:blipFill>
          <a:blip r:embed="rId2"/>
          <a:stretch>
            <a:fillRect/>
          </a:stretch>
        </p:blipFill>
        <p:spPr>
          <a:xfrm>
            <a:off x="7258050" y="1381568"/>
            <a:ext cx="4095750" cy="1144816"/>
          </a:xfrm>
          <a:prstGeom prst="rect">
            <a:avLst/>
          </a:prstGeom>
        </p:spPr>
      </p:pic>
    </p:spTree>
    <p:extLst>
      <p:ext uri="{BB962C8B-B14F-4D97-AF65-F5344CB8AC3E}">
        <p14:creationId xmlns:p14="http://schemas.microsoft.com/office/powerpoint/2010/main" val="3068637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A3F6DA-E179-47E1-B6B1-62458699C962}"/>
              </a:ext>
            </a:extLst>
          </p:cNvPr>
          <p:cNvPicPr>
            <a:picLocks noGrp="1" noChangeAspect="1"/>
          </p:cNvPicPr>
          <p:nvPr>
            <p:ph idx="1"/>
          </p:nvPr>
        </p:nvPicPr>
        <p:blipFill>
          <a:blip r:embed="rId2"/>
          <a:stretch>
            <a:fillRect/>
          </a:stretch>
        </p:blipFill>
        <p:spPr>
          <a:xfrm>
            <a:off x="838200" y="1272619"/>
            <a:ext cx="10515600" cy="4621768"/>
          </a:xfrm>
        </p:spPr>
      </p:pic>
      <p:sp>
        <p:nvSpPr>
          <p:cNvPr id="7" name="TextBox 6">
            <a:extLst>
              <a:ext uri="{FF2B5EF4-FFF2-40B4-BE49-F238E27FC236}">
                <a16:creationId xmlns:a16="http://schemas.microsoft.com/office/drawing/2014/main" id="{76848582-4161-4DD3-8A5D-6FB59280F9A6}"/>
              </a:ext>
            </a:extLst>
          </p:cNvPr>
          <p:cNvSpPr txBox="1"/>
          <p:nvPr/>
        </p:nvSpPr>
        <p:spPr>
          <a:xfrm>
            <a:off x="916757" y="778947"/>
            <a:ext cx="6094428" cy="400110"/>
          </a:xfrm>
          <a:prstGeom prst="rect">
            <a:avLst/>
          </a:prstGeom>
          <a:noFill/>
        </p:spPr>
        <p:txBody>
          <a:bodyPr wrap="square">
            <a:spAutoFit/>
          </a:bodyPr>
          <a:lstStyle/>
          <a:p>
            <a:r>
              <a:rPr lang="en-GB" sz="2000" b="1" i="0" dirty="0">
                <a:solidFill>
                  <a:srgbClr val="273239"/>
                </a:solidFill>
                <a:effectLst/>
                <a:latin typeface="Times New Roman" panose="02020603050405020304" pitchFamily="18" charset="0"/>
                <a:cs typeface="Times New Roman" panose="02020603050405020304" pitchFamily="18" charset="0"/>
              </a:rPr>
              <a:t>Illustrative image of the program: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29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BBEA4-1CCF-4686-B3A1-BD6415243CB6}"/>
              </a:ext>
            </a:extLst>
          </p:cNvPr>
          <p:cNvSpPr>
            <a:spLocks noGrp="1"/>
          </p:cNvSpPr>
          <p:nvPr>
            <p:ph idx="1"/>
          </p:nvPr>
        </p:nvSpPr>
        <p:spPr>
          <a:xfrm>
            <a:off x="838200" y="1140643"/>
            <a:ext cx="10515600" cy="5036320"/>
          </a:xfrm>
        </p:spPr>
        <p:txBody>
          <a:bodyPr/>
          <a:lstStyle/>
          <a:p>
            <a:pPr marL="0" indent="0" algn="l" fontAlgn="base">
              <a:buNone/>
            </a:pPr>
            <a:r>
              <a:rPr lang="en-GB" b="1" i="0" dirty="0">
                <a:solidFill>
                  <a:srgbClr val="273239"/>
                </a:solidFill>
                <a:effectLst/>
                <a:latin typeface="Times New Roman" panose="02020603050405020304" pitchFamily="18" charset="0"/>
                <a:cs typeface="Times New Roman" panose="02020603050405020304" pitchFamily="18" charset="0"/>
              </a:rPr>
              <a:t>Java Inheritance Types</a:t>
            </a:r>
          </a:p>
          <a:p>
            <a:pPr marL="0" indent="0" algn="just" rtl="0" fontAlgn="base">
              <a:buNone/>
            </a:pPr>
            <a:r>
              <a:rPr lang="en-GB" b="0" i="0" dirty="0">
                <a:solidFill>
                  <a:srgbClr val="273239"/>
                </a:solidFill>
                <a:effectLst/>
                <a:latin typeface="Times New Roman" panose="02020603050405020304" pitchFamily="18" charset="0"/>
                <a:cs typeface="Times New Roman" panose="02020603050405020304" pitchFamily="18" charset="0"/>
              </a:rPr>
              <a:t>Below are the different types of inheritance which are supported by Java.</a:t>
            </a:r>
          </a:p>
          <a:p>
            <a:pPr algn="l" fontAlgn="base">
              <a:buFont typeface="+mj-lt"/>
              <a:buAutoNum type="arabicPeriod"/>
            </a:pPr>
            <a:r>
              <a:rPr lang="en-GB" b="0" i="0" dirty="0">
                <a:solidFill>
                  <a:srgbClr val="273239"/>
                </a:solidFill>
                <a:effectLst/>
                <a:latin typeface="Times New Roman" panose="02020603050405020304" pitchFamily="18" charset="0"/>
                <a:cs typeface="Times New Roman" panose="02020603050405020304" pitchFamily="18" charset="0"/>
              </a:rPr>
              <a:t>Single Inheritance</a:t>
            </a:r>
          </a:p>
          <a:p>
            <a:pPr algn="l" fontAlgn="base">
              <a:buFont typeface="+mj-lt"/>
              <a:buAutoNum type="arabicPeriod" startAt="2"/>
            </a:pPr>
            <a:r>
              <a:rPr lang="en-GB" b="0" i="0" dirty="0">
                <a:solidFill>
                  <a:srgbClr val="273239"/>
                </a:solidFill>
                <a:effectLst/>
                <a:latin typeface="Times New Roman" panose="02020603050405020304" pitchFamily="18" charset="0"/>
                <a:cs typeface="Times New Roman" panose="02020603050405020304" pitchFamily="18" charset="0"/>
              </a:rPr>
              <a:t>Multilevel Inheritance</a:t>
            </a:r>
          </a:p>
          <a:p>
            <a:pPr algn="l" fontAlgn="base">
              <a:buFont typeface="+mj-lt"/>
              <a:buAutoNum type="arabicPeriod" startAt="3"/>
            </a:pPr>
            <a:r>
              <a:rPr lang="en-GB" b="0" i="0" dirty="0">
                <a:solidFill>
                  <a:srgbClr val="273239"/>
                </a:solidFill>
                <a:effectLst/>
                <a:latin typeface="Times New Roman" panose="02020603050405020304" pitchFamily="18" charset="0"/>
                <a:cs typeface="Times New Roman" panose="02020603050405020304" pitchFamily="18" charset="0"/>
              </a:rPr>
              <a:t>Hierarchical Inheritance</a:t>
            </a:r>
          </a:p>
          <a:p>
            <a:pPr algn="l" fontAlgn="base">
              <a:buFont typeface="+mj-lt"/>
              <a:buAutoNum type="arabicPeriod" startAt="4"/>
            </a:pPr>
            <a:r>
              <a:rPr lang="en-GB" b="0" i="0" dirty="0">
                <a:solidFill>
                  <a:srgbClr val="273239"/>
                </a:solidFill>
                <a:effectLst/>
                <a:latin typeface="Times New Roman" panose="02020603050405020304" pitchFamily="18" charset="0"/>
                <a:cs typeface="Times New Roman" panose="02020603050405020304" pitchFamily="18" charset="0"/>
              </a:rPr>
              <a:t>Multiple Inheritance</a:t>
            </a:r>
          </a:p>
          <a:p>
            <a:pPr algn="l" fontAlgn="base">
              <a:buFont typeface="+mj-lt"/>
              <a:buAutoNum type="arabicPeriod" startAt="5"/>
            </a:pPr>
            <a:r>
              <a:rPr lang="en-GB" b="0" i="0" dirty="0">
                <a:solidFill>
                  <a:srgbClr val="273239"/>
                </a:solidFill>
                <a:effectLst/>
                <a:latin typeface="Times New Roman" panose="02020603050405020304" pitchFamily="18" charset="0"/>
                <a:cs typeface="Times New Roman" panose="02020603050405020304" pitchFamily="18" charset="0"/>
              </a:rPr>
              <a:t>Hybrid Inheritance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98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B426-3169-43DD-A204-A9476F6EFF3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Single Inheritance</a:t>
            </a:r>
          </a:p>
        </p:txBody>
      </p:sp>
      <p:sp>
        <p:nvSpPr>
          <p:cNvPr id="3" name="Content Placeholder 2">
            <a:extLst>
              <a:ext uri="{FF2B5EF4-FFF2-40B4-BE49-F238E27FC236}">
                <a16:creationId xmlns:a16="http://schemas.microsoft.com/office/drawing/2014/main" id="{5BB254D2-BEEE-4D5E-8F9E-038661852AAC}"/>
              </a:ext>
            </a:extLst>
          </p:cNvPr>
          <p:cNvSpPr>
            <a:spLocks noGrp="1"/>
          </p:cNvSpPr>
          <p:nvPr>
            <p:ph idx="1"/>
          </p:nvPr>
        </p:nvSpPr>
        <p:spPr/>
        <p:txBody>
          <a:bodyPr>
            <a:normAutofit/>
          </a:bodyPr>
          <a:lstStyle/>
          <a:p>
            <a:pPr marL="0" indent="0" algn="just">
              <a:buNone/>
            </a:pPr>
            <a:r>
              <a:rPr lang="en-GB" sz="2000" b="0" i="0" dirty="0">
                <a:solidFill>
                  <a:srgbClr val="273239"/>
                </a:solidFill>
                <a:effectLst/>
                <a:latin typeface="Times New Roman" panose="02020603050405020304" pitchFamily="18" charset="0"/>
                <a:cs typeface="Times New Roman" panose="02020603050405020304" pitchFamily="18" charset="0"/>
              </a:rPr>
              <a:t>In single inheritance, a sub-class is derived from only one super class. It inherits the properties and </a:t>
            </a:r>
            <a:r>
              <a:rPr lang="en-GB" sz="2000" b="0" i="0" dirty="0" err="1">
                <a:solidFill>
                  <a:srgbClr val="273239"/>
                </a:solidFill>
                <a:effectLst/>
                <a:latin typeface="Times New Roman" panose="02020603050405020304" pitchFamily="18" charset="0"/>
                <a:cs typeface="Times New Roman" panose="02020603050405020304" pitchFamily="18" charset="0"/>
              </a:rPr>
              <a:t>behavior</a:t>
            </a:r>
            <a:r>
              <a:rPr lang="en-GB" sz="2000" b="0" i="0" dirty="0">
                <a:solidFill>
                  <a:srgbClr val="273239"/>
                </a:solidFill>
                <a:effectLst/>
                <a:latin typeface="Times New Roman" panose="02020603050405020304" pitchFamily="18" charset="0"/>
                <a:cs typeface="Times New Roman" panose="02020603050405020304" pitchFamily="18" charset="0"/>
              </a:rPr>
              <a:t> of a single-parent class. Sometimes, it is also known as simple inheritance. In the below figure, ‘A’ is a parent class and ‘B’ is a child class. The class ‘B’ inherits all the properties of the class ‘A’.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584A55-2719-4248-A87D-AECE5783AED4}"/>
              </a:ext>
            </a:extLst>
          </p:cNvPr>
          <p:cNvPicPr>
            <a:picLocks noChangeAspect="1"/>
          </p:cNvPicPr>
          <p:nvPr/>
        </p:nvPicPr>
        <p:blipFill>
          <a:blip r:embed="rId2"/>
          <a:stretch>
            <a:fillRect/>
          </a:stretch>
        </p:blipFill>
        <p:spPr>
          <a:xfrm>
            <a:off x="4100660" y="3007150"/>
            <a:ext cx="3102449" cy="2906745"/>
          </a:xfrm>
          <a:prstGeom prst="rect">
            <a:avLst/>
          </a:prstGeom>
        </p:spPr>
      </p:pic>
    </p:spTree>
    <p:extLst>
      <p:ext uri="{BB962C8B-B14F-4D97-AF65-F5344CB8AC3E}">
        <p14:creationId xmlns:p14="http://schemas.microsoft.com/office/powerpoint/2010/main" val="699321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4B51BE0-1D7C-48D5-BFDD-60F9A99EA5D9}"/>
              </a:ext>
            </a:extLst>
          </p:cNvPr>
          <p:cNvSpPr>
            <a:spLocks noChangeArrowheads="1"/>
          </p:cNvSpPr>
          <p:nvPr/>
        </p:nvSpPr>
        <p:spPr bwMode="auto">
          <a:xfrm>
            <a:off x="575034" y="197346"/>
            <a:ext cx="8346650" cy="646330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88"/>
                </a:solidFill>
                <a:latin typeface="Times New Roman" panose="02020603050405020304" pitchFamily="18" charset="0"/>
                <a:cs typeface="Times New Roman" panose="02020603050405020304" pitchFamily="18" charset="0"/>
              </a:rPr>
              <a:t>//Java Program to illustrate Single Inheritance</a:t>
            </a:r>
            <a:endPar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Shape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display</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cs typeface="Times New Roman" panose="02020603050405020304" pitchFamily="18" charset="0"/>
              </a:rPr>
              <a:t>"Inside display"</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Rectangle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extends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Shape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area</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660066"/>
                </a:solidFill>
                <a:effectLst/>
                <a:latin typeface="Times New Roman" panose="02020603050405020304" pitchFamily="18" charset="0"/>
                <a:cs typeface="Times New Roman" panose="02020603050405020304" pitchFamily="18" charset="0"/>
              </a:rPr>
              <a:t>System</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88"/>
                </a:solidFill>
                <a:effectLst/>
                <a:latin typeface="Times New Roman" panose="02020603050405020304" pitchFamily="18" charset="0"/>
                <a:cs typeface="Times New Roman" panose="02020603050405020304" pitchFamily="18" charset="0"/>
              </a:rPr>
              <a:t>out</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println</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8800"/>
                </a:solidFill>
                <a:effectLst/>
                <a:latin typeface="Times New Roman" panose="02020603050405020304" pitchFamily="18" charset="0"/>
                <a:cs typeface="Times New Roman" panose="02020603050405020304" pitchFamily="18" charset="0"/>
              </a:rPr>
              <a:t>"Inside area"</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class</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Tester</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public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static</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void</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main</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String</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arguments</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 Rectangle</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000088"/>
                </a:solidFill>
                <a:effectLst/>
                <a:latin typeface="Times New Roman" panose="02020603050405020304" pitchFamily="18" charset="0"/>
                <a:cs typeface="Times New Roman" panose="02020603050405020304" pitchFamily="18" charset="0"/>
              </a:rPr>
              <a:t>new</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0066"/>
                </a:solidFill>
                <a:effectLst/>
                <a:latin typeface="Times New Roman" panose="02020603050405020304" pitchFamily="18" charset="0"/>
                <a:cs typeface="Times New Roman" panose="02020603050405020304" pitchFamily="18" charset="0"/>
              </a:rPr>
              <a:t>Rectangle</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rect</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display</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rect</a:t>
            </a:r>
            <a:r>
              <a:rPr kumimoji="0" lang="en-US" altLang="en-US" b="0" i="0" u="none" strike="noStrike" cap="none" normalizeH="0" baseline="0" dirty="0" err="1">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area</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666600"/>
                </a:solidFill>
                <a:effectLst/>
                <a:latin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22571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9E62-80E5-4FA3-B5C8-F0B9E3B3DFFB}"/>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2. Multilevel Inheritance</a:t>
            </a:r>
            <a:br>
              <a:rPr lang="en-GB" b="1"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DB754F-92E3-43E5-B840-1D57ECD39E99}"/>
              </a:ext>
            </a:extLst>
          </p:cNvPr>
          <p:cNvSpPr>
            <a:spLocks noGrp="1"/>
          </p:cNvSpPr>
          <p:nvPr>
            <p:ph idx="1"/>
          </p:nvPr>
        </p:nvSpPr>
        <p:spPr>
          <a:xfrm>
            <a:off x="838200" y="1329179"/>
            <a:ext cx="10515600" cy="4847784"/>
          </a:xfrm>
        </p:spPr>
        <p:txBody>
          <a:bodyPr>
            <a:normAutofit/>
          </a:bodyPr>
          <a:lstStyle/>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In Multilevel Inheritance, a derived class will be inheriting a base class, and as well as the derived class also acts as the base class for other classes. In the below image, class A serves as a base class for the derived class B, which in turn serves as a base class for the derived class C. In Java, a class cannot directly access the</a:t>
            </a:r>
            <a:r>
              <a:rPr lang="en-GB" sz="2000" dirty="0">
                <a:latin typeface="Times New Roman" panose="02020603050405020304" pitchFamily="18" charset="0"/>
                <a:cs typeface="Times New Roman" panose="02020603050405020304" pitchFamily="18" charset="0"/>
              </a:rPr>
              <a:t> grandparent’s members</a:t>
            </a:r>
            <a:r>
              <a:rPr lang="en-GB" sz="2000" b="0" i="0" dirty="0">
                <a:solidFill>
                  <a:srgbClr val="273239"/>
                </a:solidFill>
                <a:effectLst/>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2278072-6C6F-4E35-B053-2D499E3E1C4E}"/>
              </a:ext>
            </a:extLst>
          </p:cNvPr>
          <p:cNvPicPr>
            <a:picLocks noChangeAspect="1"/>
          </p:cNvPicPr>
          <p:nvPr/>
        </p:nvPicPr>
        <p:blipFill>
          <a:blip r:embed="rId2"/>
          <a:stretch>
            <a:fillRect/>
          </a:stretch>
        </p:blipFill>
        <p:spPr>
          <a:xfrm>
            <a:off x="3481387" y="2565514"/>
            <a:ext cx="5229225" cy="3838575"/>
          </a:xfrm>
          <a:prstGeom prst="rect">
            <a:avLst/>
          </a:prstGeom>
        </p:spPr>
      </p:pic>
    </p:spTree>
    <p:extLst>
      <p:ext uri="{BB962C8B-B14F-4D97-AF65-F5344CB8AC3E}">
        <p14:creationId xmlns:p14="http://schemas.microsoft.com/office/powerpoint/2010/main" val="3251297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TotalTime>
  <Words>1679</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Unit 3</vt:lpstr>
      <vt:lpstr>Introduction</vt:lpstr>
      <vt:lpstr>PowerPoint Presentation</vt:lpstr>
      <vt:lpstr>PowerPoint Presentation</vt:lpstr>
      <vt:lpstr>PowerPoint Presentation</vt:lpstr>
      <vt:lpstr>PowerPoint Presentation</vt:lpstr>
      <vt:lpstr>Single Inheritance</vt:lpstr>
      <vt:lpstr>PowerPoint Presentation</vt:lpstr>
      <vt:lpstr>2. Multilevel Inheritance </vt:lpstr>
      <vt:lpstr>PowerPoint Presentation</vt:lpstr>
      <vt:lpstr>3. Hierarchical Inheritance</vt:lpstr>
      <vt:lpstr>PowerPoint Presentation</vt:lpstr>
      <vt:lpstr>4. Multiple Inheritance (Through Interfaces)</vt:lpstr>
      <vt:lpstr>PowerPoint Presentation</vt:lpstr>
      <vt:lpstr>5. Hybrid Inheritance</vt:lpstr>
      <vt:lpstr>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Imran Akkalkot</dc:creator>
  <cp:lastModifiedBy>Imran Akkalkot</cp:lastModifiedBy>
  <cp:revision>13</cp:revision>
  <dcterms:created xsi:type="dcterms:W3CDTF">2025-02-14T04:50:31Z</dcterms:created>
  <dcterms:modified xsi:type="dcterms:W3CDTF">2025-02-14T11:37:21Z</dcterms:modified>
</cp:coreProperties>
</file>