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2" r:id="rId16"/>
    <p:sldId id="270" r:id="rId17"/>
    <p:sldId id="271"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F61546-6124-4FDC-8028-1E3CC8AF87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7A3A44A4-855B-4E43-A355-1BC99FB1B9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C1965642-BBA6-469C-8CFA-58465B7CD9BA}"/>
              </a:ext>
            </a:extLst>
          </p:cNvPr>
          <p:cNvSpPr>
            <a:spLocks noGrp="1"/>
          </p:cNvSpPr>
          <p:nvPr>
            <p:ph type="dt" sz="half" idx="10"/>
          </p:nvPr>
        </p:nvSpPr>
        <p:spPr/>
        <p:txBody>
          <a:bodyPr/>
          <a:lstStyle/>
          <a:p>
            <a:fld id="{8A9F1485-4971-4F2A-A870-83B9C42180AA}" type="datetimeFigureOut">
              <a:rPr lang="en-IN" smtClean="0"/>
              <a:pPr/>
              <a:t>05-03-2025</a:t>
            </a:fld>
            <a:endParaRPr lang="en-IN"/>
          </a:p>
        </p:txBody>
      </p:sp>
      <p:sp>
        <p:nvSpPr>
          <p:cNvPr id="5" name="Footer Placeholder 4">
            <a:extLst>
              <a:ext uri="{FF2B5EF4-FFF2-40B4-BE49-F238E27FC236}">
                <a16:creationId xmlns:a16="http://schemas.microsoft.com/office/drawing/2014/main" xmlns="" id="{4015E051-7FE0-479B-8EBA-D590FF020C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A9B1C5F-78A8-44EF-A7A9-28BECE81BA97}"/>
              </a:ext>
            </a:extLst>
          </p:cNvPr>
          <p:cNvSpPr>
            <a:spLocks noGrp="1"/>
          </p:cNvSpPr>
          <p:nvPr>
            <p:ph type="sldNum" sz="quarter" idx="12"/>
          </p:nvPr>
        </p:nvSpPr>
        <p:spPr/>
        <p:txBody>
          <a:bodyPr/>
          <a:lstStyle/>
          <a:p>
            <a:fld id="{4E35D942-39A8-4271-8D1E-FE9C6663BE07}" type="slidenum">
              <a:rPr lang="en-IN" smtClean="0"/>
              <a:pPr/>
              <a:t>‹#›</a:t>
            </a:fld>
            <a:endParaRPr lang="en-IN"/>
          </a:p>
        </p:txBody>
      </p:sp>
    </p:spTree>
    <p:extLst>
      <p:ext uri="{BB962C8B-B14F-4D97-AF65-F5344CB8AC3E}">
        <p14:creationId xmlns:p14="http://schemas.microsoft.com/office/powerpoint/2010/main" xmlns="" val="680758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DEE0F9-69C3-4E38-BAD9-1E413F6AA07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AF7235D-64E7-48D1-92C0-BD4A2E1A72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ADF28EB-A9B0-4BC1-9F48-9B42BCE10310}"/>
              </a:ext>
            </a:extLst>
          </p:cNvPr>
          <p:cNvSpPr>
            <a:spLocks noGrp="1"/>
          </p:cNvSpPr>
          <p:nvPr>
            <p:ph type="dt" sz="half" idx="10"/>
          </p:nvPr>
        </p:nvSpPr>
        <p:spPr/>
        <p:txBody>
          <a:bodyPr/>
          <a:lstStyle/>
          <a:p>
            <a:fld id="{8A9F1485-4971-4F2A-A870-83B9C42180AA}" type="datetimeFigureOut">
              <a:rPr lang="en-IN" smtClean="0"/>
              <a:pPr/>
              <a:t>05-03-2025</a:t>
            </a:fld>
            <a:endParaRPr lang="en-IN"/>
          </a:p>
        </p:txBody>
      </p:sp>
      <p:sp>
        <p:nvSpPr>
          <p:cNvPr id="5" name="Footer Placeholder 4">
            <a:extLst>
              <a:ext uri="{FF2B5EF4-FFF2-40B4-BE49-F238E27FC236}">
                <a16:creationId xmlns:a16="http://schemas.microsoft.com/office/drawing/2014/main" xmlns="" id="{513A6242-6C44-43E5-AE45-1BFFFF143C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5455DF9-C1C2-4A46-BF51-33D2370C23BF}"/>
              </a:ext>
            </a:extLst>
          </p:cNvPr>
          <p:cNvSpPr>
            <a:spLocks noGrp="1"/>
          </p:cNvSpPr>
          <p:nvPr>
            <p:ph type="sldNum" sz="quarter" idx="12"/>
          </p:nvPr>
        </p:nvSpPr>
        <p:spPr/>
        <p:txBody>
          <a:bodyPr/>
          <a:lstStyle/>
          <a:p>
            <a:fld id="{4E35D942-39A8-4271-8D1E-FE9C6663BE07}" type="slidenum">
              <a:rPr lang="en-IN" smtClean="0"/>
              <a:pPr/>
              <a:t>‹#›</a:t>
            </a:fld>
            <a:endParaRPr lang="en-IN"/>
          </a:p>
        </p:txBody>
      </p:sp>
    </p:spTree>
    <p:extLst>
      <p:ext uri="{BB962C8B-B14F-4D97-AF65-F5344CB8AC3E}">
        <p14:creationId xmlns:p14="http://schemas.microsoft.com/office/powerpoint/2010/main" xmlns="" val="686151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1852A38-D1E1-46EB-835D-E968B189A9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18DE183-170B-480E-81F2-4ECDE33FDB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7E00240-AAC1-43A6-B672-932253FB39AD}"/>
              </a:ext>
            </a:extLst>
          </p:cNvPr>
          <p:cNvSpPr>
            <a:spLocks noGrp="1"/>
          </p:cNvSpPr>
          <p:nvPr>
            <p:ph type="dt" sz="half" idx="10"/>
          </p:nvPr>
        </p:nvSpPr>
        <p:spPr/>
        <p:txBody>
          <a:bodyPr/>
          <a:lstStyle/>
          <a:p>
            <a:fld id="{8A9F1485-4971-4F2A-A870-83B9C42180AA}" type="datetimeFigureOut">
              <a:rPr lang="en-IN" smtClean="0"/>
              <a:pPr/>
              <a:t>05-03-2025</a:t>
            </a:fld>
            <a:endParaRPr lang="en-IN"/>
          </a:p>
        </p:txBody>
      </p:sp>
      <p:sp>
        <p:nvSpPr>
          <p:cNvPr id="5" name="Footer Placeholder 4">
            <a:extLst>
              <a:ext uri="{FF2B5EF4-FFF2-40B4-BE49-F238E27FC236}">
                <a16:creationId xmlns:a16="http://schemas.microsoft.com/office/drawing/2014/main" xmlns="" id="{81A82A7D-D6E3-4A10-8C82-32DB35307E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2DBB7BC-E72D-4BC5-915E-25A00B8A15B1}"/>
              </a:ext>
            </a:extLst>
          </p:cNvPr>
          <p:cNvSpPr>
            <a:spLocks noGrp="1"/>
          </p:cNvSpPr>
          <p:nvPr>
            <p:ph type="sldNum" sz="quarter" idx="12"/>
          </p:nvPr>
        </p:nvSpPr>
        <p:spPr/>
        <p:txBody>
          <a:bodyPr/>
          <a:lstStyle/>
          <a:p>
            <a:fld id="{4E35D942-39A8-4271-8D1E-FE9C6663BE07}" type="slidenum">
              <a:rPr lang="en-IN" smtClean="0"/>
              <a:pPr/>
              <a:t>‹#›</a:t>
            </a:fld>
            <a:endParaRPr lang="en-IN"/>
          </a:p>
        </p:txBody>
      </p:sp>
    </p:spTree>
    <p:extLst>
      <p:ext uri="{BB962C8B-B14F-4D97-AF65-F5344CB8AC3E}">
        <p14:creationId xmlns:p14="http://schemas.microsoft.com/office/powerpoint/2010/main" xmlns="" val="143680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79E95D-AC85-42B1-A435-321EC18E4D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D265D68-05A3-48FA-9F38-43D1BA5096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F114CED-C40E-40FB-B2F5-5226508B5ACD}"/>
              </a:ext>
            </a:extLst>
          </p:cNvPr>
          <p:cNvSpPr>
            <a:spLocks noGrp="1"/>
          </p:cNvSpPr>
          <p:nvPr>
            <p:ph type="dt" sz="half" idx="10"/>
          </p:nvPr>
        </p:nvSpPr>
        <p:spPr/>
        <p:txBody>
          <a:bodyPr/>
          <a:lstStyle/>
          <a:p>
            <a:fld id="{8A9F1485-4971-4F2A-A870-83B9C42180AA}" type="datetimeFigureOut">
              <a:rPr lang="en-IN" smtClean="0"/>
              <a:pPr/>
              <a:t>05-03-2025</a:t>
            </a:fld>
            <a:endParaRPr lang="en-IN"/>
          </a:p>
        </p:txBody>
      </p:sp>
      <p:sp>
        <p:nvSpPr>
          <p:cNvPr id="5" name="Footer Placeholder 4">
            <a:extLst>
              <a:ext uri="{FF2B5EF4-FFF2-40B4-BE49-F238E27FC236}">
                <a16:creationId xmlns:a16="http://schemas.microsoft.com/office/drawing/2014/main" xmlns="" id="{E849062C-42E5-4BE2-8A0B-E17BA376E0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EF79649-5EE1-4FE4-9482-D388E6A38A23}"/>
              </a:ext>
            </a:extLst>
          </p:cNvPr>
          <p:cNvSpPr>
            <a:spLocks noGrp="1"/>
          </p:cNvSpPr>
          <p:nvPr>
            <p:ph type="sldNum" sz="quarter" idx="12"/>
          </p:nvPr>
        </p:nvSpPr>
        <p:spPr/>
        <p:txBody>
          <a:bodyPr/>
          <a:lstStyle/>
          <a:p>
            <a:fld id="{4E35D942-39A8-4271-8D1E-FE9C6663BE07}" type="slidenum">
              <a:rPr lang="en-IN" smtClean="0"/>
              <a:pPr/>
              <a:t>‹#›</a:t>
            </a:fld>
            <a:endParaRPr lang="en-IN"/>
          </a:p>
        </p:txBody>
      </p:sp>
    </p:spTree>
    <p:extLst>
      <p:ext uri="{BB962C8B-B14F-4D97-AF65-F5344CB8AC3E}">
        <p14:creationId xmlns:p14="http://schemas.microsoft.com/office/powerpoint/2010/main" xmlns="" val="65285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A2EA01-AF76-470F-994C-E439D044F3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647425F-198B-4543-9EA9-9761A48E4B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7B5274F-07C6-4AAC-A7EB-0F767FEBF7B6}"/>
              </a:ext>
            </a:extLst>
          </p:cNvPr>
          <p:cNvSpPr>
            <a:spLocks noGrp="1"/>
          </p:cNvSpPr>
          <p:nvPr>
            <p:ph type="dt" sz="half" idx="10"/>
          </p:nvPr>
        </p:nvSpPr>
        <p:spPr/>
        <p:txBody>
          <a:bodyPr/>
          <a:lstStyle/>
          <a:p>
            <a:fld id="{8A9F1485-4971-4F2A-A870-83B9C42180AA}" type="datetimeFigureOut">
              <a:rPr lang="en-IN" smtClean="0"/>
              <a:pPr/>
              <a:t>05-03-2025</a:t>
            </a:fld>
            <a:endParaRPr lang="en-IN"/>
          </a:p>
        </p:txBody>
      </p:sp>
      <p:sp>
        <p:nvSpPr>
          <p:cNvPr id="5" name="Footer Placeholder 4">
            <a:extLst>
              <a:ext uri="{FF2B5EF4-FFF2-40B4-BE49-F238E27FC236}">
                <a16:creationId xmlns:a16="http://schemas.microsoft.com/office/drawing/2014/main" xmlns="" id="{57CBC1DC-0BBF-4E58-A145-4A5F8EFD56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4F5527C-CAC0-4C2A-BF5F-45301860FB59}"/>
              </a:ext>
            </a:extLst>
          </p:cNvPr>
          <p:cNvSpPr>
            <a:spLocks noGrp="1"/>
          </p:cNvSpPr>
          <p:nvPr>
            <p:ph type="sldNum" sz="quarter" idx="12"/>
          </p:nvPr>
        </p:nvSpPr>
        <p:spPr/>
        <p:txBody>
          <a:bodyPr/>
          <a:lstStyle/>
          <a:p>
            <a:fld id="{4E35D942-39A8-4271-8D1E-FE9C6663BE07}" type="slidenum">
              <a:rPr lang="en-IN" smtClean="0"/>
              <a:pPr/>
              <a:t>‹#›</a:t>
            </a:fld>
            <a:endParaRPr lang="en-IN"/>
          </a:p>
        </p:txBody>
      </p:sp>
    </p:spTree>
    <p:extLst>
      <p:ext uri="{BB962C8B-B14F-4D97-AF65-F5344CB8AC3E}">
        <p14:creationId xmlns:p14="http://schemas.microsoft.com/office/powerpoint/2010/main" xmlns="" val="752670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621853-789C-45F9-9381-4D5ED8C4BC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B20BD36-D0C1-4A09-BB0B-A4342A54CD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738EBC8-8C84-40E8-950F-384A515BD9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61C375B6-32EB-48F4-946C-53CA0E106EA1}"/>
              </a:ext>
            </a:extLst>
          </p:cNvPr>
          <p:cNvSpPr>
            <a:spLocks noGrp="1"/>
          </p:cNvSpPr>
          <p:nvPr>
            <p:ph type="dt" sz="half" idx="10"/>
          </p:nvPr>
        </p:nvSpPr>
        <p:spPr/>
        <p:txBody>
          <a:bodyPr/>
          <a:lstStyle/>
          <a:p>
            <a:fld id="{8A9F1485-4971-4F2A-A870-83B9C42180AA}" type="datetimeFigureOut">
              <a:rPr lang="en-IN" smtClean="0"/>
              <a:pPr/>
              <a:t>05-03-2025</a:t>
            </a:fld>
            <a:endParaRPr lang="en-IN"/>
          </a:p>
        </p:txBody>
      </p:sp>
      <p:sp>
        <p:nvSpPr>
          <p:cNvPr id="6" name="Footer Placeholder 5">
            <a:extLst>
              <a:ext uri="{FF2B5EF4-FFF2-40B4-BE49-F238E27FC236}">
                <a16:creationId xmlns:a16="http://schemas.microsoft.com/office/drawing/2014/main" xmlns="" id="{B65F1513-D87F-4809-8BD9-D8757323E4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088380CE-A071-40E3-B659-F705FE1AAD31}"/>
              </a:ext>
            </a:extLst>
          </p:cNvPr>
          <p:cNvSpPr>
            <a:spLocks noGrp="1"/>
          </p:cNvSpPr>
          <p:nvPr>
            <p:ph type="sldNum" sz="quarter" idx="12"/>
          </p:nvPr>
        </p:nvSpPr>
        <p:spPr/>
        <p:txBody>
          <a:bodyPr/>
          <a:lstStyle/>
          <a:p>
            <a:fld id="{4E35D942-39A8-4271-8D1E-FE9C6663BE07}" type="slidenum">
              <a:rPr lang="en-IN" smtClean="0"/>
              <a:pPr/>
              <a:t>‹#›</a:t>
            </a:fld>
            <a:endParaRPr lang="en-IN"/>
          </a:p>
        </p:txBody>
      </p:sp>
    </p:spTree>
    <p:extLst>
      <p:ext uri="{BB962C8B-B14F-4D97-AF65-F5344CB8AC3E}">
        <p14:creationId xmlns:p14="http://schemas.microsoft.com/office/powerpoint/2010/main" xmlns="" val="1132149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D9250B-259F-4E4D-98F6-CEB7668AB1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3F53DC4-5CE1-4E03-9FD4-D98CA87D1C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BC3038B-FB0C-4AFE-B7F6-5C44E79388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C51540AA-EE73-4B02-AB63-BE03A9BCF9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41A8459-276D-4F4F-BE5B-4A779CDCE3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EFC3720D-F4B5-4436-954B-725294EEC7BE}"/>
              </a:ext>
            </a:extLst>
          </p:cNvPr>
          <p:cNvSpPr>
            <a:spLocks noGrp="1"/>
          </p:cNvSpPr>
          <p:nvPr>
            <p:ph type="dt" sz="half" idx="10"/>
          </p:nvPr>
        </p:nvSpPr>
        <p:spPr/>
        <p:txBody>
          <a:bodyPr/>
          <a:lstStyle/>
          <a:p>
            <a:fld id="{8A9F1485-4971-4F2A-A870-83B9C42180AA}" type="datetimeFigureOut">
              <a:rPr lang="en-IN" smtClean="0"/>
              <a:pPr/>
              <a:t>05-03-2025</a:t>
            </a:fld>
            <a:endParaRPr lang="en-IN"/>
          </a:p>
        </p:txBody>
      </p:sp>
      <p:sp>
        <p:nvSpPr>
          <p:cNvPr id="8" name="Footer Placeholder 7">
            <a:extLst>
              <a:ext uri="{FF2B5EF4-FFF2-40B4-BE49-F238E27FC236}">
                <a16:creationId xmlns:a16="http://schemas.microsoft.com/office/drawing/2014/main" xmlns="" id="{AABA2308-99BB-4041-90BA-8E5834A56C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746A4FEF-604E-416B-95F2-13BC98081779}"/>
              </a:ext>
            </a:extLst>
          </p:cNvPr>
          <p:cNvSpPr>
            <a:spLocks noGrp="1"/>
          </p:cNvSpPr>
          <p:nvPr>
            <p:ph type="sldNum" sz="quarter" idx="12"/>
          </p:nvPr>
        </p:nvSpPr>
        <p:spPr/>
        <p:txBody>
          <a:bodyPr/>
          <a:lstStyle/>
          <a:p>
            <a:fld id="{4E35D942-39A8-4271-8D1E-FE9C6663BE07}" type="slidenum">
              <a:rPr lang="en-IN" smtClean="0"/>
              <a:pPr/>
              <a:t>‹#›</a:t>
            </a:fld>
            <a:endParaRPr lang="en-IN"/>
          </a:p>
        </p:txBody>
      </p:sp>
    </p:spTree>
    <p:extLst>
      <p:ext uri="{BB962C8B-B14F-4D97-AF65-F5344CB8AC3E}">
        <p14:creationId xmlns:p14="http://schemas.microsoft.com/office/powerpoint/2010/main" xmlns="" val="4134872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FDF4D0-A4EF-4929-962F-C4403F0773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426432B3-FA32-4B32-8726-C6516B280D17}"/>
              </a:ext>
            </a:extLst>
          </p:cNvPr>
          <p:cNvSpPr>
            <a:spLocks noGrp="1"/>
          </p:cNvSpPr>
          <p:nvPr>
            <p:ph type="dt" sz="half" idx="10"/>
          </p:nvPr>
        </p:nvSpPr>
        <p:spPr/>
        <p:txBody>
          <a:bodyPr/>
          <a:lstStyle/>
          <a:p>
            <a:fld id="{8A9F1485-4971-4F2A-A870-83B9C42180AA}" type="datetimeFigureOut">
              <a:rPr lang="en-IN" smtClean="0"/>
              <a:pPr/>
              <a:t>05-03-2025</a:t>
            </a:fld>
            <a:endParaRPr lang="en-IN"/>
          </a:p>
        </p:txBody>
      </p:sp>
      <p:sp>
        <p:nvSpPr>
          <p:cNvPr id="4" name="Footer Placeholder 3">
            <a:extLst>
              <a:ext uri="{FF2B5EF4-FFF2-40B4-BE49-F238E27FC236}">
                <a16:creationId xmlns:a16="http://schemas.microsoft.com/office/drawing/2014/main" xmlns="" id="{80EF9863-9569-4467-B37B-39FD4A2CAA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F8201DC-3D95-4798-8C83-2C5BB0CC4437}"/>
              </a:ext>
            </a:extLst>
          </p:cNvPr>
          <p:cNvSpPr>
            <a:spLocks noGrp="1"/>
          </p:cNvSpPr>
          <p:nvPr>
            <p:ph type="sldNum" sz="quarter" idx="12"/>
          </p:nvPr>
        </p:nvSpPr>
        <p:spPr/>
        <p:txBody>
          <a:bodyPr/>
          <a:lstStyle/>
          <a:p>
            <a:fld id="{4E35D942-39A8-4271-8D1E-FE9C6663BE07}" type="slidenum">
              <a:rPr lang="en-IN" smtClean="0"/>
              <a:pPr/>
              <a:t>‹#›</a:t>
            </a:fld>
            <a:endParaRPr lang="en-IN"/>
          </a:p>
        </p:txBody>
      </p:sp>
    </p:spTree>
    <p:extLst>
      <p:ext uri="{BB962C8B-B14F-4D97-AF65-F5344CB8AC3E}">
        <p14:creationId xmlns:p14="http://schemas.microsoft.com/office/powerpoint/2010/main" xmlns="" val="742727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A2DC0BE-F2C2-4BBF-A5FF-89B990E1B4A2}"/>
              </a:ext>
            </a:extLst>
          </p:cNvPr>
          <p:cNvSpPr>
            <a:spLocks noGrp="1"/>
          </p:cNvSpPr>
          <p:nvPr>
            <p:ph type="dt" sz="half" idx="10"/>
          </p:nvPr>
        </p:nvSpPr>
        <p:spPr/>
        <p:txBody>
          <a:bodyPr/>
          <a:lstStyle/>
          <a:p>
            <a:fld id="{8A9F1485-4971-4F2A-A870-83B9C42180AA}" type="datetimeFigureOut">
              <a:rPr lang="en-IN" smtClean="0"/>
              <a:pPr/>
              <a:t>05-03-2025</a:t>
            </a:fld>
            <a:endParaRPr lang="en-IN"/>
          </a:p>
        </p:txBody>
      </p:sp>
      <p:sp>
        <p:nvSpPr>
          <p:cNvPr id="3" name="Footer Placeholder 2">
            <a:extLst>
              <a:ext uri="{FF2B5EF4-FFF2-40B4-BE49-F238E27FC236}">
                <a16:creationId xmlns:a16="http://schemas.microsoft.com/office/drawing/2014/main" xmlns="" id="{24F055BA-0F9F-4779-A94F-EC45FA0F19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F6D03A49-E438-4035-851D-87E37FA015FC}"/>
              </a:ext>
            </a:extLst>
          </p:cNvPr>
          <p:cNvSpPr>
            <a:spLocks noGrp="1"/>
          </p:cNvSpPr>
          <p:nvPr>
            <p:ph type="sldNum" sz="quarter" idx="12"/>
          </p:nvPr>
        </p:nvSpPr>
        <p:spPr/>
        <p:txBody>
          <a:bodyPr/>
          <a:lstStyle/>
          <a:p>
            <a:fld id="{4E35D942-39A8-4271-8D1E-FE9C6663BE07}" type="slidenum">
              <a:rPr lang="en-IN" smtClean="0"/>
              <a:pPr/>
              <a:t>‹#›</a:t>
            </a:fld>
            <a:endParaRPr lang="en-IN"/>
          </a:p>
        </p:txBody>
      </p:sp>
    </p:spTree>
    <p:extLst>
      <p:ext uri="{BB962C8B-B14F-4D97-AF65-F5344CB8AC3E}">
        <p14:creationId xmlns:p14="http://schemas.microsoft.com/office/powerpoint/2010/main" xmlns="" val="383771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ABF520-87F5-4DAF-9D6F-B88C4203BD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2998F21-F774-4B1E-9FC4-9CD6562EEC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A1E75010-8DBD-4A50-B0E7-86DFA23F7F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A69837F-6B2E-403F-AA09-E2896ADC6F13}"/>
              </a:ext>
            </a:extLst>
          </p:cNvPr>
          <p:cNvSpPr>
            <a:spLocks noGrp="1"/>
          </p:cNvSpPr>
          <p:nvPr>
            <p:ph type="dt" sz="half" idx="10"/>
          </p:nvPr>
        </p:nvSpPr>
        <p:spPr/>
        <p:txBody>
          <a:bodyPr/>
          <a:lstStyle/>
          <a:p>
            <a:fld id="{8A9F1485-4971-4F2A-A870-83B9C42180AA}" type="datetimeFigureOut">
              <a:rPr lang="en-IN" smtClean="0"/>
              <a:pPr/>
              <a:t>05-03-2025</a:t>
            </a:fld>
            <a:endParaRPr lang="en-IN"/>
          </a:p>
        </p:txBody>
      </p:sp>
      <p:sp>
        <p:nvSpPr>
          <p:cNvPr id="6" name="Footer Placeholder 5">
            <a:extLst>
              <a:ext uri="{FF2B5EF4-FFF2-40B4-BE49-F238E27FC236}">
                <a16:creationId xmlns:a16="http://schemas.microsoft.com/office/drawing/2014/main" xmlns="" id="{07F4C142-6AA1-4EFD-9901-ACDE550580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6FAA619-DE90-4725-A466-6CA92C558AD0}"/>
              </a:ext>
            </a:extLst>
          </p:cNvPr>
          <p:cNvSpPr>
            <a:spLocks noGrp="1"/>
          </p:cNvSpPr>
          <p:nvPr>
            <p:ph type="sldNum" sz="quarter" idx="12"/>
          </p:nvPr>
        </p:nvSpPr>
        <p:spPr/>
        <p:txBody>
          <a:bodyPr/>
          <a:lstStyle/>
          <a:p>
            <a:fld id="{4E35D942-39A8-4271-8D1E-FE9C6663BE07}" type="slidenum">
              <a:rPr lang="en-IN" smtClean="0"/>
              <a:pPr/>
              <a:t>‹#›</a:t>
            </a:fld>
            <a:endParaRPr lang="en-IN"/>
          </a:p>
        </p:txBody>
      </p:sp>
    </p:spTree>
    <p:extLst>
      <p:ext uri="{BB962C8B-B14F-4D97-AF65-F5344CB8AC3E}">
        <p14:creationId xmlns:p14="http://schemas.microsoft.com/office/powerpoint/2010/main" xmlns="" val="1432446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FD944D-2148-42BA-AC4F-8764358436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F334364D-2295-4F23-8BAB-8A3A16F8CA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3FE529C7-6BF1-46C1-9CAD-187A7CFA42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42FE812-5B78-4042-B722-2C68C3802E0B}"/>
              </a:ext>
            </a:extLst>
          </p:cNvPr>
          <p:cNvSpPr>
            <a:spLocks noGrp="1"/>
          </p:cNvSpPr>
          <p:nvPr>
            <p:ph type="dt" sz="half" idx="10"/>
          </p:nvPr>
        </p:nvSpPr>
        <p:spPr/>
        <p:txBody>
          <a:bodyPr/>
          <a:lstStyle/>
          <a:p>
            <a:fld id="{8A9F1485-4971-4F2A-A870-83B9C42180AA}" type="datetimeFigureOut">
              <a:rPr lang="en-IN" smtClean="0"/>
              <a:pPr/>
              <a:t>05-03-2025</a:t>
            </a:fld>
            <a:endParaRPr lang="en-IN"/>
          </a:p>
        </p:txBody>
      </p:sp>
      <p:sp>
        <p:nvSpPr>
          <p:cNvPr id="6" name="Footer Placeholder 5">
            <a:extLst>
              <a:ext uri="{FF2B5EF4-FFF2-40B4-BE49-F238E27FC236}">
                <a16:creationId xmlns:a16="http://schemas.microsoft.com/office/drawing/2014/main" xmlns="" id="{9C8283ED-BD8B-4CFA-8F23-1E22B17133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B789861-D45F-4DCF-B658-A20148421067}"/>
              </a:ext>
            </a:extLst>
          </p:cNvPr>
          <p:cNvSpPr>
            <a:spLocks noGrp="1"/>
          </p:cNvSpPr>
          <p:nvPr>
            <p:ph type="sldNum" sz="quarter" idx="12"/>
          </p:nvPr>
        </p:nvSpPr>
        <p:spPr/>
        <p:txBody>
          <a:bodyPr/>
          <a:lstStyle/>
          <a:p>
            <a:fld id="{4E35D942-39A8-4271-8D1E-FE9C6663BE07}" type="slidenum">
              <a:rPr lang="en-IN" smtClean="0"/>
              <a:pPr/>
              <a:t>‹#›</a:t>
            </a:fld>
            <a:endParaRPr lang="en-IN"/>
          </a:p>
        </p:txBody>
      </p:sp>
    </p:spTree>
    <p:extLst>
      <p:ext uri="{BB962C8B-B14F-4D97-AF65-F5344CB8AC3E}">
        <p14:creationId xmlns:p14="http://schemas.microsoft.com/office/powerpoint/2010/main" xmlns="" val="3125493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53341EC-872F-4808-9AC7-77C9C97E72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8176D63-FB51-4BE9-8997-2D88398AB4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F4DB45F-2B37-4CC1-AEBC-521A58979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9F1485-4971-4F2A-A870-83B9C42180AA}" type="datetimeFigureOut">
              <a:rPr lang="en-IN" smtClean="0"/>
              <a:pPr/>
              <a:t>05-03-2025</a:t>
            </a:fld>
            <a:endParaRPr lang="en-IN"/>
          </a:p>
        </p:txBody>
      </p:sp>
      <p:sp>
        <p:nvSpPr>
          <p:cNvPr id="5" name="Footer Placeholder 4">
            <a:extLst>
              <a:ext uri="{FF2B5EF4-FFF2-40B4-BE49-F238E27FC236}">
                <a16:creationId xmlns:a16="http://schemas.microsoft.com/office/drawing/2014/main" xmlns="" id="{293A599E-0356-46AA-8D1B-277CFCD0E1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3F0521A8-CBD9-4A4C-8310-C4D97E1D07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35D942-39A8-4271-8D1E-FE9C6663BE07}" type="slidenum">
              <a:rPr lang="en-IN" smtClean="0"/>
              <a:pPr/>
              <a:t>‹#›</a:t>
            </a:fld>
            <a:endParaRPr lang="en-IN"/>
          </a:p>
        </p:txBody>
      </p:sp>
    </p:spTree>
    <p:extLst>
      <p:ext uri="{BB962C8B-B14F-4D97-AF65-F5344CB8AC3E}">
        <p14:creationId xmlns:p14="http://schemas.microsoft.com/office/powerpoint/2010/main" xmlns="" val="3334301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9498C9-C361-40FB-91AE-EACE501EDC0D}"/>
              </a:ext>
            </a:extLst>
          </p:cNvPr>
          <p:cNvSpPr>
            <a:spLocks noGrp="1"/>
          </p:cNvSpPr>
          <p:nvPr>
            <p:ph type="ctrTitle"/>
          </p:nvPr>
        </p:nvSpPr>
        <p:spPr/>
        <p:txBody>
          <a:bodyPr>
            <a:normAutofit/>
          </a:bodyPr>
          <a:lstStyle/>
          <a:p>
            <a:r>
              <a:rPr lang="en-IN" sz="7200" dirty="0">
                <a:latin typeface="Times New Roman" panose="02020603050405020304" pitchFamily="18" charset="0"/>
                <a:cs typeface="Times New Roman" panose="02020603050405020304" pitchFamily="18" charset="0"/>
              </a:rPr>
              <a:t>Unit 4</a:t>
            </a:r>
          </a:p>
        </p:txBody>
      </p:sp>
      <p:sp>
        <p:nvSpPr>
          <p:cNvPr id="3" name="Subtitle 2">
            <a:extLst>
              <a:ext uri="{FF2B5EF4-FFF2-40B4-BE49-F238E27FC236}">
                <a16:creationId xmlns:a16="http://schemas.microsoft.com/office/drawing/2014/main" xmlns="" id="{F9BA2C64-AC3A-4436-808C-D0B1436F9D32}"/>
              </a:ext>
            </a:extLst>
          </p:cNvPr>
          <p:cNvSpPr>
            <a:spLocks noGrp="1"/>
          </p:cNvSpPr>
          <p:nvPr>
            <p:ph type="subTitle" idx="1"/>
          </p:nvPr>
        </p:nvSpPr>
        <p:spPr/>
        <p:txBody>
          <a:bodyPr>
            <a:normAutofit/>
          </a:bodyPr>
          <a:lstStyle/>
          <a:p>
            <a:r>
              <a:rPr lang="en-GB" sz="3200" dirty="0">
                <a:latin typeface="Times New Roman" panose="02020603050405020304" pitchFamily="18" charset="0"/>
                <a:cs typeface="Times New Roman" panose="02020603050405020304" pitchFamily="18" charset="0"/>
              </a:rPr>
              <a:t>Standard Libraries: Templates; Generic Programming using generic function and 6 class; Packages; Interfaces. Iterators; Containers.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73681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1" y="225083"/>
            <a:ext cx="10515600" cy="5740865"/>
          </a:xfrm>
        </p:spPr>
        <p:txBody>
          <a:bodyPr>
            <a:noAutofit/>
          </a:bodyPr>
          <a:lstStyle/>
          <a:p>
            <a:pPr>
              <a:buNone/>
            </a:pPr>
            <a:r>
              <a:rPr lang="en-US" sz="1400" b="1" dirty="0" smtClean="0">
                <a:latin typeface="Times New Roman" pitchFamily="18" charset="0"/>
                <a:cs typeface="Times New Roman" pitchFamily="18" charset="0"/>
              </a:rPr>
              <a:t>3. Multiple Type Parameters in Templates</a:t>
            </a:r>
          </a:p>
          <a:p>
            <a:pPr>
              <a:buNone/>
            </a:pPr>
            <a:r>
              <a:rPr lang="en-US" sz="1400" dirty="0" smtClean="0">
                <a:latin typeface="Times New Roman" pitchFamily="18" charset="0"/>
                <a:cs typeface="Times New Roman" pitchFamily="18" charset="0"/>
              </a:rPr>
              <a:t>We can use multiple template parameters for </a:t>
            </a:r>
            <a:r>
              <a:rPr lang="en-US" sz="1400" b="1" dirty="0" smtClean="0">
                <a:latin typeface="Times New Roman" pitchFamily="18" charset="0"/>
                <a:cs typeface="Times New Roman" pitchFamily="18" charset="0"/>
              </a:rPr>
              <a:t>different types</a:t>
            </a:r>
            <a:r>
              <a:rPr lang="en-US" sz="1400" dirty="0" smtClean="0">
                <a:latin typeface="Times New Roman" pitchFamily="18" charset="0"/>
                <a:cs typeface="Times New Roman" pitchFamily="18" charset="0"/>
              </a:rPr>
              <a:t>.</a:t>
            </a:r>
          </a:p>
          <a:p>
            <a:pPr>
              <a:buNone/>
            </a:pPr>
            <a:r>
              <a:rPr lang="en-US" sz="1400" b="1" dirty="0" smtClean="0">
                <a:latin typeface="Times New Roman" pitchFamily="18" charset="0"/>
                <a:cs typeface="Times New Roman" pitchFamily="18" charset="0"/>
              </a:rPr>
              <a:t>Example: Pair Class with Two Data Types</a:t>
            </a:r>
          </a:p>
          <a:p>
            <a:pPr>
              <a:buNone/>
            </a:pPr>
            <a:r>
              <a:rPr lang="en-US" sz="1400" dirty="0" smtClean="0">
                <a:latin typeface="Times New Roman" pitchFamily="18" charset="0"/>
                <a:cs typeface="Times New Roman" pitchFamily="18" charset="0"/>
              </a:rPr>
              <a:t>#include &lt;</a:t>
            </a:r>
            <a:r>
              <a:rPr lang="en-US" sz="1400" dirty="0" err="1" smtClean="0">
                <a:latin typeface="Times New Roman" pitchFamily="18" charset="0"/>
                <a:cs typeface="Times New Roman" pitchFamily="18" charset="0"/>
              </a:rPr>
              <a:t>iostream</a:t>
            </a:r>
            <a:r>
              <a:rPr lang="en-US" sz="1400" dirty="0" smtClean="0">
                <a:latin typeface="Times New Roman" pitchFamily="18" charset="0"/>
                <a:cs typeface="Times New Roman" pitchFamily="18" charset="0"/>
              </a:rPr>
              <a:t>&gt;</a:t>
            </a:r>
          </a:p>
          <a:p>
            <a:pPr>
              <a:buNone/>
            </a:pPr>
            <a:r>
              <a:rPr lang="en-US" sz="1400" dirty="0" smtClean="0">
                <a:latin typeface="Times New Roman" pitchFamily="18" charset="0"/>
                <a:cs typeface="Times New Roman" pitchFamily="18" charset="0"/>
              </a:rPr>
              <a:t>using namespace std;</a:t>
            </a:r>
          </a:p>
          <a:p>
            <a:pPr>
              <a:buNone/>
            </a:pPr>
            <a:r>
              <a:rPr lang="en-US" sz="1400" dirty="0" smtClean="0">
                <a:latin typeface="Times New Roman" pitchFamily="18" charset="0"/>
                <a:cs typeface="Times New Roman" pitchFamily="18" charset="0"/>
              </a:rPr>
              <a:t>template &lt;</a:t>
            </a:r>
            <a:r>
              <a:rPr lang="en-US" sz="1400" dirty="0" err="1" smtClean="0">
                <a:latin typeface="Times New Roman" pitchFamily="18" charset="0"/>
                <a:cs typeface="Times New Roman" pitchFamily="18" charset="0"/>
              </a:rPr>
              <a:t>typename</a:t>
            </a:r>
            <a:r>
              <a:rPr lang="en-US" sz="1400" dirty="0" smtClean="0">
                <a:latin typeface="Times New Roman" pitchFamily="18" charset="0"/>
                <a:cs typeface="Times New Roman" pitchFamily="18" charset="0"/>
              </a:rPr>
              <a:t> T1, </a:t>
            </a:r>
            <a:r>
              <a:rPr lang="en-US" sz="1400" dirty="0" err="1" smtClean="0">
                <a:latin typeface="Times New Roman" pitchFamily="18" charset="0"/>
                <a:cs typeface="Times New Roman" pitchFamily="18" charset="0"/>
              </a:rPr>
              <a:t>typename</a:t>
            </a:r>
            <a:r>
              <a:rPr lang="en-US" sz="1400" dirty="0" smtClean="0">
                <a:latin typeface="Times New Roman" pitchFamily="18" charset="0"/>
                <a:cs typeface="Times New Roman" pitchFamily="18" charset="0"/>
              </a:rPr>
              <a:t> T2&gt;</a:t>
            </a:r>
          </a:p>
          <a:p>
            <a:pPr>
              <a:buNone/>
            </a:pPr>
            <a:r>
              <a:rPr lang="en-US" sz="1400" dirty="0" smtClean="0">
                <a:latin typeface="Times New Roman" pitchFamily="18" charset="0"/>
                <a:cs typeface="Times New Roman" pitchFamily="18" charset="0"/>
              </a:rPr>
              <a:t>class Pair {</a:t>
            </a:r>
          </a:p>
          <a:p>
            <a:pPr>
              <a:buNone/>
            </a:pPr>
            <a:r>
              <a:rPr lang="en-US" sz="1400" dirty="0" smtClean="0">
                <a:latin typeface="Times New Roman" pitchFamily="18" charset="0"/>
                <a:cs typeface="Times New Roman" pitchFamily="18" charset="0"/>
              </a:rPr>
              <a:t>    T1 first;</a:t>
            </a:r>
          </a:p>
          <a:p>
            <a:pPr>
              <a:buNone/>
            </a:pPr>
            <a:r>
              <a:rPr lang="en-US" sz="1400" dirty="0" smtClean="0">
                <a:latin typeface="Times New Roman" pitchFamily="18" charset="0"/>
                <a:cs typeface="Times New Roman" pitchFamily="18" charset="0"/>
              </a:rPr>
              <a:t>    T2 second;</a:t>
            </a:r>
          </a:p>
          <a:p>
            <a:pPr>
              <a:buNone/>
            </a:pPr>
            <a:r>
              <a:rPr lang="en-US" sz="1400" dirty="0" smtClean="0">
                <a:latin typeface="Times New Roman" pitchFamily="18" charset="0"/>
                <a:cs typeface="Times New Roman" pitchFamily="18" charset="0"/>
              </a:rPr>
              <a:t>public:</a:t>
            </a:r>
          </a:p>
          <a:p>
            <a:pPr>
              <a:buNone/>
            </a:pPr>
            <a:r>
              <a:rPr lang="en-US" sz="1400" dirty="0" smtClean="0">
                <a:latin typeface="Times New Roman" pitchFamily="18" charset="0"/>
                <a:cs typeface="Times New Roman" pitchFamily="18" charset="0"/>
              </a:rPr>
              <a:t>    Pair(T1 a, T2 b) : first(a), second(b) {}</a:t>
            </a:r>
          </a:p>
          <a:p>
            <a:pPr>
              <a:buNone/>
            </a:pPr>
            <a:r>
              <a:rPr lang="en-US" sz="1400" dirty="0" smtClean="0">
                <a:latin typeface="Times New Roman" pitchFamily="18" charset="0"/>
                <a:cs typeface="Times New Roman" pitchFamily="18" charset="0"/>
              </a:rPr>
              <a:t>    void show() { </a:t>
            </a:r>
            <a:r>
              <a:rPr lang="en-US" sz="1400" dirty="0" err="1" smtClean="0">
                <a:latin typeface="Times New Roman" pitchFamily="18" charset="0"/>
                <a:cs typeface="Times New Roman" pitchFamily="18" charset="0"/>
              </a:rPr>
              <a:t>cout</a:t>
            </a:r>
            <a:r>
              <a:rPr lang="en-US" sz="1400" dirty="0" smtClean="0">
                <a:latin typeface="Times New Roman" pitchFamily="18" charset="0"/>
                <a:cs typeface="Times New Roman" pitchFamily="18" charset="0"/>
              </a:rPr>
              <a:t> &lt;&lt; "Pair: " &lt;&lt; first &lt;&lt; ", " &lt;&lt; second &lt;&lt; </a:t>
            </a:r>
            <a:r>
              <a:rPr lang="en-US" sz="1400" dirty="0" err="1" smtClean="0">
                <a:latin typeface="Times New Roman" pitchFamily="18" charset="0"/>
                <a:cs typeface="Times New Roman" pitchFamily="18" charset="0"/>
              </a:rPr>
              <a:t>endl</a:t>
            </a:r>
            <a:r>
              <a:rPr lang="en-US" sz="1400" dirty="0" smtClean="0">
                <a:latin typeface="Times New Roman" pitchFamily="18" charset="0"/>
                <a:cs typeface="Times New Roman" pitchFamily="18" charset="0"/>
              </a:rPr>
              <a:t>; }</a:t>
            </a:r>
          </a:p>
          <a:p>
            <a:pPr>
              <a:buNone/>
            </a:pPr>
            <a:r>
              <a:rPr lang="en-US" sz="1400" dirty="0" smtClean="0">
                <a:latin typeface="Times New Roman" pitchFamily="18" charset="0"/>
                <a:cs typeface="Times New Roman" pitchFamily="18" charset="0"/>
              </a:rPr>
              <a:t>};</a:t>
            </a:r>
          </a:p>
          <a:p>
            <a:pPr>
              <a:buNone/>
            </a:pPr>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 main() {</a:t>
            </a:r>
          </a:p>
          <a:p>
            <a:pPr>
              <a:buNone/>
            </a:pPr>
            <a:r>
              <a:rPr lang="en-US" sz="1400" dirty="0" smtClean="0">
                <a:latin typeface="Times New Roman" pitchFamily="18" charset="0"/>
                <a:cs typeface="Times New Roman" pitchFamily="18" charset="0"/>
              </a:rPr>
              <a:t>    Pair&lt;string, </a:t>
            </a:r>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&gt; p1("Age", 25);</a:t>
            </a:r>
          </a:p>
          <a:p>
            <a:pPr>
              <a:buNone/>
            </a:pPr>
            <a:r>
              <a:rPr lang="en-US" sz="1400" dirty="0" smtClean="0">
                <a:latin typeface="Times New Roman" pitchFamily="18" charset="0"/>
                <a:cs typeface="Times New Roman" pitchFamily="18" charset="0"/>
              </a:rPr>
              <a:t>    p1.show();</a:t>
            </a:r>
          </a:p>
          <a:p>
            <a:pPr>
              <a:buNone/>
            </a:pPr>
            <a:r>
              <a:rPr lang="en-US" sz="1400" dirty="0" smtClean="0">
                <a:latin typeface="Times New Roman" pitchFamily="18" charset="0"/>
                <a:cs typeface="Times New Roman" pitchFamily="18" charset="0"/>
              </a:rPr>
              <a:t>    Pair&lt;double, char&gt; p2(3.14, 'A');</a:t>
            </a:r>
          </a:p>
          <a:p>
            <a:pPr>
              <a:buNone/>
            </a:pPr>
            <a:r>
              <a:rPr lang="en-US" sz="1400" dirty="0" smtClean="0">
                <a:latin typeface="Times New Roman" pitchFamily="18" charset="0"/>
                <a:cs typeface="Times New Roman" pitchFamily="18" charset="0"/>
              </a:rPr>
              <a:t>    p2.show();</a:t>
            </a:r>
          </a:p>
          <a:p>
            <a:pPr>
              <a:buNone/>
            </a:pPr>
            <a:r>
              <a:rPr lang="en-US" sz="1400" dirty="0" smtClean="0">
                <a:latin typeface="Times New Roman" pitchFamily="18" charset="0"/>
                <a:cs typeface="Times New Roman" pitchFamily="18" charset="0"/>
              </a:rPr>
              <a:t>    return 0;</a:t>
            </a:r>
          </a:p>
          <a:p>
            <a:pPr>
              <a:buNone/>
            </a:pPr>
            <a:r>
              <a:rPr lang="en-US" sz="1400" dirty="0" smtClean="0">
                <a:latin typeface="Times New Roman" pitchFamily="18" charset="0"/>
                <a:cs typeface="Times New Roman" pitchFamily="18" charset="0"/>
              </a:rPr>
              <a:t>}</a:t>
            </a:r>
          </a:p>
          <a:p>
            <a:pPr>
              <a:buNone/>
            </a:pPr>
            <a:endParaRPr lang="en-US" sz="14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8384345" y="1955409"/>
            <a:ext cx="2321169" cy="1027821"/>
          </a:xfrm>
          <a:prstGeom prst="rect">
            <a:avLst/>
          </a:prstGeom>
          <a:noFill/>
          <a:ln w="9525">
            <a:noFill/>
            <a:miter lim="800000"/>
            <a:headEnd/>
            <a:tailEnd/>
          </a:ln>
          <a:effectLst/>
        </p:spPr>
      </p:pic>
      <p:sp>
        <p:nvSpPr>
          <p:cNvPr id="3075" name="Rectangle 3"/>
          <p:cNvSpPr>
            <a:spLocks noChangeArrowheads="1"/>
          </p:cNvSpPr>
          <p:nvPr/>
        </p:nvSpPr>
        <p:spPr bwMode="auto">
          <a:xfrm>
            <a:off x="7427741" y="3291840"/>
            <a:ext cx="4389119"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Pair&lt;string, </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int</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&gt; holds a string and an integer.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Pair&lt;double, char&gt; holds a double and a character.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880"/>
            <a:ext cx="10515600" cy="6675120"/>
          </a:xfrm>
        </p:spPr>
        <p:txBody>
          <a:bodyPr>
            <a:normAutofit fontScale="55000" lnSpcReduction="20000"/>
          </a:bodyPr>
          <a:lstStyle/>
          <a:p>
            <a:pPr>
              <a:buNone/>
            </a:pPr>
            <a:r>
              <a:rPr lang="en-US" b="1" dirty="0" smtClean="0">
                <a:latin typeface="Times New Roman" pitchFamily="18" charset="0"/>
                <a:cs typeface="Times New Roman" pitchFamily="18" charset="0"/>
              </a:rPr>
              <a:t>4. Template Specialization</a:t>
            </a:r>
          </a:p>
          <a:p>
            <a:pPr>
              <a:buNone/>
            </a:pPr>
            <a:r>
              <a:rPr lang="en-US" dirty="0" smtClean="0">
                <a:latin typeface="Times New Roman" pitchFamily="18" charset="0"/>
                <a:cs typeface="Times New Roman" pitchFamily="18" charset="0"/>
              </a:rPr>
              <a:t>Sometimes, we need a </a:t>
            </a:r>
            <a:r>
              <a:rPr lang="en-US" b="1" dirty="0" smtClean="0">
                <a:latin typeface="Times New Roman" pitchFamily="18" charset="0"/>
                <a:cs typeface="Times New Roman" pitchFamily="18" charset="0"/>
              </a:rPr>
              <a:t>specialized version</a:t>
            </a:r>
            <a:r>
              <a:rPr lang="en-US" dirty="0" smtClean="0">
                <a:latin typeface="Times New Roman" pitchFamily="18" charset="0"/>
                <a:cs typeface="Times New Roman" pitchFamily="18" charset="0"/>
              </a:rPr>
              <a:t> of a template for a specific type.</a:t>
            </a:r>
          </a:p>
          <a:p>
            <a:pPr>
              <a:buNone/>
            </a:pPr>
            <a:r>
              <a:rPr lang="en-US" b="1" dirty="0" smtClean="0">
                <a:latin typeface="Times New Roman" pitchFamily="18" charset="0"/>
                <a:cs typeface="Times New Roman" pitchFamily="18" charset="0"/>
              </a:rPr>
              <a:t>Example: Specialization for char* Type</a:t>
            </a:r>
          </a:p>
          <a:p>
            <a:pPr>
              <a:buNone/>
            </a:pPr>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iostream</a:t>
            </a: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using namespace std;</a:t>
            </a:r>
          </a:p>
          <a:p>
            <a:pPr>
              <a:buNone/>
            </a:pPr>
            <a:r>
              <a:rPr lang="en-US" dirty="0" smtClean="0">
                <a:latin typeface="Times New Roman" pitchFamily="18" charset="0"/>
                <a:cs typeface="Times New Roman" pitchFamily="18" charset="0"/>
              </a:rPr>
              <a:t>template &lt;</a:t>
            </a:r>
            <a:r>
              <a:rPr lang="en-US" dirty="0" err="1" smtClean="0">
                <a:latin typeface="Times New Roman" pitchFamily="18" charset="0"/>
                <a:cs typeface="Times New Roman" pitchFamily="18" charset="0"/>
              </a:rPr>
              <a:t>typename</a:t>
            </a:r>
            <a:r>
              <a:rPr lang="en-US" dirty="0" smtClean="0">
                <a:latin typeface="Times New Roman" pitchFamily="18" charset="0"/>
                <a:cs typeface="Times New Roman" pitchFamily="18" charset="0"/>
              </a:rPr>
              <a:t> T&gt;</a:t>
            </a:r>
          </a:p>
          <a:p>
            <a:pPr>
              <a:buNone/>
            </a:pPr>
            <a:r>
              <a:rPr lang="en-US" dirty="0" smtClean="0">
                <a:latin typeface="Times New Roman" pitchFamily="18" charset="0"/>
                <a:cs typeface="Times New Roman" pitchFamily="18" charset="0"/>
              </a:rPr>
              <a:t>class Printer {</a:t>
            </a:r>
          </a:p>
          <a:p>
            <a:pPr>
              <a:buNone/>
            </a:pPr>
            <a:r>
              <a:rPr lang="en-US" dirty="0" smtClean="0">
                <a:latin typeface="Times New Roman" pitchFamily="18" charset="0"/>
                <a:cs typeface="Times New Roman" pitchFamily="18" charset="0"/>
              </a:rPr>
              <a:t>public:</a:t>
            </a:r>
          </a:p>
          <a:p>
            <a:pPr>
              <a:buNone/>
            </a:pPr>
            <a:r>
              <a:rPr lang="en-US" dirty="0" smtClean="0">
                <a:latin typeface="Times New Roman" pitchFamily="18" charset="0"/>
                <a:cs typeface="Times New Roman" pitchFamily="18" charset="0"/>
              </a:rPr>
              <a:t>    void print(T data) { </a:t>
            </a:r>
            <a:r>
              <a:rPr lang="en-US" dirty="0" err="1" smtClean="0">
                <a:latin typeface="Times New Roman" pitchFamily="18" charset="0"/>
                <a:cs typeface="Times New Roman" pitchFamily="18" charset="0"/>
              </a:rPr>
              <a:t>cout</a:t>
            </a:r>
            <a:r>
              <a:rPr lang="en-US" dirty="0" smtClean="0">
                <a:latin typeface="Times New Roman" pitchFamily="18" charset="0"/>
                <a:cs typeface="Times New Roman" pitchFamily="18" charset="0"/>
              </a:rPr>
              <a:t> &lt;&lt; "Data: " &lt;&lt; data &lt;&lt; </a:t>
            </a:r>
            <a:r>
              <a:rPr lang="en-US" dirty="0" err="1" smtClean="0">
                <a:latin typeface="Times New Roman" pitchFamily="18" charset="0"/>
                <a:cs typeface="Times New Roman" pitchFamily="18" charset="0"/>
              </a:rPr>
              <a:t>endl</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Specialized version for `char*`</a:t>
            </a:r>
          </a:p>
          <a:p>
            <a:pPr>
              <a:buNone/>
            </a:pPr>
            <a:r>
              <a:rPr lang="en-US" dirty="0" smtClean="0">
                <a:latin typeface="Times New Roman" pitchFamily="18" charset="0"/>
                <a:cs typeface="Times New Roman" pitchFamily="18" charset="0"/>
              </a:rPr>
              <a:t>template &lt;&gt;</a:t>
            </a:r>
          </a:p>
          <a:p>
            <a:pPr>
              <a:buNone/>
            </a:pPr>
            <a:r>
              <a:rPr lang="en-US" dirty="0" smtClean="0">
                <a:latin typeface="Times New Roman" pitchFamily="18" charset="0"/>
                <a:cs typeface="Times New Roman" pitchFamily="18" charset="0"/>
              </a:rPr>
              <a:t>class Printer&lt;char*&gt; {</a:t>
            </a:r>
          </a:p>
          <a:p>
            <a:pPr>
              <a:buNone/>
            </a:pPr>
            <a:r>
              <a:rPr lang="en-US" dirty="0" smtClean="0">
                <a:latin typeface="Times New Roman" pitchFamily="18" charset="0"/>
                <a:cs typeface="Times New Roman" pitchFamily="18" charset="0"/>
              </a:rPr>
              <a:t>public:</a:t>
            </a:r>
          </a:p>
          <a:p>
            <a:pPr>
              <a:buNone/>
            </a:pPr>
            <a:r>
              <a:rPr lang="en-US" dirty="0" smtClean="0">
                <a:latin typeface="Times New Roman" pitchFamily="18" charset="0"/>
                <a:cs typeface="Times New Roman" pitchFamily="18" charset="0"/>
              </a:rPr>
              <a:t>    void print(char* data) { </a:t>
            </a:r>
            <a:r>
              <a:rPr lang="en-US" dirty="0" err="1" smtClean="0">
                <a:latin typeface="Times New Roman" pitchFamily="18" charset="0"/>
                <a:cs typeface="Times New Roman" pitchFamily="18" charset="0"/>
              </a:rPr>
              <a:t>cout</a:t>
            </a:r>
            <a:r>
              <a:rPr lang="en-US" dirty="0" smtClean="0">
                <a:latin typeface="Times New Roman" pitchFamily="18" charset="0"/>
                <a:cs typeface="Times New Roman" pitchFamily="18" charset="0"/>
              </a:rPr>
              <a:t> &lt;&lt; "String: " &lt;&lt; data &lt;&lt; </a:t>
            </a:r>
            <a:r>
              <a:rPr lang="en-US" dirty="0" err="1" smtClean="0">
                <a:latin typeface="Times New Roman" pitchFamily="18" charset="0"/>
                <a:cs typeface="Times New Roman" pitchFamily="18" charset="0"/>
              </a:rPr>
              <a:t>endl</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a:t>
            </a:r>
          </a:p>
          <a:p>
            <a:pPr>
              <a:buNone/>
            </a:pP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main() {</a:t>
            </a:r>
          </a:p>
          <a:p>
            <a:pPr>
              <a:buNone/>
            </a:pPr>
            <a:r>
              <a:rPr lang="en-US" dirty="0" smtClean="0">
                <a:latin typeface="Times New Roman" pitchFamily="18" charset="0"/>
                <a:cs typeface="Times New Roman" pitchFamily="18" charset="0"/>
              </a:rPr>
              <a:t>    Printer&lt;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&gt; </a:t>
            </a:r>
            <a:r>
              <a:rPr lang="en-US" dirty="0" err="1" smtClean="0">
                <a:latin typeface="Times New Roman" pitchFamily="18" charset="0"/>
                <a:cs typeface="Times New Roman" pitchFamily="18" charset="0"/>
              </a:rPr>
              <a:t>intPrinter</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intPrinter.print</a:t>
            </a:r>
            <a:r>
              <a:rPr lang="en-US" dirty="0" smtClean="0">
                <a:latin typeface="Times New Roman" pitchFamily="18" charset="0"/>
                <a:cs typeface="Times New Roman" pitchFamily="18" charset="0"/>
              </a:rPr>
              <a:t>(10);</a:t>
            </a:r>
          </a:p>
          <a:p>
            <a:pPr>
              <a:buNone/>
            </a:pPr>
            <a:r>
              <a:rPr lang="en-US" dirty="0" smtClean="0">
                <a:latin typeface="Times New Roman" pitchFamily="18" charset="0"/>
                <a:cs typeface="Times New Roman" pitchFamily="18" charset="0"/>
              </a:rPr>
              <a:t>    Printer&lt;char*&gt; </a:t>
            </a:r>
            <a:r>
              <a:rPr lang="en-US" dirty="0" err="1" smtClean="0">
                <a:latin typeface="Times New Roman" pitchFamily="18" charset="0"/>
                <a:cs typeface="Times New Roman" pitchFamily="18" charset="0"/>
              </a:rPr>
              <a:t>stringPrinter</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stringPrinter.print</a:t>
            </a:r>
            <a:r>
              <a:rPr lang="en-US" dirty="0" smtClean="0">
                <a:latin typeface="Times New Roman" pitchFamily="18" charset="0"/>
                <a:cs typeface="Times New Roman" pitchFamily="18" charset="0"/>
              </a:rPr>
              <a:t>("Hello");</a:t>
            </a:r>
          </a:p>
          <a:p>
            <a:pPr>
              <a:buNone/>
            </a:pPr>
            <a:r>
              <a:rPr lang="en-US" dirty="0" smtClean="0">
                <a:latin typeface="Times New Roman" pitchFamily="18" charset="0"/>
                <a:cs typeface="Times New Roman" pitchFamily="18" charset="0"/>
              </a:rPr>
              <a:t>    return 0;</a:t>
            </a:r>
          </a:p>
          <a:p>
            <a:pPr>
              <a:buNone/>
            </a:pPr>
            <a:r>
              <a:rPr lang="en-US" dirty="0" smtClean="0">
                <a:latin typeface="Times New Roman" pitchFamily="18" charset="0"/>
                <a:cs typeface="Times New Roman" pitchFamily="18" charset="0"/>
              </a:rPr>
              <a:t>}</a:t>
            </a:r>
          </a:p>
          <a:p>
            <a:pPr>
              <a:buNone/>
            </a:pPr>
            <a:endParaRPr lang="en-US" dirty="0">
              <a:latin typeface="Times New Roman" pitchFamily="18" charset="0"/>
              <a:cs typeface="Times New Roman" pitchFamily="18" charset="0"/>
            </a:endParaRPr>
          </a:p>
        </p:txBody>
      </p:sp>
      <p:pic>
        <p:nvPicPr>
          <p:cNvPr id="4097" name="Picture 1"/>
          <p:cNvPicPr>
            <a:picLocks noChangeAspect="1" noChangeArrowheads="1"/>
          </p:cNvPicPr>
          <p:nvPr/>
        </p:nvPicPr>
        <p:blipFill>
          <a:blip r:embed="rId2"/>
          <a:srcRect/>
          <a:stretch>
            <a:fillRect/>
          </a:stretch>
        </p:blipFill>
        <p:spPr bwMode="auto">
          <a:xfrm>
            <a:off x="8331079" y="2421035"/>
            <a:ext cx="1966472" cy="786399"/>
          </a:xfrm>
          <a:prstGeom prst="rect">
            <a:avLst/>
          </a:prstGeom>
          <a:noFill/>
          <a:ln w="9525">
            <a:noFill/>
            <a:miter lim="800000"/>
            <a:headEnd/>
            <a:tailEnd/>
          </a:ln>
          <a:effectLst/>
        </p:spPr>
      </p:pic>
      <p:sp>
        <p:nvSpPr>
          <p:cNvPr id="4098" name="Rectangle 2"/>
          <p:cNvSpPr>
            <a:spLocks noChangeArrowheads="1"/>
          </p:cNvSpPr>
          <p:nvPr/>
        </p:nvSpPr>
        <p:spPr bwMode="auto">
          <a:xfrm>
            <a:off x="7104185" y="3334042"/>
            <a:ext cx="4825218"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Printer&lt;</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int</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&gt; uses the generic template.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Printer&lt;char*&gt; uses a </a:t>
            </a:r>
            <a:r>
              <a:rPr kumimoji="0" lang="en-US" sz="2000" b="1" i="0" u="none" strike="noStrike" cap="none" normalizeH="0" baseline="0" dirty="0" smtClean="0">
                <a:ln>
                  <a:noFill/>
                </a:ln>
                <a:solidFill>
                  <a:schemeClr val="tx1"/>
                </a:solidFill>
                <a:effectLst/>
                <a:latin typeface="Times New Roman" pitchFamily="18" charset="0"/>
                <a:cs typeface="Times New Roman" pitchFamily="18" charset="0"/>
              </a:rPr>
              <a:t>specialized</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version.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6098"/>
            <a:ext cx="10515600" cy="6063176"/>
          </a:xfrm>
        </p:spPr>
        <p:txBody>
          <a:bodyPr>
            <a:normAutofit fontScale="62500" lnSpcReduction="20000"/>
          </a:bodyPr>
          <a:lstStyle/>
          <a:p>
            <a:pPr>
              <a:buNone/>
            </a:pPr>
            <a:r>
              <a:rPr lang="en-US" b="1" dirty="0" smtClean="0">
                <a:latin typeface="Times New Roman" pitchFamily="18" charset="0"/>
                <a:cs typeface="Times New Roman" pitchFamily="18" charset="0"/>
              </a:rPr>
              <a:t>5. Template with Default Type</a:t>
            </a:r>
          </a:p>
          <a:p>
            <a:pPr>
              <a:buNone/>
            </a:pPr>
            <a:r>
              <a:rPr lang="en-US" dirty="0" smtClean="0">
                <a:latin typeface="Times New Roman" pitchFamily="18" charset="0"/>
                <a:cs typeface="Times New Roman" pitchFamily="18" charset="0"/>
              </a:rPr>
              <a:t>We can assign a </a:t>
            </a:r>
            <a:r>
              <a:rPr lang="en-US" b="1" dirty="0" smtClean="0">
                <a:latin typeface="Times New Roman" pitchFamily="18" charset="0"/>
                <a:cs typeface="Times New Roman" pitchFamily="18" charset="0"/>
              </a:rPr>
              <a:t>default data type</a:t>
            </a:r>
            <a:r>
              <a:rPr lang="en-US" dirty="0" smtClean="0">
                <a:latin typeface="Times New Roman" pitchFamily="18" charset="0"/>
                <a:cs typeface="Times New Roman" pitchFamily="18" charset="0"/>
              </a:rPr>
              <a:t> for a template.</a:t>
            </a:r>
          </a:p>
          <a:p>
            <a:pPr>
              <a:buNone/>
            </a:pPr>
            <a:r>
              <a:rPr lang="en-US" b="1" dirty="0" smtClean="0">
                <a:latin typeface="Times New Roman" pitchFamily="18" charset="0"/>
                <a:cs typeface="Times New Roman" pitchFamily="18" charset="0"/>
              </a:rPr>
              <a:t>Example: Default Type for Class</a:t>
            </a:r>
          </a:p>
          <a:p>
            <a:pPr>
              <a:buNone/>
            </a:pPr>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iostream</a:t>
            </a: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using namespace std;</a:t>
            </a:r>
          </a:p>
          <a:p>
            <a:pPr>
              <a:buNone/>
            </a:pPr>
            <a:r>
              <a:rPr lang="en-US" dirty="0" smtClean="0">
                <a:latin typeface="Times New Roman" pitchFamily="18" charset="0"/>
                <a:cs typeface="Times New Roman" pitchFamily="18" charset="0"/>
              </a:rPr>
              <a:t>template &lt;</a:t>
            </a:r>
            <a:r>
              <a:rPr lang="en-US" dirty="0" err="1" smtClean="0">
                <a:latin typeface="Times New Roman" pitchFamily="18" charset="0"/>
                <a:cs typeface="Times New Roman" pitchFamily="18" charset="0"/>
              </a:rPr>
              <a:t>typename</a:t>
            </a:r>
            <a:r>
              <a:rPr lang="en-US" dirty="0" smtClean="0">
                <a:latin typeface="Times New Roman" pitchFamily="18" charset="0"/>
                <a:cs typeface="Times New Roman" pitchFamily="18" charset="0"/>
              </a:rPr>
              <a:t> T =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&gt;  // Default type is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class Number {</a:t>
            </a:r>
          </a:p>
          <a:p>
            <a:pPr>
              <a:buNone/>
            </a:pPr>
            <a:r>
              <a:rPr lang="en-US" dirty="0" smtClean="0">
                <a:latin typeface="Times New Roman" pitchFamily="18" charset="0"/>
                <a:cs typeface="Times New Roman" pitchFamily="18" charset="0"/>
              </a:rPr>
              <a:t>    T value;</a:t>
            </a:r>
          </a:p>
          <a:p>
            <a:pPr>
              <a:buNone/>
            </a:pPr>
            <a:r>
              <a:rPr lang="en-US" dirty="0" smtClean="0">
                <a:latin typeface="Times New Roman" pitchFamily="18" charset="0"/>
                <a:cs typeface="Times New Roman" pitchFamily="18" charset="0"/>
              </a:rPr>
              <a:t>public:</a:t>
            </a:r>
          </a:p>
          <a:p>
            <a:pPr>
              <a:buNone/>
            </a:pPr>
            <a:r>
              <a:rPr lang="en-US" dirty="0" smtClean="0">
                <a:latin typeface="Times New Roman" pitchFamily="18" charset="0"/>
                <a:cs typeface="Times New Roman" pitchFamily="18" charset="0"/>
              </a:rPr>
              <a:t>    Number(T v) : value(v) {}</a:t>
            </a:r>
          </a:p>
          <a:p>
            <a:pPr>
              <a:buNone/>
            </a:pPr>
            <a:r>
              <a:rPr lang="en-US" dirty="0" smtClean="0">
                <a:latin typeface="Times New Roman" pitchFamily="18" charset="0"/>
                <a:cs typeface="Times New Roman" pitchFamily="18" charset="0"/>
              </a:rPr>
              <a:t>    void show() { </a:t>
            </a:r>
            <a:r>
              <a:rPr lang="en-US" dirty="0" err="1" smtClean="0">
                <a:latin typeface="Times New Roman" pitchFamily="18" charset="0"/>
                <a:cs typeface="Times New Roman" pitchFamily="18" charset="0"/>
              </a:rPr>
              <a:t>cout</a:t>
            </a:r>
            <a:r>
              <a:rPr lang="en-US" dirty="0" smtClean="0">
                <a:latin typeface="Times New Roman" pitchFamily="18" charset="0"/>
                <a:cs typeface="Times New Roman" pitchFamily="18" charset="0"/>
              </a:rPr>
              <a:t> &lt;&lt; "Value: " &lt;&lt; value &lt;&lt; </a:t>
            </a:r>
            <a:r>
              <a:rPr lang="en-US" dirty="0" err="1" smtClean="0">
                <a:latin typeface="Times New Roman" pitchFamily="18" charset="0"/>
                <a:cs typeface="Times New Roman" pitchFamily="18" charset="0"/>
              </a:rPr>
              <a:t>endl</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a:t>
            </a:r>
          </a:p>
          <a:p>
            <a:pPr>
              <a:buNone/>
            </a:pP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main() {</a:t>
            </a:r>
          </a:p>
          <a:p>
            <a:pPr>
              <a:buNone/>
            </a:pPr>
            <a:r>
              <a:rPr lang="en-US" dirty="0" smtClean="0">
                <a:latin typeface="Times New Roman" pitchFamily="18" charset="0"/>
                <a:cs typeface="Times New Roman" pitchFamily="18" charset="0"/>
              </a:rPr>
              <a:t>    Number&lt;&gt; num1(50);      // Uses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as default</a:t>
            </a:r>
          </a:p>
          <a:p>
            <a:pPr>
              <a:buNone/>
            </a:pPr>
            <a:r>
              <a:rPr lang="en-US" dirty="0" smtClean="0">
                <a:latin typeface="Times New Roman" pitchFamily="18" charset="0"/>
                <a:cs typeface="Times New Roman" pitchFamily="18" charset="0"/>
              </a:rPr>
              <a:t>    num1.show();</a:t>
            </a:r>
          </a:p>
          <a:p>
            <a:pPr>
              <a:buNone/>
            </a:pPr>
            <a:r>
              <a:rPr lang="en-US" dirty="0" smtClean="0">
                <a:latin typeface="Times New Roman" pitchFamily="18" charset="0"/>
                <a:cs typeface="Times New Roman" pitchFamily="18" charset="0"/>
              </a:rPr>
              <a:t>    Number&lt;double&gt; num2(3.14);</a:t>
            </a:r>
          </a:p>
          <a:p>
            <a:pPr>
              <a:buNone/>
            </a:pPr>
            <a:r>
              <a:rPr lang="en-US" dirty="0" smtClean="0">
                <a:latin typeface="Times New Roman" pitchFamily="18" charset="0"/>
                <a:cs typeface="Times New Roman" pitchFamily="18" charset="0"/>
              </a:rPr>
              <a:t>    num2.show();</a:t>
            </a:r>
          </a:p>
          <a:p>
            <a:pPr>
              <a:buNone/>
            </a:pPr>
            <a:r>
              <a:rPr lang="en-US" dirty="0" smtClean="0">
                <a:latin typeface="Times New Roman" pitchFamily="18" charset="0"/>
                <a:cs typeface="Times New Roman" pitchFamily="18" charset="0"/>
              </a:rPr>
              <a:t>    return 0;</a:t>
            </a:r>
          </a:p>
          <a:p>
            <a:pPr>
              <a:buNone/>
            </a:pPr>
            <a:r>
              <a:rPr lang="en-US" dirty="0" smtClean="0">
                <a:latin typeface="Times New Roman" pitchFamily="18" charset="0"/>
                <a:cs typeface="Times New Roman" pitchFamily="18" charset="0"/>
              </a:rPr>
              <a:t>}</a:t>
            </a:r>
          </a:p>
          <a:p>
            <a:pPr>
              <a:buNone/>
            </a:pPr>
            <a:endParaRPr lang="en-US" dirty="0">
              <a:latin typeface="Times New Roman" pitchFamily="18" charset="0"/>
              <a:cs typeface="Times New Roman" pitchFamily="18" charset="0"/>
            </a:endParaRPr>
          </a:p>
        </p:txBody>
      </p:sp>
      <p:pic>
        <p:nvPicPr>
          <p:cNvPr id="24578" name="Picture 2"/>
          <p:cNvPicPr>
            <a:picLocks noChangeAspect="1" noChangeArrowheads="1"/>
          </p:cNvPicPr>
          <p:nvPr/>
        </p:nvPicPr>
        <p:blipFill>
          <a:blip r:embed="rId2"/>
          <a:srcRect/>
          <a:stretch>
            <a:fillRect/>
          </a:stretch>
        </p:blipFill>
        <p:spPr bwMode="auto">
          <a:xfrm>
            <a:off x="8355770" y="2529254"/>
            <a:ext cx="2068390" cy="846992"/>
          </a:xfrm>
          <a:prstGeom prst="rect">
            <a:avLst/>
          </a:prstGeom>
          <a:noFill/>
          <a:ln w="9525">
            <a:noFill/>
            <a:miter lim="800000"/>
            <a:headEnd/>
            <a:tailEnd/>
          </a:ln>
          <a:effectLst/>
        </p:spPr>
      </p:pic>
      <p:sp>
        <p:nvSpPr>
          <p:cNvPr id="24579" name="Rectangle 3"/>
          <p:cNvSpPr>
            <a:spLocks noChangeArrowheads="1"/>
          </p:cNvSpPr>
          <p:nvPr/>
        </p:nvSpPr>
        <p:spPr bwMode="auto">
          <a:xfrm>
            <a:off x="7399605" y="3530989"/>
            <a:ext cx="4572001"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Number&lt;&gt; uses </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int</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 as the default type.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Number&lt;double&gt; overrides it with double.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8640"/>
            <a:ext cx="10515600" cy="5628323"/>
          </a:xfrm>
        </p:spPr>
        <p:txBody>
          <a:bodyPr>
            <a:normAutofit fontScale="62500" lnSpcReduction="20000"/>
          </a:bodyPr>
          <a:lstStyle/>
          <a:p>
            <a:pPr>
              <a:buNone/>
            </a:pPr>
            <a:r>
              <a:rPr lang="en-US" b="1" dirty="0" smtClean="0">
                <a:latin typeface="Times New Roman" pitchFamily="18" charset="0"/>
                <a:cs typeface="Times New Roman" pitchFamily="18" charset="0"/>
              </a:rPr>
              <a:t>6. Template in Inheritance</a:t>
            </a:r>
          </a:p>
          <a:p>
            <a:pPr>
              <a:buNone/>
            </a:pPr>
            <a:r>
              <a:rPr lang="en-US" dirty="0" smtClean="0">
                <a:latin typeface="Times New Roman" pitchFamily="18" charset="0"/>
                <a:cs typeface="Times New Roman" pitchFamily="18" charset="0"/>
              </a:rPr>
              <a:t>Templates can be used in </a:t>
            </a:r>
            <a:r>
              <a:rPr lang="en-US" b="1" dirty="0" smtClean="0">
                <a:latin typeface="Times New Roman" pitchFamily="18" charset="0"/>
                <a:cs typeface="Times New Roman" pitchFamily="18" charset="0"/>
              </a:rPr>
              <a:t>inheritance</a:t>
            </a:r>
            <a:r>
              <a:rPr lang="en-US" dirty="0" smtClean="0">
                <a:latin typeface="Times New Roman" pitchFamily="18" charset="0"/>
                <a:cs typeface="Times New Roman" pitchFamily="18" charset="0"/>
              </a:rPr>
              <a:t>.</a:t>
            </a:r>
          </a:p>
          <a:p>
            <a:pPr>
              <a:buNone/>
            </a:pPr>
            <a:r>
              <a:rPr lang="en-US" b="1" dirty="0" smtClean="0">
                <a:latin typeface="Times New Roman" pitchFamily="18" charset="0"/>
                <a:cs typeface="Times New Roman" pitchFamily="18" charset="0"/>
              </a:rPr>
              <a:t>Example: Base and Derived Classes with Templates</a:t>
            </a:r>
          </a:p>
          <a:p>
            <a:pPr>
              <a:buNone/>
            </a:pPr>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iostream</a:t>
            </a: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using namespace std;</a:t>
            </a:r>
          </a:p>
          <a:p>
            <a:pPr>
              <a:buNone/>
            </a:pPr>
            <a:r>
              <a:rPr lang="en-US" dirty="0" smtClean="0">
                <a:latin typeface="Times New Roman" pitchFamily="18" charset="0"/>
                <a:cs typeface="Times New Roman" pitchFamily="18" charset="0"/>
              </a:rPr>
              <a:t>template &lt;</a:t>
            </a:r>
            <a:r>
              <a:rPr lang="en-US" dirty="0" err="1" smtClean="0">
                <a:latin typeface="Times New Roman" pitchFamily="18" charset="0"/>
                <a:cs typeface="Times New Roman" pitchFamily="18" charset="0"/>
              </a:rPr>
              <a:t>typename</a:t>
            </a:r>
            <a:r>
              <a:rPr lang="en-US" dirty="0" smtClean="0">
                <a:latin typeface="Times New Roman" pitchFamily="18" charset="0"/>
                <a:cs typeface="Times New Roman" pitchFamily="18" charset="0"/>
              </a:rPr>
              <a:t> T&gt;</a:t>
            </a:r>
          </a:p>
          <a:p>
            <a:pPr>
              <a:buNone/>
            </a:pPr>
            <a:r>
              <a:rPr lang="en-US" dirty="0" smtClean="0">
                <a:latin typeface="Times New Roman" pitchFamily="18" charset="0"/>
                <a:cs typeface="Times New Roman" pitchFamily="18" charset="0"/>
              </a:rPr>
              <a:t>class Base {</a:t>
            </a:r>
          </a:p>
          <a:p>
            <a:pPr>
              <a:buNone/>
            </a:pPr>
            <a:r>
              <a:rPr lang="en-US" dirty="0" smtClean="0">
                <a:latin typeface="Times New Roman" pitchFamily="18" charset="0"/>
                <a:cs typeface="Times New Roman" pitchFamily="18" charset="0"/>
              </a:rPr>
              <a:t>public:</a:t>
            </a:r>
          </a:p>
          <a:p>
            <a:pPr>
              <a:buNone/>
            </a:pPr>
            <a:r>
              <a:rPr lang="en-US" dirty="0" smtClean="0">
                <a:latin typeface="Times New Roman" pitchFamily="18" charset="0"/>
                <a:cs typeface="Times New Roman" pitchFamily="18" charset="0"/>
              </a:rPr>
              <a:t>    void show() { </a:t>
            </a:r>
            <a:r>
              <a:rPr lang="en-US" dirty="0" err="1" smtClean="0">
                <a:latin typeface="Times New Roman" pitchFamily="18" charset="0"/>
                <a:cs typeface="Times New Roman" pitchFamily="18" charset="0"/>
              </a:rPr>
              <a:t>cout</a:t>
            </a:r>
            <a:r>
              <a:rPr lang="en-US" dirty="0" smtClean="0">
                <a:latin typeface="Times New Roman" pitchFamily="18" charset="0"/>
                <a:cs typeface="Times New Roman" pitchFamily="18" charset="0"/>
              </a:rPr>
              <a:t> &lt;&lt; "Base class with type: " &lt;&lt; </a:t>
            </a:r>
            <a:r>
              <a:rPr lang="en-US" dirty="0" err="1" smtClean="0">
                <a:latin typeface="Times New Roman" pitchFamily="18" charset="0"/>
                <a:cs typeface="Times New Roman" pitchFamily="18" charset="0"/>
              </a:rPr>
              <a:t>typeid</a:t>
            </a:r>
            <a:r>
              <a:rPr lang="en-US" dirty="0" smtClean="0">
                <a:latin typeface="Times New Roman" pitchFamily="18" charset="0"/>
                <a:cs typeface="Times New Roman" pitchFamily="18" charset="0"/>
              </a:rPr>
              <a:t>(T).name() &lt;&lt; </a:t>
            </a:r>
            <a:r>
              <a:rPr lang="en-US" dirty="0" err="1" smtClean="0">
                <a:latin typeface="Times New Roman" pitchFamily="18" charset="0"/>
                <a:cs typeface="Times New Roman" pitchFamily="18" charset="0"/>
              </a:rPr>
              <a:t>endl</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template &lt;</a:t>
            </a:r>
            <a:r>
              <a:rPr lang="en-US" dirty="0" err="1" smtClean="0">
                <a:latin typeface="Times New Roman" pitchFamily="18" charset="0"/>
                <a:cs typeface="Times New Roman" pitchFamily="18" charset="0"/>
              </a:rPr>
              <a:t>typename</a:t>
            </a:r>
            <a:r>
              <a:rPr lang="en-US" dirty="0" smtClean="0">
                <a:latin typeface="Times New Roman" pitchFamily="18" charset="0"/>
                <a:cs typeface="Times New Roman" pitchFamily="18" charset="0"/>
              </a:rPr>
              <a:t> T&gt;</a:t>
            </a:r>
          </a:p>
          <a:p>
            <a:pPr>
              <a:buNone/>
            </a:pPr>
            <a:r>
              <a:rPr lang="en-US" dirty="0" smtClean="0">
                <a:latin typeface="Times New Roman" pitchFamily="18" charset="0"/>
                <a:cs typeface="Times New Roman" pitchFamily="18" charset="0"/>
              </a:rPr>
              <a:t>class Derived : public Base&lt;T&gt; { };</a:t>
            </a:r>
          </a:p>
          <a:p>
            <a:pPr>
              <a:buNone/>
            </a:pP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main() {</a:t>
            </a:r>
          </a:p>
          <a:p>
            <a:pPr>
              <a:buNone/>
            </a:pPr>
            <a:r>
              <a:rPr lang="en-US" dirty="0" smtClean="0">
                <a:latin typeface="Times New Roman" pitchFamily="18" charset="0"/>
                <a:cs typeface="Times New Roman" pitchFamily="18" charset="0"/>
              </a:rPr>
              <a:t>    Derived&lt;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&gt; d;</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d.show</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return 0;</a:t>
            </a:r>
          </a:p>
          <a:p>
            <a:pPr>
              <a:buNone/>
            </a:pPr>
            <a:r>
              <a:rPr lang="en-US" dirty="0" smtClean="0">
                <a:latin typeface="Times New Roman" pitchFamily="18" charset="0"/>
                <a:cs typeface="Times New Roman" pitchFamily="18" charset="0"/>
              </a:rPr>
              <a:t>}</a:t>
            </a:r>
          </a:p>
          <a:p>
            <a:pPr>
              <a:buNone/>
            </a:pPr>
            <a:endParaRPr lang="en-US" dirty="0">
              <a:latin typeface="Times New Roman" pitchFamily="18" charset="0"/>
              <a:cs typeface="Times New Roman" pitchFamily="18" charset="0"/>
            </a:endParaRPr>
          </a:p>
        </p:txBody>
      </p:sp>
      <p:pic>
        <p:nvPicPr>
          <p:cNvPr id="25602" name="Picture 2"/>
          <p:cNvPicPr>
            <a:picLocks noChangeAspect="1" noChangeArrowheads="1"/>
          </p:cNvPicPr>
          <p:nvPr/>
        </p:nvPicPr>
        <p:blipFill>
          <a:blip r:embed="rId2"/>
          <a:srcRect/>
          <a:stretch>
            <a:fillRect/>
          </a:stretch>
        </p:blipFill>
        <p:spPr bwMode="auto">
          <a:xfrm>
            <a:off x="8756919" y="3713871"/>
            <a:ext cx="2286219" cy="717452"/>
          </a:xfrm>
          <a:prstGeom prst="rect">
            <a:avLst/>
          </a:prstGeom>
          <a:noFill/>
          <a:ln w="9525">
            <a:noFill/>
            <a:miter lim="800000"/>
            <a:headEnd/>
            <a:tailEnd/>
          </a:ln>
          <a:effectLst/>
        </p:spPr>
      </p:pic>
      <p:sp>
        <p:nvSpPr>
          <p:cNvPr id="25603" name="Rectangle 3"/>
          <p:cNvSpPr>
            <a:spLocks noChangeArrowheads="1"/>
          </p:cNvSpPr>
          <p:nvPr/>
        </p:nvSpPr>
        <p:spPr bwMode="auto">
          <a:xfrm>
            <a:off x="7441808" y="4572000"/>
            <a:ext cx="4750191"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Derived&lt;</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int</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&gt; inherits from Base&lt;</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int</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&gt;.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6948"/>
            <a:ext cx="10515600" cy="6330461"/>
          </a:xfrm>
        </p:spPr>
        <p:txBody>
          <a:bodyPr>
            <a:normAutofit fontScale="55000" lnSpcReduction="20000"/>
          </a:bodyPr>
          <a:lstStyle/>
          <a:p>
            <a:pPr>
              <a:buNone/>
            </a:pPr>
            <a:r>
              <a:rPr lang="en-US" b="1" dirty="0" smtClean="0">
                <a:latin typeface="Times New Roman" pitchFamily="18" charset="0"/>
                <a:cs typeface="Times New Roman" pitchFamily="18" charset="0"/>
              </a:rPr>
              <a:t>7. Template with Static Members</a:t>
            </a:r>
          </a:p>
          <a:p>
            <a:pPr>
              <a:buNone/>
            </a:pPr>
            <a:r>
              <a:rPr lang="en-US" dirty="0" smtClean="0">
                <a:latin typeface="Times New Roman" pitchFamily="18" charset="0"/>
                <a:cs typeface="Times New Roman" pitchFamily="18" charset="0"/>
              </a:rPr>
              <a:t>Templates can have </a:t>
            </a:r>
            <a:r>
              <a:rPr lang="en-US" b="1" dirty="0" smtClean="0">
                <a:latin typeface="Times New Roman" pitchFamily="18" charset="0"/>
                <a:cs typeface="Times New Roman" pitchFamily="18" charset="0"/>
              </a:rPr>
              <a:t>static members</a:t>
            </a:r>
            <a:r>
              <a:rPr lang="en-US" dirty="0" smtClean="0">
                <a:latin typeface="Times New Roman" pitchFamily="18" charset="0"/>
                <a:cs typeface="Times New Roman" pitchFamily="18" charset="0"/>
              </a:rPr>
              <a:t>, shared among all instances of the same type.</a:t>
            </a:r>
          </a:p>
          <a:p>
            <a:pPr>
              <a:buNone/>
            </a:pPr>
            <a:r>
              <a:rPr lang="en-US" b="1" dirty="0" smtClean="0">
                <a:latin typeface="Times New Roman" pitchFamily="18" charset="0"/>
                <a:cs typeface="Times New Roman" pitchFamily="18" charset="0"/>
              </a:rPr>
              <a:t>Example: Counter with Static Variable</a:t>
            </a:r>
          </a:p>
          <a:p>
            <a:pPr>
              <a:buNone/>
            </a:pPr>
            <a:r>
              <a:rPr lang="en-US" dirty="0" smtClean="0">
                <a:latin typeface="Times New Roman" pitchFamily="18" charset="0"/>
                <a:cs typeface="Times New Roman" pitchFamily="18" charset="0"/>
              </a:rPr>
              <a:t>#include &lt;</a:t>
            </a:r>
            <a:r>
              <a:rPr lang="en-US" dirty="0" err="1" smtClean="0">
                <a:latin typeface="Times New Roman" pitchFamily="18" charset="0"/>
                <a:cs typeface="Times New Roman" pitchFamily="18" charset="0"/>
              </a:rPr>
              <a:t>iostream</a:t>
            </a:r>
            <a:r>
              <a:rPr lang="en-US" dirty="0" smtClean="0">
                <a:latin typeface="Times New Roman" pitchFamily="18" charset="0"/>
                <a:cs typeface="Times New Roman" pitchFamily="18" charset="0"/>
              </a:rPr>
              <a:t>&gt;</a:t>
            </a:r>
          </a:p>
          <a:p>
            <a:pPr>
              <a:buNone/>
            </a:pPr>
            <a:r>
              <a:rPr lang="en-US" dirty="0" smtClean="0">
                <a:latin typeface="Times New Roman" pitchFamily="18" charset="0"/>
                <a:cs typeface="Times New Roman" pitchFamily="18" charset="0"/>
              </a:rPr>
              <a:t>using namespace std;</a:t>
            </a:r>
          </a:p>
          <a:p>
            <a:pPr>
              <a:buNone/>
            </a:pPr>
            <a:r>
              <a:rPr lang="en-US" dirty="0" smtClean="0">
                <a:latin typeface="Times New Roman" pitchFamily="18" charset="0"/>
                <a:cs typeface="Times New Roman" pitchFamily="18" charset="0"/>
              </a:rPr>
              <a:t>template &lt;</a:t>
            </a:r>
            <a:r>
              <a:rPr lang="en-US" dirty="0" err="1" smtClean="0">
                <a:latin typeface="Times New Roman" pitchFamily="18" charset="0"/>
                <a:cs typeface="Times New Roman" pitchFamily="18" charset="0"/>
              </a:rPr>
              <a:t>typename</a:t>
            </a:r>
            <a:r>
              <a:rPr lang="en-US" dirty="0" smtClean="0">
                <a:latin typeface="Times New Roman" pitchFamily="18" charset="0"/>
                <a:cs typeface="Times New Roman" pitchFamily="18" charset="0"/>
              </a:rPr>
              <a:t> T&gt;</a:t>
            </a:r>
          </a:p>
          <a:p>
            <a:pPr>
              <a:buNone/>
            </a:pPr>
            <a:r>
              <a:rPr lang="en-US" dirty="0" smtClean="0">
                <a:latin typeface="Times New Roman" pitchFamily="18" charset="0"/>
                <a:cs typeface="Times New Roman" pitchFamily="18" charset="0"/>
              </a:rPr>
              <a:t>class Counter {</a:t>
            </a:r>
          </a:p>
          <a:p>
            <a:pPr>
              <a:buNone/>
            </a:pPr>
            <a:r>
              <a:rPr lang="en-US" dirty="0" smtClean="0">
                <a:latin typeface="Times New Roman" pitchFamily="18" charset="0"/>
                <a:cs typeface="Times New Roman" pitchFamily="18" charset="0"/>
              </a:rPr>
              <a:t>public:</a:t>
            </a:r>
          </a:p>
          <a:p>
            <a:pPr>
              <a:buNone/>
            </a:pPr>
            <a:r>
              <a:rPr lang="en-US" dirty="0" smtClean="0">
                <a:latin typeface="Times New Roman" pitchFamily="18" charset="0"/>
                <a:cs typeface="Times New Roman" pitchFamily="18" charset="0"/>
              </a:rPr>
              <a:t>    static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count;</a:t>
            </a:r>
          </a:p>
          <a:p>
            <a:pPr>
              <a:buNone/>
            </a:pPr>
            <a:r>
              <a:rPr lang="en-US" dirty="0" smtClean="0">
                <a:latin typeface="Times New Roman" pitchFamily="18" charset="0"/>
                <a:cs typeface="Times New Roman" pitchFamily="18" charset="0"/>
              </a:rPr>
              <a:t>    Counter() { count++; }</a:t>
            </a:r>
          </a:p>
          <a:p>
            <a:pPr>
              <a:buNone/>
            </a:pPr>
            <a:r>
              <a:rPr lang="en-US" dirty="0" smtClean="0">
                <a:latin typeface="Times New Roman" pitchFamily="18" charset="0"/>
                <a:cs typeface="Times New Roman" pitchFamily="18" charset="0"/>
              </a:rPr>
              <a:t>    void </a:t>
            </a:r>
            <a:r>
              <a:rPr lang="en-US" dirty="0" err="1" smtClean="0">
                <a:latin typeface="Times New Roman" pitchFamily="18" charset="0"/>
                <a:cs typeface="Times New Roman" pitchFamily="18" charset="0"/>
              </a:rPr>
              <a:t>showCount</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cout</a:t>
            </a:r>
            <a:r>
              <a:rPr lang="en-US" dirty="0" smtClean="0">
                <a:latin typeface="Times New Roman" pitchFamily="18" charset="0"/>
                <a:cs typeface="Times New Roman" pitchFamily="18" charset="0"/>
              </a:rPr>
              <a:t> &lt;&lt; "Count: " &lt;&lt; count &lt;&lt; </a:t>
            </a:r>
            <a:r>
              <a:rPr lang="en-US" dirty="0" err="1" smtClean="0">
                <a:latin typeface="Times New Roman" pitchFamily="18" charset="0"/>
                <a:cs typeface="Times New Roman" pitchFamily="18" charset="0"/>
              </a:rPr>
              <a:t>endl</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template &lt;</a:t>
            </a:r>
            <a:r>
              <a:rPr lang="en-US" dirty="0" err="1" smtClean="0">
                <a:latin typeface="Times New Roman" pitchFamily="18" charset="0"/>
                <a:cs typeface="Times New Roman" pitchFamily="18" charset="0"/>
              </a:rPr>
              <a:t>typename</a:t>
            </a:r>
            <a:r>
              <a:rPr lang="en-US" dirty="0" smtClean="0">
                <a:latin typeface="Times New Roman" pitchFamily="18" charset="0"/>
                <a:cs typeface="Times New Roman" pitchFamily="18" charset="0"/>
              </a:rPr>
              <a:t> T&gt;</a:t>
            </a:r>
          </a:p>
          <a:p>
            <a:pPr>
              <a:buNone/>
            </a:pP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Counter&lt;T&gt;::count = 0;</a:t>
            </a:r>
          </a:p>
          <a:p>
            <a:pPr>
              <a:buNone/>
            </a:pP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main() {</a:t>
            </a:r>
          </a:p>
          <a:p>
            <a:pPr>
              <a:buNone/>
            </a:pPr>
            <a:r>
              <a:rPr lang="en-US" dirty="0" smtClean="0">
                <a:latin typeface="Times New Roman" pitchFamily="18" charset="0"/>
                <a:cs typeface="Times New Roman" pitchFamily="18" charset="0"/>
              </a:rPr>
              <a:t>    Counter&lt;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&gt; c1, c2;</a:t>
            </a:r>
          </a:p>
          <a:p>
            <a:pPr>
              <a:buNone/>
            </a:pPr>
            <a:r>
              <a:rPr lang="en-US" dirty="0" smtClean="0">
                <a:latin typeface="Times New Roman" pitchFamily="18" charset="0"/>
                <a:cs typeface="Times New Roman" pitchFamily="18" charset="0"/>
              </a:rPr>
              <a:t>    c1.showCount();  // Count: 2</a:t>
            </a:r>
          </a:p>
          <a:p>
            <a:pPr>
              <a:buNone/>
            </a:pPr>
            <a:r>
              <a:rPr lang="en-US" dirty="0" smtClean="0">
                <a:latin typeface="Times New Roman" pitchFamily="18" charset="0"/>
                <a:cs typeface="Times New Roman" pitchFamily="18" charset="0"/>
              </a:rPr>
              <a:t>    Counter&lt;double&gt; c3;</a:t>
            </a:r>
          </a:p>
          <a:p>
            <a:pPr>
              <a:buNone/>
            </a:pPr>
            <a:r>
              <a:rPr lang="en-US" dirty="0" smtClean="0">
                <a:latin typeface="Times New Roman" pitchFamily="18" charset="0"/>
                <a:cs typeface="Times New Roman" pitchFamily="18" charset="0"/>
              </a:rPr>
              <a:t>    c3.showCount();  // Count: 1</a:t>
            </a:r>
          </a:p>
          <a:p>
            <a:pPr>
              <a:buNone/>
            </a:pPr>
            <a:r>
              <a:rPr lang="en-US" dirty="0" smtClean="0">
                <a:latin typeface="Times New Roman" pitchFamily="18" charset="0"/>
                <a:cs typeface="Times New Roman" pitchFamily="18" charset="0"/>
              </a:rPr>
              <a:t>    return 0;</a:t>
            </a:r>
          </a:p>
          <a:p>
            <a:pPr>
              <a:buNone/>
            </a:pPr>
            <a:r>
              <a:rPr lang="en-US" dirty="0" smtClean="0">
                <a:latin typeface="Times New Roman" pitchFamily="18" charset="0"/>
                <a:cs typeface="Times New Roman" pitchFamily="18" charset="0"/>
              </a:rPr>
              <a:t>}</a:t>
            </a:r>
          </a:p>
          <a:p>
            <a:pPr>
              <a:buNone/>
            </a:pPr>
            <a:endParaRPr lang="en-US" dirty="0">
              <a:latin typeface="Times New Roman" pitchFamily="18" charset="0"/>
              <a:cs typeface="Times New Roman" pitchFamily="18" charset="0"/>
            </a:endParaRPr>
          </a:p>
        </p:txBody>
      </p:sp>
      <p:pic>
        <p:nvPicPr>
          <p:cNvPr id="26626" name="Picture 2"/>
          <p:cNvPicPr>
            <a:picLocks noChangeAspect="1" noChangeArrowheads="1"/>
          </p:cNvPicPr>
          <p:nvPr/>
        </p:nvPicPr>
        <p:blipFill>
          <a:blip r:embed="rId2"/>
          <a:srcRect/>
          <a:stretch>
            <a:fillRect/>
          </a:stretch>
        </p:blipFill>
        <p:spPr bwMode="auto">
          <a:xfrm>
            <a:off x="8518280" y="2686929"/>
            <a:ext cx="1737067" cy="878279"/>
          </a:xfrm>
          <a:prstGeom prst="rect">
            <a:avLst/>
          </a:prstGeom>
          <a:noFill/>
          <a:ln w="9525">
            <a:noFill/>
            <a:miter lim="800000"/>
            <a:headEnd/>
            <a:tailEnd/>
          </a:ln>
          <a:effectLst/>
        </p:spPr>
      </p:pic>
      <p:sp>
        <p:nvSpPr>
          <p:cNvPr id="26627" name="Rectangle 3"/>
          <p:cNvSpPr>
            <a:spLocks noChangeArrowheads="1"/>
          </p:cNvSpPr>
          <p:nvPr/>
        </p:nvSpPr>
        <p:spPr bwMode="auto">
          <a:xfrm>
            <a:off x="7132320" y="3742006"/>
            <a:ext cx="505968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Counter&lt;</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int</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&gt; and Counter&lt;double&gt; maintain separate counts.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3723"/>
            <a:ext cx="10515600" cy="5403240"/>
          </a:xfrm>
        </p:spPr>
        <p:txBody>
          <a:bodyPr/>
          <a:lstStyle/>
          <a:p>
            <a:pPr>
              <a:buNone/>
            </a:pPr>
            <a:r>
              <a:rPr lang="en-US" dirty="0" smtClean="0">
                <a:latin typeface="Times New Roman" pitchFamily="18" charset="0"/>
                <a:cs typeface="Times New Roman" pitchFamily="18" charset="0"/>
              </a:rPr>
              <a:t>Difference Between Templates (C++) and Generics (Java)</a:t>
            </a:r>
            <a:endParaRPr lang="en-US" dirty="0">
              <a:latin typeface="Times New Roman" pitchFamily="18" charset="0"/>
              <a:cs typeface="Times New Roman" pitchFamily="18" charset="0"/>
            </a:endParaRPr>
          </a:p>
        </p:txBody>
      </p:sp>
      <p:pic>
        <p:nvPicPr>
          <p:cNvPr id="27650" name="Picture 2"/>
          <p:cNvPicPr>
            <a:picLocks noChangeAspect="1" noChangeArrowheads="1"/>
          </p:cNvPicPr>
          <p:nvPr/>
        </p:nvPicPr>
        <p:blipFill>
          <a:blip r:embed="rId2"/>
          <a:srcRect/>
          <a:stretch>
            <a:fillRect/>
          </a:stretch>
        </p:blipFill>
        <p:spPr bwMode="auto">
          <a:xfrm>
            <a:off x="731520" y="1491174"/>
            <a:ext cx="10888394" cy="485335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Generic Programming using generic function and 6 class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562707" y="1825624"/>
            <a:ext cx="11113477" cy="4856529"/>
          </a:xfrm>
        </p:spPr>
        <p:txBody>
          <a:bodyPr>
            <a:normAutofit/>
          </a:bodyPr>
          <a:lstStyle/>
          <a:p>
            <a:pPr algn="just">
              <a:buNone/>
            </a:pPr>
            <a:r>
              <a:rPr lang="en-US" sz="2000" dirty="0" smtClean="0">
                <a:latin typeface="Times New Roman" pitchFamily="18" charset="0"/>
                <a:cs typeface="Times New Roman" pitchFamily="18" charset="0"/>
              </a:rPr>
              <a:t>   Generic programming is a style of programming that allows code to be written in a general way so that it can work with different data types. In object-oriented programming (OOP), this is commonly achieved using </a:t>
            </a:r>
            <a:r>
              <a:rPr lang="en-US" sz="2000" b="1" dirty="0" smtClean="0">
                <a:latin typeface="Times New Roman" pitchFamily="18" charset="0"/>
                <a:cs typeface="Times New Roman" pitchFamily="18" charset="0"/>
              </a:rPr>
              <a:t>generic functions</a:t>
            </a:r>
            <a:r>
              <a:rPr lang="en-US" sz="2000" dirty="0" smtClean="0">
                <a:latin typeface="Times New Roman" pitchFamily="18" charset="0"/>
                <a:cs typeface="Times New Roman" pitchFamily="18" charset="0"/>
              </a:rPr>
              <a:t> and </a:t>
            </a:r>
            <a:r>
              <a:rPr lang="en-US" sz="2000" b="1" dirty="0" smtClean="0">
                <a:latin typeface="Times New Roman" pitchFamily="18" charset="0"/>
                <a:cs typeface="Times New Roman" pitchFamily="18" charset="0"/>
              </a:rPr>
              <a:t>generic classes</a:t>
            </a:r>
            <a:r>
              <a:rPr lang="en-US" sz="2000" dirty="0" smtClean="0">
                <a:latin typeface="Times New Roman" pitchFamily="18" charset="0"/>
                <a:cs typeface="Times New Roman" pitchFamily="18" charset="0"/>
              </a:rPr>
              <a:t>.</a:t>
            </a:r>
          </a:p>
          <a:p>
            <a:pPr algn="just">
              <a:buNone/>
            </a:pPr>
            <a:endParaRPr lang="en-US" sz="2000" dirty="0" smtClean="0">
              <a:latin typeface="Times New Roman" pitchFamily="18" charset="0"/>
              <a:cs typeface="Times New Roman" pitchFamily="18" charset="0"/>
            </a:endParaRPr>
          </a:p>
          <a:p>
            <a:pPr algn="just">
              <a:buFont typeface="Wingdings" pitchFamily="2" charset="2"/>
              <a:buChar char="Ø"/>
            </a:pPr>
            <a:r>
              <a:rPr lang="en-US" sz="2000" b="1" u="sng" dirty="0" smtClean="0">
                <a:latin typeface="Times New Roman" pitchFamily="18" charset="0"/>
                <a:cs typeface="Times New Roman" pitchFamily="18" charset="0"/>
              </a:rPr>
              <a:t>Why Use Generics in Java?</a:t>
            </a:r>
          </a:p>
          <a:p>
            <a:pPr algn="just">
              <a:buNone/>
            </a:pPr>
            <a:r>
              <a:rPr lang="en-US" sz="2000" b="1" dirty="0" smtClean="0">
                <a:latin typeface="Times New Roman" pitchFamily="18" charset="0"/>
                <a:cs typeface="Times New Roman" pitchFamily="18" charset="0"/>
              </a:rPr>
              <a:t>Type Safety</a:t>
            </a:r>
            <a:r>
              <a:rPr lang="en-US" sz="2000" dirty="0" smtClean="0">
                <a:latin typeface="Times New Roman" pitchFamily="18" charset="0"/>
                <a:cs typeface="Times New Roman" pitchFamily="18" charset="0"/>
              </a:rPr>
              <a:t> → Detects type errors at compile time</a:t>
            </a:r>
          </a:p>
          <a:p>
            <a:pPr algn="just">
              <a:buNone/>
            </a:pPr>
            <a:r>
              <a:rPr lang="en-US" sz="2000" b="1" dirty="0" smtClean="0">
                <a:latin typeface="Times New Roman" pitchFamily="18" charset="0"/>
                <a:cs typeface="Times New Roman" pitchFamily="18" charset="0"/>
              </a:rPr>
              <a:t>Code Reusability</a:t>
            </a:r>
            <a:r>
              <a:rPr lang="en-US" sz="2000" dirty="0" smtClean="0">
                <a:latin typeface="Times New Roman" pitchFamily="18" charset="0"/>
                <a:cs typeface="Times New Roman" pitchFamily="18" charset="0"/>
              </a:rPr>
              <a:t> → One class or method works with different data types</a:t>
            </a:r>
          </a:p>
          <a:p>
            <a:pPr algn="just">
              <a:buNone/>
            </a:pPr>
            <a:r>
              <a:rPr lang="en-US" sz="2000" b="1" dirty="0" smtClean="0">
                <a:latin typeface="Times New Roman" pitchFamily="18" charset="0"/>
                <a:cs typeface="Times New Roman" pitchFamily="18" charset="0"/>
              </a:rPr>
              <a:t>Eliminates Type Casting</a:t>
            </a:r>
            <a:r>
              <a:rPr lang="en-US" sz="2000" dirty="0" smtClean="0">
                <a:latin typeface="Times New Roman" pitchFamily="18" charset="0"/>
                <a:cs typeface="Times New Roman" pitchFamily="18" charset="0"/>
              </a:rPr>
              <a:t> → Avoids unnecessary casting </a:t>
            </a:r>
          </a:p>
          <a:p>
            <a:pPr algn="just">
              <a:buNone/>
            </a:pPr>
            <a:r>
              <a:rPr lang="en-US" sz="2000" b="1" dirty="0" smtClean="0">
                <a:latin typeface="Times New Roman" pitchFamily="18" charset="0"/>
                <a:cs typeface="Times New Roman" pitchFamily="18" charset="0"/>
              </a:rPr>
              <a:t>Compile-time Checking</a:t>
            </a:r>
            <a:r>
              <a:rPr lang="en-US" sz="2000" dirty="0" smtClean="0">
                <a:latin typeface="Times New Roman" pitchFamily="18" charset="0"/>
                <a:cs typeface="Times New Roman" pitchFamily="18" charset="0"/>
              </a:rPr>
              <a:t> → Reduces runtime errors</a:t>
            </a:r>
            <a:endParaRPr lang="en-US" sz="20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8640"/>
            <a:ext cx="10515600" cy="6049108"/>
          </a:xfrm>
        </p:spPr>
        <p:txBody>
          <a:bodyPr>
            <a:normAutofit fontScale="62500" lnSpcReduction="20000"/>
          </a:bodyPr>
          <a:lstStyle/>
          <a:p>
            <a:pPr>
              <a:buNone/>
            </a:pPr>
            <a:r>
              <a:rPr lang="en-US" b="1" dirty="0" smtClean="0">
                <a:latin typeface="Times New Roman" pitchFamily="18" charset="0"/>
                <a:cs typeface="Times New Roman" pitchFamily="18" charset="0"/>
              </a:rPr>
              <a:t>A generic class </a:t>
            </a:r>
            <a:r>
              <a:rPr lang="en-US" dirty="0" smtClean="0">
                <a:latin typeface="Times New Roman" pitchFamily="18" charset="0"/>
                <a:cs typeface="Times New Roman" pitchFamily="18" charset="0"/>
              </a:rPr>
              <a:t>allows us to create a class that works with </a:t>
            </a:r>
            <a:r>
              <a:rPr lang="en-US" b="1" dirty="0" smtClean="0">
                <a:latin typeface="Times New Roman" pitchFamily="18" charset="0"/>
                <a:cs typeface="Times New Roman" pitchFamily="18" charset="0"/>
              </a:rPr>
              <a:t>any data type</a:t>
            </a:r>
            <a:r>
              <a:rPr lang="en-US" dirty="0" smtClean="0">
                <a:latin typeface="Times New Roman" pitchFamily="18" charset="0"/>
                <a:cs typeface="Times New Roman" pitchFamily="18" charset="0"/>
              </a:rPr>
              <a:t>.</a:t>
            </a:r>
          </a:p>
          <a:p>
            <a:pPr>
              <a:buNone/>
            </a:pPr>
            <a:r>
              <a:rPr lang="en-US" b="1" dirty="0" smtClean="0">
                <a:latin typeface="Times New Roman" pitchFamily="18" charset="0"/>
                <a:cs typeface="Times New Roman" pitchFamily="18" charset="0"/>
              </a:rPr>
              <a:t>Example: Generic Box Class</a:t>
            </a:r>
          </a:p>
          <a:p>
            <a:pPr>
              <a:buNone/>
            </a:pPr>
            <a:r>
              <a:rPr lang="en-US" dirty="0" smtClean="0">
                <a:latin typeface="Times New Roman" pitchFamily="18" charset="0"/>
                <a:cs typeface="Times New Roman" pitchFamily="18" charset="0"/>
              </a:rPr>
              <a:t>class Box&lt;T&gt; {  // &lt;T&gt; makes it a generic class</a:t>
            </a:r>
          </a:p>
          <a:p>
            <a:pPr>
              <a:buNone/>
            </a:pPr>
            <a:r>
              <a:rPr lang="en-US" dirty="0" smtClean="0">
                <a:latin typeface="Times New Roman" pitchFamily="18" charset="0"/>
                <a:cs typeface="Times New Roman" pitchFamily="18" charset="0"/>
              </a:rPr>
              <a:t>    private T value</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public Box(T value) {</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this.value</a:t>
            </a:r>
            <a:r>
              <a:rPr lang="en-US" dirty="0" smtClean="0">
                <a:latin typeface="Times New Roman" pitchFamily="18" charset="0"/>
                <a:cs typeface="Times New Roman" pitchFamily="18" charset="0"/>
              </a:rPr>
              <a:t> = value;</a:t>
            </a:r>
          </a:p>
          <a:p>
            <a:pPr>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public void show() {</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("Box contains: " + value);</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public class Main {</a:t>
            </a:r>
          </a:p>
          <a:p>
            <a:pPr>
              <a:buNone/>
            </a:pPr>
            <a:r>
              <a:rPr lang="en-US" dirty="0" smtClean="0">
                <a:latin typeface="Times New Roman" pitchFamily="18" charset="0"/>
                <a:cs typeface="Times New Roman" pitchFamily="18" charset="0"/>
              </a:rPr>
              <a:t>    public static void main(String[] </a:t>
            </a:r>
            <a:r>
              <a:rPr lang="en-US" dirty="0" err="1" smtClean="0">
                <a:latin typeface="Times New Roman" pitchFamily="18" charset="0"/>
                <a:cs typeface="Times New Roman" pitchFamily="18" charset="0"/>
              </a:rPr>
              <a:t>args</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Box&lt;Integer&gt; </a:t>
            </a:r>
            <a:r>
              <a:rPr lang="en-US" dirty="0" err="1" smtClean="0">
                <a:latin typeface="Times New Roman" pitchFamily="18" charset="0"/>
                <a:cs typeface="Times New Roman" pitchFamily="18" charset="0"/>
              </a:rPr>
              <a:t>intBox</a:t>
            </a:r>
            <a:r>
              <a:rPr lang="en-US" dirty="0" smtClean="0">
                <a:latin typeface="Times New Roman" pitchFamily="18" charset="0"/>
                <a:cs typeface="Times New Roman" pitchFamily="18" charset="0"/>
              </a:rPr>
              <a:t> = new Box&lt;&gt;(100);</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intBox.show</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Box&lt;String&gt; </a:t>
            </a:r>
            <a:r>
              <a:rPr lang="en-US" dirty="0" err="1" smtClean="0">
                <a:latin typeface="Times New Roman" pitchFamily="18" charset="0"/>
                <a:cs typeface="Times New Roman" pitchFamily="18" charset="0"/>
              </a:rPr>
              <a:t>strBox</a:t>
            </a:r>
            <a:r>
              <a:rPr lang="en-US" dirty="0" smtClean="0">
                <a:latin typeface="Times New Roman" pitchFamily="18" charset="0"/>
                <a:cs typeface="Times New Roman" pitchFamily="18" charset="0"/>
              </a:rPr>
              <a:t> = new Box&lt;&gt;("Hello");</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strBox.show</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a:t>
            </a:r>
          </a:p>
          <a:p>
            <a:pPr>
              <a:buNone/>
            </a:pP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8568251" y="2576000"/>
            <a:ext cx="1695450" cy="55245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8302"/>
            <a:ext cx="10515600" cy="5698661"/>
          </a:xfrm>
        </p:spPr>
        <p:txBody>
          <a:bodyPr>
            <a:normAutofit fontScale="77500" lnSpcReduction="20000"/>
          </a:bodyPr>
          <a:lstStyle/>
          <a:p>
            <a:pPr>
              <a:buNone/>
            </a:pPr>
            <a:r>
              <a:rPr lang="en-US" dirty="0" smtClean="0">
                <a:latin typeface="Times New Roman" pitchFamily="18" charset="0"/>
                <a:cs typeface="Times New Roman" pitchFamily="18" charset="0"/>
              </a:rPr>
              <a:t>A generic method allows </a:t>
            </a:r>
            <a:r>
              <a:rPr lang="en-US" b="1" dirty="0" smtClean="0">
                <a:latin typeface="Times New Roman" pitchFamily="18" charset="0"/>
                <a:cs typeface="Times New Roman" pitchFamily="18" charset="0"/>
              </a:rPr>
              <a:t>a method to accept any type of data</a:t>
            </a:r>
            <a:r>
              <a:rPr lang="en-US" dirty="0" smtClean="0">
                <a:latin typeface="Times New Roman" pitchFamily="18" charset="0"/>
                <a:cs typeface="Times New Roman" pitchFamily="18" charset="0"/>
              </a:rPr>
              <a:t>.</a:t>
            </a:r>
          </a:p>
          <a:p>
            <a:pPr>
              <a:buNone/>
            </a:pPr>
            <a:r>
              <a:rPr lang="en-US" b="1" dirty="0" smtClean="0">
                <a:latin typeface="Times New Roman" pitchFamily="18" charset="0"/>
                <a:cs typeface="Times New Roman" pitchFamily="18" charset="0"/>
              </a:rPr>
              <a:t>Example: Generic Print Method</a:t>
            </a:r>
          </a:p>
          <a:p>
            <a:pPr>
              <a:buNone/>
            </a:pPr>
            <a:r>
              <a:rPr lang="en-US" dirty="0" smtClean="0">
                <a:latin typeface="Times New Roman" pitchFamily="18" charset="0"/>
                <a:cs typeface="Times New Roman" pitchFamily="18" charset="0"/>
              </a:rPr>
              <a:t>class Printer {</a:t>
            </a:r>
          </a:p>
          <a:p>
            <a:pPr>
              <a:buNone/>
            </a:pPr>
            <a:r>
              <a:rPr lang="en-US" dirty="0" smtClean="0">
                <a:latin typeface="Times New Roman" pitchFamily="18" charset="0"/>
                <a:cs typeface="Times New Roman" pitchFamily="18" charset="0"/>
              </a:rPr>
              <a:t>    public &lt;T&gt; void print(T data) {  // Generic method</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("Printing: " + data);</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public class Main {</a:t>
            </a:r>
          </a:p>
          <a:p>
            <a:pPr>
              <a:buNone/>
            </a:pPr>
            <a:r>
              <a:rPr lang="en-US" dirty="0" smtClean="0">
                <a:latin typeface="Times New Roman" pitchFamily="18" charset="0"/>
                <a:cs typeface="Times New Roman" pitchFamily="18" charset="0"/>
              </a:rPr>
              <a:t>    public static void main(String[] </a:t>
            </a:r>
            <a:r>
              <a:rPr lang="en-US" dirty="0" err="1" smtClean="0">
                <a:latin typeface="Times New Roman" pitchFamily="18" charset="0"/>
                <a:cs typeface="Times New Roman" pitchFamily="18" charset="0"/>
              </a:rPr>
              <a:t>args</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Printer p = new Printer();</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p.print</a:t>
            </a:r>
            <a:r>
              <a:rPr lang="en-US" dirty="0" smtClean="0">
                <a:latin typeface="Times New Roman" pitchFamily="18" charset="0"/>
                <a:cs typeface="Times New Roman" pitchFamily="18" charset="0"/>
              </a:rPr>
              <a:t>(10);       // Prints Integer</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p.print</a:t>
            </a:r>
            <a:r>
              <a:rPr lang="en-US" dirty="0" smtClean="0">
                <a:latin typeface="Times New Roman" pitchFamily="18" charset="0"/>
                <a:cs typeface="Times New Roman" pitchFamily="18" charset="0"/>
              </a:rPr>
              <a:t>("Hello");  // Prints String</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p.print</a:t>
            </a:r>
            <a:r>
              <a:rPr lang="en-US" dirty="0" smtClean="0">
                <a:latin typeface="Times New Roman" pitchFamily="18" charset="0"/>
                <a:cs typeface="Times New Roman" pitchFamily="18" charset="0"/>
              </a:rPr>
              <a:t>(3.14);     // Prints Double</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a:t>
            </a:r>
          </a:p>
          <a:p>
            <a:pPr>
              <a:buNone/>
            </a:pP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8409183" y="2311718"/>
            <a:ext cx="2240060" cy="1191137"/>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4234"/>
            <a:ext cx="10515600" cy="5712729"/>
          </a:xfrm>
        </p:spPr>
        <p:txBody>
          <a:bodyPr>
            <a:normAutofit fontScale="62500" lnSpcReduction="20000"/>
          </a:bodyPr>
          <a:lstStyle/>
          <a:p>
            <a:pPr>
              <a:buNone/>
            </a:pPr>
            <a:r>
              <a:rPr lang="en-US" b="1" dirty="0" smtClean="0">
                <a:latin typeface="Times New Roman" pitchFamily="18" charset="0"/>
                <a:cs typeface="Times New Roman" pitchFamily="18" charset="0"/>
              </a:rPr>
              <a:t>An interface </a:t>
            </a:r>
            <a:r>
              <a:rPr lang="en-US" dirty="0" smtClean="0">
                <a:latin typeface="Times New Roman" pitchFamily="18" charset="0"/>
                <a:cs typeface="Times New Roman" pitchFamily="18" charset="0"/>
              </a:rPr>
              <a:t>can also be generic.</a:t>
            </a:r>
          </a:p>
          <a:p>
            <a:pPr>
              <a:buNone/>
            </a:pPr>
            <a:r>
              <a:rPr lang="en-US" b="1" dirty="0" smtClean="0">
                <a:latin typeface="Times New Roman" pitchFamily="18" charset="0"/>
                <a:cs typeface="Times New Roman" pitchFamily="18" charset="0"/>
              </a:rPr>
              <a:t>Example</a:t>
            </a:r>
            <a:r>
              <a:rPr lang="en-US" dirty="0" smtClean="0">
                <a:latin typeface="Times New Roman" pitchFamily="18" charset="0"/>
                <a:cs typeface="Times New Roman" pitchFamily="18" charset="0"/>
              </a:rPr>
              <a:t>: Generic </a:t>
            </a:r>
            <a:r>
              <a:rPr lang="en-US" dirty="0" smtClean="0">
                <a:latin typeface="Times New Roman" pitchFamily="18" charset="0"/>
                <a:cs typeface="Times New Roman" pitchFamily="18" charset="0"/>
              </a:rPr>
              <a:t>Interface</a:t>
            </a:r>
          </a:p>
          <a:p>
            <a:pPr>
              <a:buNone/>
            </a:pPr>
            <a:r>
              <a:rPr lang="en-US" dirty="0" smtClean="0">
                <a:latin typeface="Times New Roman" pitchFamily="18" charset="0"/>
                <a:cs typeface="Times New Roman" pitchFamily="18" charset="0"/>
              </a:rPr>
              <a:t>interface Container&lt;T&gt; {</a:t>
            </a:r>
          </a:p>
          <a:p>
            <a:pPr>
              <a:buNone/>
            </a:pPr>
            <a:r>
              <a:rPr lang="en-US" dirty="0" smtClean="0">
                <a:latin typeface="Times New Roman" pitchFamily="18" charset="0"/>
                <a:cs typeface="Times New Roman" pitchFamily="18" charset="0"/>
              </a:rPr>
              <a:t>    void show(T item);</a:t>
            </a:r>
          </a:p>
          <a:p>
            <a:pPr>
              <a:buNone/>
            </a:pP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class </a:t>
            </a:r>
            <a:r>
              <a:rPr lang="en-US" dirty="0" err="1" smtClean="0">
                <a:latin typeface="Times New Roman" pitchFamily="18" charset="0"/>
                <a:cs typeface="Times New Roman" pitchFamily="18" charset="0"/>
              </a:rPr>
              <a:t>DataContainer</a:t>
            </a:r>
            <a:r>
              <a:rPr lang="en-US" dirty="0" smtClean="0">
                <a:latin typeface="Times New Roman" pitchFamily="18" charset="0"/>
                <a:cs typeface="Times New Roman" pitchFamily="18" charset="0"/>
              </a:rPr>
              <a:t>&lt;T&gt; implements Container&lt;T&gt; {</a:t>
            </a:r>
          </a:p>
          <a:p>
            <a:pPr>
              <a:buNone/>
            </a:pPr>
            <a:r>
              <a:rPr lang="en-US" dirty="0" smtClean="0">
                <a:latin typeface="Times New Roman" pitchFamily="18" charset="0"/>
                <a:cs typeface="Times New Roman" pitchFamily="18" charset="0"/>
              </a:rPr>
              <a:t>    public void show(T item) {</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("Container holds: " + item);</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public class Main {</a:t>
            </a:r>
          </a:p>
          <a:p>
            <a:pPr>
              <a:buNone/>
            </a:pPr>
            <a:r>
              <a:rPr lang="en-US" dirty="0" smtClean="0">
                <a:latin typeface="Times New Roman" pitchFamily="18" charset="0"/>
                <a:cs typeface="Times New Roman" pitchFamily="18" charset="0"/>
              </a:rPr>
              <a:t>    public static void main(String[] </a:t>
            </a:r>
            <a:r>
              <a:rPr lang="en-US" dirty="0" err="1" smtClean="0">
                <a:latin typeface="Times New Roman" pitchFamily="18" charset="0"/>
                <a:cs typeface="Times New Roman" pitchFamily="18" charset="0"/>
              </a:rPr>
              <a:t>args</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DataContainer</a:t>
            </a:r>
            <a:r>
              <a:rPr lang="en-US" dirty="0" smtClean="0">
                <a:latin typeface="Times New Roman" pitchFamily="18" charset="0"/>
                <a:cs typeface="Times New Roman" pitchFamily="18" charset="0"/>
              </a:rPr>
              <a:t>&lt;Integer&gt; </a:t>
            </a:r>
            <a:r>
              <a:rPr lang="en-US" dirty="0" err="1" smtClean="0">
                <a:latin typeface="Times New Roman" pitchFamily="18" charset="0"/>
                <a:cs typeface="Times New Roman" pitchFamily="18" charset="0"/>
              </a:rPr>
              <a:t>intContainer</a:t>
            </a:r>
            <a:r>
              <a:rPr lang="en-US" dirty="0" smtClean="0">
                <a:latin typeface="Times New Roman" pitchFamily="18" charset="0"/>
                <a:cs typeface="Times New Roman" pitchFamily="18" charset="0"/>
              </a:rPr>
              <a:t> = new </a:t>
            </a:r>
            <a:r>
              <a:rPr lang="en-US" dirty="0" err="1" smtClean="0">
                <a:latin typeface="Times New Roman" pitchFamily="18" charset="0"/>
                <a:cs typeface="Times New Roman" pitchFamily="18" charset="0"/>
              </a:rPr>
              <a:t>DataContainer</a:t>
            </a:r>
            <a:r>
              <a:rPr lang="en-US" dirty="0" smtClean="0">
                <a:latin typeface="Times New Roman" pitchFamily="18" charset="0"/>
                <a:cs typeface="Times New Roman" pitchFamily="18" charset="0"/>
              </a:rPr>
              <a:t>&lt;&gt;();</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intContainer.show</a:t>
            </a:r>
            <a:r>
              <a:rPr lang="en-US" dirty="0" smtClean="0">
                <a:latin typeface="Times New Roman" pitchFamily="18" charset="0"/>
                <a:cs typeface="Times New Roman" pitchFamily="18" charset="0"/>
              </a:rPr>
              <a:t>(500</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DataContainer</a:t>
            </a:r>
            <a:r>
              <a:rPr lang="en-US" dirty="0" smtClean="0">
                <a:latin typeface="Times New Roman" pitchFamily="18" charset="0"/>
                <a:cs typeface="Times New Roman" pitchFamily="18" charset="0"/>
              </a:rPr>
              <a:t>&lt;String&gt; </a:t>
            </a:r>
            <a:r>
              <a:rPr lang="en-US" dirty="0" err="1" smtClean="0">
                <a:latin typeface="Times New Roman" pitchFamily="18" charset="0"/>
                <a:cs typeface="Times New Roman" pitchFamily="18" charset="0"/>
              </a:rPr>
              <a:t>strContainer</a:t>
            </a:r>
            <a:r>
              <a:rPr lang="en-US" dirty="0" smtClean="0">
                <a:latin typeface="Times New Roman" pitchFamily="18" charset="0"/>
                <a:cs typeface="Times New Roman" pitchFamily="18" charset="0"/>
              </a:rPr>
              <a:t> = new </a:t>
            </a:r>
            <a:r>
              <a:rPr lang="en-US" dirty="0" err="1" smtClean="0">
                <a:latin typeface="Times New Roman" pitchFamily="18" charset="0"/>
                <a:cs typeface="Times New Roman" pitchFamily="18" charset="0"/>
              </a:rPr>
              <a:t>DataContainer</a:t>
            </a:r>
            <a:r>
              <a:rPr lang="en-US" dirty="0" smtClean="0">
                <a:latin typeface="Times New Roman" pitchFamily="18" charset="0"/>
                <a:cs typeface="Times New Roman" pitchFamily="18" charset="0"/>
              </a:rPr>
              <a:t>&lt;&gt;();</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strContainer.show</a:t>
            </a:r>
            <a:r>
              <a:rPr lang="en-US" dirty="0" smtClean="0">
                <a:latin typeface="Times New Roman" pitchFamily="18" charset="0"/>
                <a:cs typeface="Times New Roman" pitchFamily="18" charset="0"/>
              </a:rPr>
              <a:t>("Java Generics");</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8028183" y="2397662"/>
            <a:ext cx="2677331" cy="1077058"/>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8E304E-5606-40A1-9400-AAB046A2E14A}"/>
              </a:ext>
            </a:extLst>
          </p:cNvPr>
          <p:cNvSpPr>
            <a:spLocks noGrp="1"/>
          </p:cNvSpPr>
          <p:nvPr>
            <p:ph type="title"/>
          </p:nvPr>
        </p:nvSpPr>
        <p:spPr>
          <a:xfrm>
            <a:off x="852268" y="0"/>
            <a:ext cx="10515600" cy="1325563"/>
          </a:xfrm>
        </p:spPr>
        <p:txBody>
          <a:bodyPr/>
          <a:lstStyle/>
          <a:p>
            <a:r>
              <a:rPr lang="en-IN" dirty="0" smtClean="0">
                <a:latin typeface="Times New Roman" pitchFamily="18" charset="0"/>
                <a:cs typeface="Times New Roman" pitchFamily="18" charset="0"/>
              </a:rPr>
              <a:t>Java Libraries</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B244D6E5-E3D3-46E6-AA9B-60280BC01437}"/>
              </a:ext>
            </a:extLst>
          </p:cNvPr>
          <p:cNvSpPr>
            <a:spLocks noGrp="1"/>
          </p:cNvSpPr>
          <p:nvPr>
            <p:ph idx="1"/>
          </p:nvPr>
        </p:nvSpPr>
        <p:spPr>
          <a:xfrm>
            <a:off x="838200" y="1280160"/>
            <a:ext cx="10515600" cy="5275385"/>
          </a:xfrm>
        </p:spPr>
        <p:txBody>
          <a:bodyPr>
            <a:normAutofit/>
          </a:bodyPr>
          <a:lstStyle/>
          <a:p>
            <a:pPr algn="just">
              <a:buNone/>
            </a:pPr>
            <a:r>
              <a:rPr lang="en-US" sz="2000" dirty="0" smtClean="0">
                <a:latin typeface="Times New Roman" pitchFamily="18" charset="0"/>
                <a:cs typeface="Times New Roman" pitchFamily="18" charset="0"/>
              </a:rPr>
              <a:t>   Every developer is more or less aware of the benefits of using libraries- eliminating redundancy and thus saving time. For every programming language, there are frameworks and libraries that are fundamental to learning and mastering it.</a:t>
            </a:r>
          </a:p>
          <a:p>
            <a:pPr algn="just" fontAlgn="base">
              <a:buNone/>
            </a:pPr>
            <a:r>
              <a:rPr lang="en-US" sz="2000" b="1" dirty="0" smtClean="0">
                <a:latin typeface="Times New Roman" pitchFamily="18" charset="0"/>
                <a:cs typeface="Times New Roman" pitchFamily="18" charset="0"/>
              </a:rPr>
              <a:t>1. Java Standard Libraries</a:t>
            </a:r>
          </a:p>
          <a:p>
            <a:pPr algn="just" fontAlgn="base">
              <a:buNone/>
            </a:pPr>
            <a:r>
              <a:rPr lang="en-US" sz="2000" dirty="0" smtClean="0">
                <a:latin typeface="Times New Roman" pitchFamily="18" charset="0"/>
                <a:cs typeface="Times New Roman" pitchFamily="18" charset="0"/>
              </a:rPr>
              <a:t>It is always best, to begin with, the frameworks and libraries provided by the programming language itself. This is also true for development tools. The Java standard libraries provided by Java are often overlooked but have some of the most robust and functional libraries. To name a few:</a:t>
            </a:r>
          </a:p>
          <a:p>
            <a:pPr algn="just" fontAlgn="base"/>
            <a:r>
              <a:rPr lang="en-US" sz="2000" dirty="0" err="1" smtClean="0">
                <a:latin typeface="Times New Roman" pitchFamily="18" charset="0"/>
                <a:cs typeface="Times New Roman" pitchFamily="18" charset="0"/>
              </a:rPr>
              <a:t>Java.util</a:t>
            </a:r>
            <a:endParaRPr lang="en-US" sz="2000" dirty="0" smtClean="0">
              <a:latin typeface="Times New Roman" pitchFamily="18" charset="0"/>
              <a:cs typeface="Times New Roman" pitchFamily="18" charset="0"/>
            </a:endParaRPr>
          </a:p>
          <a:p>
            <a:pPr algn="just" fontAlgn="base"/>
            <a:r>
              <a:rPr lang="en-US" sz="2000" dirty="0" err="1" smtClean="0">
                <a:latin typeface="Times New Roman" pitchFamily="18" charset="0"/>
                <a:cs typeface="Times New Roman" pitchFamily="18" charset="0"/>
              </a:rPr>
              <a:t>Java.lang</a:t>
            </a:r>
            <a:endParaRPr lang="en-US" sz="2000" dirty="0" smtClean="0">
              <a:latin typeface="Times New Roman" pitchFamily="18" charset="0"/>
              <a:cs typeface="Times New Roman" pitchFamily="18" charset="0"/>
            </a:endParaRPr>
          </a:p>
          <a:p>
            <a:pPr algn="just" fontAlgn="base"/>
            <a:r>
              <a:rPr lang="en-US" sz="2000" dirty="0" err="1" smtClean="0">
                <a:latin typeface="Times New Roman" pitchFamily="18" charset="0"/>
                <a:cs typeface="Times New Roman" pitchFamily="18" charset="0"/>
              </a:rPr>
              <a:t>Java.math</a:t>
            </a:r>
            <a:endParaRPr lang="en-US" sz="2000" dirty="0" smtClean="0">
              <a:latin typeface="Times New Roman" pitchFamily="18" charset="0"/>
              <a:cs typeface="Times New Roman" pitchFamily="18" charset="0"/>
            </a:endParaRPr>
          </a:p>
          <a:p>
            <a:pPr algn="just" fontAlgn="base"/>
            <a:r>
              <a:rPr lang="en-US" sz="2000" dirty="0" smtClean="0">
                <a:latin typeface="Times New Roman" pitchFamily="18" charset="0"/>
                <a:cs typeface="Times New Roman" pitchFamily="18" charset="0"/>
              </a:rPr>
              <a:t>Java.net</a:t>
            </a:r>
          </a:p>
          <a:p>
            <a:pPr algn="just" fontAlgn="base"/>
            <a:r>
              <a:rPr lang="en-US" sz="2000" dirty="0" smtClean="0">
                <a:latin typeface="Times New Roman" pitchFamily="18" charset="0"/>
                <a:cs typeface="Times New Roman" pitchFamily="18" charset="0"/>
              </a:rPr>
              <a:t>Java.io /Java.nio</a:t>
            </a:r>
          </a:p>
          <a:p>
            <a:pPr algn="just" fontAlgn="base">
              <a:buNone/>
            </a:pPr>
            <a:r>
              <a:rPr lang="en-US" sz="2000" b="1" dirty="0" smtClean="0">
                <a:latin typeface="Times New Roman" pitchFamily="18" charset="0"/>
                <a:cs typeface="Times New Roman" pitchFamily="18" charset="0"/>
              </a:rPr>
              <a:t>Java standard library</a:t>
            </a:r>
            <a:r>
              <a:rPr lang="en-US" sz="2000" dirty="0" smtClean="0">
                <a:latin typeface="Times New Roman" pitchFamily="18" charset="0"/>
                <a:cs typeface="Times New Roman" pitchFamily="18" charset="0"/>
              </a:rPr>
              <a:t> helps students and new Java developers to build a strong base which further helps them to solidify their concepts and learn different third-party libraries efficiently. </a:t>
            </a:r>
          </a:p>
          <a:p>
            <a:pPr algn="just">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835223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7286"/>
            <a:ext cx="10515600" cy="6203851"/>
          </a:xfrm>
        </p:spPr>
        <p:txBody>
          <a:bodyPr>
            <a:normAutofit fontScale="55000" lnSpcReduction="20000"/>
          </a:bodyPr>
          <a:lstStyle/>
          <a:p>
            <a:pPr>
              <a:buNone/>
            </a:pPr>
            <a:r>
              <a:rPr lang="en-US" dirty="0" smtClean="0">
                <a:latin typeface="Times New Roman" pitchFamily="18" charset="0"/>
                <a:cs typeface="Times New Roman" pitchFamily="18" charset="0"/>
              </a:rPr>
              <a:t>We can use </a:t>
            </a:r>
            <a:r>
              <a:rPr lang="en-US" b="1" dirty="0" smtClean="0">
                <a:latin typeface="Times New Roman" pitchFamily="18" charset="0"/>
                <a:cs typeface="Times New Roman" pitchFamily="18" charset="0"/>
              </a:rPr>
              <a:t>multiple type parameters</a:t>
            </a:r>
            <a:r>
              <a:rPr lang="en-US" dirty="0" smtClean="0">
                <a:latin typeface="Times New Roman" pitchFamily="18" charset="0"/>
                <a:cs typeface="Times New Roman" pitchFamily="18" charset="0"/>
              </a:rPr>
              <a:t>.</a:t>
            </a:r>
          </a:p>
          <a:p>
            <a:pPr>
              <a:buNone/>
            </a:pPr>
            <a:r>
              <a:rPr lang="en-US" b="1" dirty="0" smtClean="0">
                <a:latin typeface="Times New Roman" pitchFamily="18" charset="0"/>
                <a:cs typeface="Times New Roman" pitchFamily="18" charset="0"/>
              </a:rPr>
              <a:t>Example: Generic Pair Class</a:t>
            </a:r>
          </a:p>
          <a:p>
            <a:pPr>
              <a:buNone/>
            </a:pPr>
            <a:r>
              <a:rPr lang="en-US" dirty="0" smtClean="0">
                <a:latin typeface="Times New Roman" pitchFamily="18" charset="0"/>
                <a:cs typeface="Times New Roman" pitchFamily="18" charset="0"/>
              </a:rPr>
              <a:t>class Pair&lt;K, V&gt; {  // Two generic types</a:t>
            </a:r>
          </a:p>
          <a:p>
            <a:pPr>
              <a:buNone/>
            </a:pPr>
            <a:r>
              <a:rPr lang="en-US" dirty="0" smtClean="0">
                <a:latin typeface="Times New Roman" pitchFamily="18" charset="0"/>
                <a:cs typeface="Times New Roman" pitchFamily="18" charset="0"/>
              </a:rPr>
              <a:t>    private K key;</a:t>
            </a:r>
          </a:p>
          <a:p>
            <a:pPr>
              <a:buNone/>
            </a:pPr>
            <a:r>
              <a:rPr lang="en-US" dirty="0" smtClean="0">
                <a:latin typeface="Times New Roman" pitchFamily="18" charset="0"/>
                <a:cs typeface="Times New Roman" pitchFamily="18" charset="0"/>
              </a:rPr>
              <a:t>    private V value</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public Pair(K key, V value) {</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this.key</a:t>
            </a:r>
            <a:r>
              <a:rPr lang="en-US" dirty="0" smtClean="0">
                <a:latin typeface="Times New Roman" pitchFamily="18" charset="0"/>
                <a:cs typeface="Times New Roman" pitchFamily="18" charset="0"/>
              </a:rPr>
              <a:t> = key;</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this.value</a:t>
            </a:r>
            <a:r>
              <a:rPr lang="en-US" dirty="0" smtClean="0">
                <a:latin typeface="Times New Roman" pitchFamily="18" charset="0"/>
                <a:cs typeface="Times New Roman" pitchFamily="18" charset="0"/>
              </a:rPr>
              <a:t> = value;</a:t>
            </a:r>
          </a:p>
          <a:p>
            <a:pPr>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public void show() {</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("Pair: " + key + " -&gt; " + value);</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public class Main {</a:t>
            </a:r>
          </a:p>
          <a:p>
            <a:pPr>
              <a:buNone/>
            </a:pPr>
            <a:r>
              <a:rPr lang="en-US" dirty="0" smtClean="0">
                <a:latin typeface="Times New Roman" pitchFamily="18" charset="0"/>
                <a:cs typeface="Times New Roman" pitchFamily="18" charset="0"/>
              </a:rPr>
              <a:t>    public static void main(String[] </a:t>
            </a:r>
            <a:r>
              <a:rPr lang="en-US" dirty="0" err="1" smtClean="0">
                <a:latin typeface="Times New Roman" pitchFamily="18" charset="0"/>
                <a:cs typeface="Times New Roman" pitchFamily="18" charset="0"/>
              </a:rPr>
              <a:t>args</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Pair&lt;String, Integer&gt; age = new Pair&lt;&gt;("Alice", 25);</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age.show</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Pair&lt;Integer, Double&gt; marks = new Pair&lt;&gt;(101, 95.5);</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marks.show</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a:t>
            </a:r>
          </a:p>
          <a:p>
            <a:pPr>
              <a:buNone/>
            </a:pPr>
            <a:endParaRPr lang="en-US"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8422590" y="2299187"/>
            <a:ext cx="2015637" cy="1119261"/>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1182"/>
            <a:ext cx="10515600" cy="5515781"/>
          </a:xfrm>
        </p:spPr>
        <p:txBody>
          <a:bodyPr>
            <a:normAutofit fontScale="55000" lnSpcReduction="20000"/>
          </a:bodyPr>
          <a:lstStyle/>
          <a:p>
            <a:pPr>
              <a:buNone/>
            </a:pPr>
            <a:r>
              <a:rPr lang="en-US" dirty="0" smtClean="0">
                <a:latin typeface="Times New Roman" pitchFamily="18" charset="0"/>
                <a:cs typeface="Times New Roman" pitchFamily="18" charset="0"/>
              </a:rPr>
              <a:t>Java </a:t>
            </a:r>
            <a:r>
              <a:rPr lang="en-US" b="1" dirty="0" smtClean="0">
                <a:latin typeface="Times New Roman" pitchFamily="18" charset="0"/>
                <a:cs typeface="Times New Roman" pitchFamily="18" charset="0"/>
              </a:rPr>
              <a:t>Collections (</a:t>
            </a:r>
            <a:r>
              <a:rPr lang="en-US" b="1" dirty="0" err="1" smtClean="0">
                <a:latin typeface="Times New Roman" pitchFamily="18" charset="0"/>
                <a:cs typeface="Times New Roman" pitchFamily="18" charset="0"/>
              </a:rPr>
              <a:t>ArrayList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HashMap</a:t>
            </a:r>
            <a:r>
              <a:rPr lang="en-US" b="1" dirty="0" smtClean="0">
                <a:latin typeface="Times New Roman" pitchFamily="18" charset="0"/>
                <a:cs typeface="Times New Roman" pitchFamily="18" charset="0"/>
              </a:rPr>
              <a:t>, etc.)</a:t>
            </a:r>
            <a:r>
              <a:rPr lang="en-US" dirty="0" smtClean="0">
                <a:latin typeface="Times New Roman" pitchFamily="18" charset="0"/>
                <a:cs typeface="Times New Roman" pitchFamily="18" charset="0"/>
              </a:rPr>
              <a:t> use generics for </a:t>
            </a:r>
            <a:r>
              <a:rPr lang="en-US" b="1" dirty="0" smtClean="0">
                <a:latin typeface="Times New Roman" pitchFamily="18" charset="0"/>
                <a:cs typeface="Times New Roman" pitchFamily="18" charset="0"/>
              </a:rPr>
              <a:t>type safety</a:t>
            </a:r>
            <a:r>
              <a:rPr lang="en-US" dirty="0" smtClean="0">
                <a:latin typeface="Times New Roman" pitchFamily="18" charset="0"/>
                <a:cs typeface="Times New Roman" pitchFamily="18" charset="0"/>
              </a:rPr>
              <a:t>.</a:t>
            </a:r>
          </a:p>
          <a:p>
            <a:pPr>
              <a:buNone/>
            </a:pPr>
            <a:r>
              <a:rPr lang="en-US" b="1" dirty="0" smtClean="0">
                <a:latin typeface="Times New Roman" pitchFamily="18" charset="0"/>
                <a:cs typeface="Times New Roman" pitchFamily="18" charset="0"/>
              </a:rPr>
              <a:t>Example: Using Generics in Collections</a:t>
            </a:r>
          </a:p>
          <a:p>
            <a:pPr>
              <a:buNone/>
            </a:pPr>
            <a:r>
              <a:rPr lang="en-US" dirty="0" smtClean="0">
                <a:latin typeface="Times New Roman" pitchFamily="18" charset="0"/>
                <a:cs typeface="Times New Roman" pitchFamily="18" charset="0"/>
              </a:rPr>
              <a:t>import </a:t>
            </a:r>
            <a:r>
              <a:rPr lang="en-US" dirty="0" err="1" smtClean="0">
                <a:latin typeface="Times New Roman" pitchFamily="18" charset="0"/>
                <a:cs typeface="Times New Roman" pitchFamily="18" charset="0"/>
              </a:rPr>
              <a:t>java.util</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public class Main {</a:t>
            </a:r>
          </a:p>
          <a:p>
            <a:pPr>
              <a:buNone/>
            </a:pPr>
            <a:r>
              <a:rPr lang="en-US" dirty="0" smtClean="0">
                <a:latin typeface="Times New Roman" pitchFamily="18" charset="0"/>
                <a:cs typeface="Times New Roman" pitchFamily="18" charset="0"/>
              </a:rPr>
              <a:t>    public static void main(String[] </a:t>
            </a:r>
            <a:r>
              <a:rPr lang="en-US" dirty="0" err="1" smtClean="0">
                <a:latin typeface="Times New Roman" pitchFamily="18" charset="0"/>
                <a:cs typeface="Times New Roman" pitchFamily="18" charset="0"/>
              </a:rPr>
              <a:t>args</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 List with Generics</a:t>
            </a:r>
          </a:p>
          <a:p>
            <a:pPr>
              <a:buNone/>
            </a:pPr>
            <a:r>
              <a:rPr lang="en-US" dirty="0" smtClean="0">
                <a:latin typeface="Times New Roman" pitchFamily="18" charset="0"/>
                <a:cs typeface="Times New Roman" pitchFamily="18" charset="0"/>
              </a:rPr>
              <a:t>        List&lt;String&gt; names = new </a:t>
            </a:r>
            <a:r>
              <a:rPr lang="en-US" dirty="0" err="1" smtClean="0">
                <a:latin typeface="Times New Roman" pitchFamily="18" charset="0"/>
                <a:cs typeface="Times New Roman" pitchFamily="18" charset="0"/>
              </a:rPr>
              <a:t>ArrayList</a:t>
            </a:r>
            <a:r>
              <a:rPr lang="en-US" dirty="0" smtClean="0">
                <a:latin typeface="Times New Roman" pitchFamily="18" charset="0"/>
                <a:cs typeface="Times New Roman" pitchFamily="18" charset="0"/>
              </a:rPr>
              <a:t>&lt;&gt;();</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names.add</a:t>
            </a:r>
            <a:r>
              <a:rPr lang="en-US" dirty="0" smtClean="0">
                <a:latin typeface="Times New Roman" pitchFamily="18" charset="0"/>
                <a:cs typeface="Times New Roman" pitchFamily="18" charset="0"/>
              </a:rPr>
              <a:t>("John");</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names.add</a:t>
            </a:r>
            <a:r>
              <a:rPr lang="en-US" dirty="0" smtClean="0">
                <a:latin typeface="Times New Roman" pitchFamily="18" charset="0"/>
                <a:cs typeface="Times New Roman" pitchFamily="18" charset="0"/>
              </a:rPr>
              <a:t>("Alice</a:t>
            </a: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 No need for casting</a:t>
            </a:r>
          </a:p>
          <a:p>
            <a:pPr>
              <a:buNone/>
            </a:pPr>
            <a:r>
              <a:rPr lang="en-US" dirty="0" smtClean="0">
                <a:latin typeface="Times New Roman" pitchFamily="18" charset="0"/>
                <a:cs typeface="Times New Roman" pitchFamily="18" charset="0"/>
              </a:rPr>
              <a:t>        String </a:t>
            </a:r>
            <a:r>
              <a:rPr lang="en-US" dirty="0" err="1" smtClean="0">
                <a:latin typeface="Times New Roman" pitchFamily="18" charset="0"/>
                <a:cs typeface="Times New Roman" pitchFamily="18" charset="0"/>
              </a:rPr>
              <a:t>firstName</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names.get</a:t>
            </a:r>
            <a:r>
              <a:rPr lang="en-US" dirty="0" smtClean="0">
                <a:latin typeface="Times New Roman" pitchFamily="18" charset="0"/>
                <a:cs typeface="Times New Roman" pitchFamily="18" charset="0"/>
              </a:rPr>
              <a:t>(0);</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("First name: " + </a:t>
            </a:r>
            <a:r>
              <a:rPr lang="en-US" dirty="0" err="1" smtClean="0">
                <a:latin typeface="Times New Roman" pitchFamily="18" charset="0"/>
                <a:cs typeface="Times New Roman" pitchFamily="18" charset="0"/>
              </a:rPr>
              <a:t>firstName</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 Map with Generics</a:t>
            </a:r>
          </a:p>
          <a:p>
            <a:pPr>
              <a:buNone/>
            </a:pPr>
            <a:r>
              <a:rPr lang="en-US" dirty="0" smtClean="0">
                <a:latin typeface="Times New Roman" pitchFamily="18" charset="0"/>
                <a:cs typeface="Times New Roman" pitchFamily="18" charset="0"/>
              </a:rPr>
              <a:t>        Map&lt;Integer, String&gt; students = new </a:t>
            </a:r>
            <a:r>
              <a:rPr lang="en-US" dirty="0" err="1" smtClean="0">
                <a:latin typeface="Times New Roman" pitchFamily="18" charset="0"/>
                <a:cs typeface="Times New Roman" pitchFamily="18" charset="0"/>
              </a:rPr>
              <a:t>HashMap</a:t>
            </a:r>
            <a:r>
              <a:rPr lang="en-US" dirty="0" smtClean="0">
                <a:latin typeface="Times New Roman" pitchFamily="18" charset="0"/>
                <a:cs typeface="Times New Roman" pitchFamily="18" charset="0"/>
              </a:rPr>
              <a:t>&lt;&gt;();</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students.put</a:t>
            </a:r>
            <a:r>
              <a:rPr lang="en-US" dirty="0" smtClean="0">
                <a:latin typeface="Times New Roman" pitchFamily="18" charset="0"/>
                <a:cs typeface="Times New Roman" pitchFamily="18" charset="0"/>
              </a:rPr>
              <a:t>(1, "Emma");</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students.put</a:t>
            </a:r>
            <a:r>
              <a:rPr lang="en-US" dirty="0" smtClean="0">
                <a:latin typeface="Times New Roman" pitchFamily="18" charset="0"/>
                <a:cs typeface="Times New Roman" pitchFamily="18" charset="0"/>
              </a:rPr>
              <a:t>(2, "Liam</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("Student ID 1: " + </a:t>
            </a:r>
            <a:r>
              <a:rPr lang="en-US" dirty="0" err="1" smtClean="0">
                <a:latin typeface="Times New Roman" pitchFamily="18" charset="0"/>
                <a:cs typeface="Times New Roman" pitchFamily="18" charset="0"/>
              </a:rPr>
              <a:t>students.get</a:t>
            </a:r>
            <a:r>
              <a:rPr lang="en-US" dirty="0" smtClean="0">
                <a:latin typeface="Times New Roman" pitchFamily="18" charset="0"/>
                <a:cs typeface="Times New Roman" pitchFamily="18" charset="0"/>
              </a:rPr>
              <a:t>(1));</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a:t>
            </a:r>
          </a:p>
          <a:p>
            <a:pPr>
              <a:buNone/>
            </a:pPr>
            <a:endParaRPr lang="en-US"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srcRect/>
          <a:stretch>
            <a:fillRect/>
          </a:stretch>
        </p:blipFill>
        <p:spPr bwMode="auto">
          <a:xfrm>
            <a:off x="7063447" y="2445068"/>
            <a:ext cx="2305636" cy="1029652"/>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1929" y="517329"/>
            <a:ext cx="10515600" cy="5827200"/>
          </a:xfrm>
        </p:spPr>
        <p:txBody>
          <a:bodyPr>
            <a:normAutofit fontScale="62500" lnSpcReduction="20000"/>
          </a:bodyPr>
          <a:lstStyle/>
          <a:p>
            <a:pPr>
              <a:buNone/>
            </a:pPr>
            <a:r>
              <a:rPr lang="en-US" b="1" dirty="0" smtClean="0">
                <a:latin typeface="Times New Roman" pitchFamily="18" charset="0"/>
                <a:cs typeface="Times New Roman" pitchFamily="18" charset="0"/>
              </a:rPr>
              <a:t>Wildcard (?)</a:t>
            </a:r>
            <a:r>
              <a:rPr lang="en-US" dirty="0" smtClean="0">
                <a:latin typeface="Times New Roman" pitchFamily="18" charset="0"/>
                <a:cs typeface="Times New Roman" pitchFamily="18" charset="0"/>
              </a:rPr>
              <a:t> allows us to use </a:t>
            </a:r>
            <a:r>
              <a:rPr lang="en-US" b="1" dirty="0" smtClean="0">
                <a:latin typeface="Times New Roman" pitchFamily="18" charset="0"/>
                <a:cs typeface="Times New Roman" pitchFamily="18" charset="0"/>
              </a:rPr>
              <a:t>unknown types</a:t>
            </a:r>
            <a:r>
              <a:rPr lang="en-US" dirty="0" smtClean="0">
                <a:latin typeface="Times New Roman" pitchFamily="18" charset="0"/>
                <a:cs typeface="Times New Roman" pitchFamily="18" charset="0"/>
              </a:rPr>
              <a:t> in methods.</a:t>
            </a:r>
          </a:p>
          <a:p>
            <a:pPr>
              <a:buNone/>
            </a:pPr>
            <a:r>
              <a:rPr lang="en-US" b="1" dirty="0" smtClean="0">
                <a:latin typeface="Times New Roman" pitchFamily="18" charset="0"/>
                <a:cs typeface="Times New Roman" pitchFamily="18" charset="0"/>
              </a:rPr>
              <a:t>Example: Using Wildcards in a Method</a:t>
            </a:r>
          </a:p>
          <a:p>
            <a:pPr>
              <a:buNone/>
            </a:pPr>
            <a:r>
              <a:rPr lang="en-US" dirty="0" smtClean="0">
                <a:latin typeface="Times New Roman" pitchFamily="18" charset="0"/>
                <a:cs typeface="Times New Roman" pitchFamily="18" charset="0"/>
              </a:rPr>
              <a:t>import </a:t>
            </a:r>
            <a:r>
              <a:rPr lang="en-US" dirty="0" err="1" smtClean="0">
                <a:latin typeface="Times New Roman" pitchFamily="18" charset="0"/>
                <a:cs typeface="Times New Roman" pitchFamily="18" charset="0"/>
              </a:rPr>
              <a:t>java.util</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class Printer {</a:t>
            </a:r>
          </a:p>
          <a:p>
            <a:pPr>
              <a:buNone/>
            </a:pPr>
            <a:r>
              <a:rPr lang="en-US" dirty="0" smtClean="0">
                <a:latin typeface="Times New Roman" pitchFamily="18" charset="0"/>
                <a:cs typeface="Times New Roman" pitchFamily="18" charset="0"/>
              </a:rPr>
              <a:t>    public static void </a:t>
            </a:r>
            <a:r>
              <a:rPr lang="en-US" dirty="0" err="1" smtClean="0">
                <a:latin typeface="Times New Roman" pitchFamily="18" charset="0"/>
                <a:cs typeface="Times New Roman" pitchFamily="18" charset="0"/>
              </a:rPr>
              <a:t>printList</a:t>
            </a:r>
            <a:r>
              <a:rPr lang="en-US" dirty="0" smtClean="0">
                <a:latin typeface="Times New Roman" pitchFamily="18" charset="0"/>
                <a:cs typeface="Times New Roman" pitchFamily="18" charset="0"/>
              </a:rPr>
              <a:t>(List&lt;?&gt; list) {  // Wildcard ? allows any type</a:t>
            </a:r>
          </a:p>
          <a:p>
            <a:pPr>
              <a:buNone/>
            </a:pPr>
            <a:r>
              <a:rPr lang="en-US" dirty="0" smtClean="0">
                <a:latin typeface="Times New Roman" pitchFamily="18" charset="0"/>
                <a:cs typeface="Times New Roman" pitchFamily="18" charset="0"/>
              </a:rPr>
              <a:t>        for (Object item : list) {</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(item);</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public class Main {</a:t>
            </a:r>
          </a:p>
          <a:p>
            <a:pPr>
              <a:buNone/>
            </a:pPr>
            <a:r>
              <a:rPr lang="en-US" dirty="0" smtClean="0">
                <a:latin typeface="Times New Roman" pitchFamily="18" charset="0"/>
                <a:cs typeface="Times New Roman" pitchFamily="18" charset="0"/>
              </a:rPr>
              <a:t>    public static void main(String[] </a:t>
            </a:r>
            <a:r>
              <a:rPr lang="en-US" dirty="0" err="1" smtClean="0">
                <a:latin typeface="Times New Roman" pitchFamily="18" charset="0"/>
                <a:cs typeface="Times New Roman" pitchFamily="18" charset="0"/>
              </a:rPr>
              <a:t>args</a:t>
            </a: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List&lt;Integer&gt; numbers = </a:t>
            </a:r>
            <a:r>
              <a:rPr lang="en-US" dirty="0" err="1" smtClean="0">
                <a:latin typeface="Times New Roman" pitchFamily="18" charset="0"/>
                <a:cs typeface="Times New Roman" pitchFamily="18" charset="0"/>
              </a:rPr>
              <a:t>Arrays.asList</a:t>
            </a:r>
            <a:r>
              <a:rPr lang="en-US" dirty="0" smtClean="0">
                <a:latin typeface="Times New Roman" pitchFamily="18" charset="0"/>
                <a:cs typeface="Times New Roman" pitchFamily="18" charset="0"/>
              </a:rPr>
              <a:t>(10, 20, 30);</a:t>
            </a:r>
          </a:p>
          <a:p>
            <a:pPr>
              <a:buNone/>
            </a:pPr>
            <a:r>
              <a:rPr lang="en-US" dirty="0" smtClean="0">
                <a:latin typeface="Times New Roman" pitchFamily="18" charset="0"/>
                <a:cs typeface="Times New Roman" pitchFamily="18" charset="0"/>
              </a:rPr>
              <a:t>        List&lt;String&gt; words = </a:t>
            </a:r>
            <a:r>
              <a:rPr lang="en-US" dirty="0" err="1" smtClean="0">
                <a:latin typeface="Times New Roman" pitchFamily="18" charset="0"/>
                <a:cs typeface="Times New Roman" pitchFamily="18" charset="0"/>
              </a:rPr>
              <a:t>Arrays.asList</a:t>
            </a:r>
            <a:r>
              <a:rPr lang="en-US" dirty="0" smtClean="0">
                <a:latin typeface="Times New Roman" pitchFamily="18" charset="0"/>
                <a:cs typeface="Times New Roman" pitchFamily="18" charset="0"/>
              </a:rPr>
              <a:t>("Hello", "World</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Printer.printList</a:t>
            </a:r>
            <a:r>
              <a:rPr lang="en-US" dirty="0" smtClean="0">
                <a:latin typeface="Times New Roman" pitchFamily="18" charset="0"/>
                <a:cs typeface="Times New Roman" pitchFamily="18" charset="0"/>
              </a:rPr>
              <a:t>(numbers);</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Printer.printList</a:t>
            </a:r>
            <a:r>
              <a:rPr lang="en-US" dirty="0" smtClean="0">
                <a:latin typeface="Times New Roman" pitchFamily="18" charset="0"/>
                <a:cs typeface="Times New Roman" pitchFamily="18" charset="0"/>
              </a:rPr>
              <a:t>(words);</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a:t>
            </a:r>
          </a:p>
          <a:p>
            <a:pPr>
              <a:buNone/>
            </a:pPr>
            <a:endParaRPr lang="en-US"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srcRect/>
          <a:stretch>
            <a:fillRect/>
          </a:stretch>
        </p:blipFill>
        <p:spPr bwMode="auto">
          <a:xfrm>
            <a:off x="8253120" y="2270760"/>
            <a:ext cx="1819275" cy="12192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98806"/>
            <a:ext cx="10515600" cy="5178157"/>
          </a:xfrm>
        </p:spPr>
        <p:txBody>
          <a:bodyPr>
            <a:normAutofit/>
          </a:bodyPr>
          <a:lstStyle/>
          <a:p>
            <a:pPr algn="just" fontAlgn="base">
              <a:buNone/>
            </a:pPr>
            <a:r>
              <a:rPr lang="en-US" sz="2000" b="1" dirty="0" smtClean="0">
                <a:latin typeface="Times New Roman" pitchFamily="18" charset="0"/>
                <a:cs typeface="Times New Roman" pitchFamily="18" charset="0"/>
              </a:rPr>
              <a:t>2. </a:t>
            </a:r>
            <a:r>
              <a:rPr lang="en-US" sz="2000" b="1" dirty="0" err="1" smtClean="0">
                <a:latin typeface="Times New Roman" pitchFamily="18" charset="0"/>
                <a:cs typeface="Times New Roman" pitchFamily="18" charset="0"/>
              </a:rPr>
              <a:t>Mockito</a:t>
            </a:r>
            <a:r>
              <a:rPr lang="en-US" sz="2000" b="1" dirty="0" smtClean="0">
                <a:latin typeface="Times New Roman" pitchFamily="18" charset="0"/>
                <a:cs typeface="Times New Roman" pitchFamily="18" charset="0"/>
              </a:rPr>
              <a:t> [Unit Testing Library]</a:t>
            </a:r>
          </a:p>
          <a:p>
            <a:pPr algn="just" fontAlgn="base">
              <a:buNone/>
            </a:pPr>
            <a:r>
              <a:rPr lang="en-US" sz="2000" dirty="0" smtClean="0">
                <a:latin typeface="Times New Roman" pitchFamily="18" charset="0"/>
                <a:cs typeface="Times New Roman" pitchFamily="18" charset="0"/>
              </a:rPr>
              <a:t>   Somewhat inferable from the name, </a:t>
            </a:r>
            <a:r>
              <a:rPr lang="en-US" sz="2000" dirty="0" err="1" smtClean="0">
                <a:latin typeface="Times New Roman" pitchFamily="18" charset="0"/>
                <a:cs typeface="Times New Roman" pitchFamily="18" charset="0"/>
              </a:rPr>
              <a:t>Mockito</a:t>
            </a:r>
            <a:r>
              <a:rPr lang="en-US" sz="2000" dirty="0" smtClean="0">
                <a:latin typeface="Times New Roman" pitchFamily="18" charset="0"/>
                <a:cs typeface="Times New Roman" pitchFamily="18" charset="0"/>
              </a:rPr>
              <a:t> is an open-source mocking framework. Java developers are often expected to be skilled at conducting unit tests. </a:t>
            </a:r>
            <a:r>
              <a:rPr lang="en-US" sz="2000" dirty="0" err="1" smtClean="0">
                <a:latin typeface="Times New Roman" pitchFamily="18" charset="0"/>
                <a:cs typeface="Times New Roman" pitchFamily="18" charset="0"/>
              </a:rPr>
              <a:t>Mockito</a:t>
            </a:r>
            <a:r>
              <a:rPr lang="en-US" sz="2000" dirty="0" smtClean="0">
                <a:latin typeface="Times New Roman" pitchFamily="18" charset="0"/>
                <a:cs typeface="Times New Roman" pitchFamily="18" charset="0"/>
              </a:rPr>
              <a:t> helps developers to write tests with clean and simple API. </a:t>
            </a:r>
          </a:p>
          <a:p>
            <a:pPr algn="just" fontAlgn="base">
              <a:buNone/>
            </a:pPr>
            <a:r>
              <a:rPr lang="en-US" sz="2000" dirty="0" smtClean="0">
                <a:latin typeface="Times New Roman" pitchFamily="18" charset="0"/>
                <a:cs typeface="Times New Roman" pitchFamily="18" charset="0"/>
              </a:rPr>
              <a:t>    It enables developers to test double objects or dummy objects for behavior-driven and test-driven behavior. According to </a:t>
            </a:r>
            <a:r>
              <a:rPr lang="en-US" sz="2000" dirty="0" err="1" smtClean="0">
                <a:latin typeface="Times New Roman" pitchFamily="18" charset="0"/>
                <a:cs typeface="Times New Roman" pitchFamily="18" charset="0"/>
              </a:rPr>
              <a:t>StackOverflow</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Mockito</a:t>
            </a:r>
            <a:r>
              <a:rPr lang="en-US" sz="2000" dirty="0" smtClean="0">
                <a:latin typeface="Times New Roman" pitchFamily="18" charset="0"/>
                <a:cs typeface="Times New Roman" pitchFamily="18" charset="0"/>
              </a:rPr>
              <a:t> was voted as the </a:t>
            </a:r>
            <a:r>
              <a:rPr lang="en-US" sz="2000" b="1" dirty="0" smtClean="0">
                <a:latin typeface="Times New Roman" pitchFamily="18" charset="0"/>
                <a:cs typeface="Times New Roman" pitchFamily="18" charset="0"/>
              </a:rPr>
              <a:t>best mocking framework for Java</a:t>
            </a:r>
            <a:r>
              <a:rPr lang="en-US" sz="2000" dirty="0" smtClean="0">
                <a:latin typeface="Times New Roman" pitchFamily="18" charset="0"/>
                <a:cs typeface="Times New Roman" pitchFamily="18" charset="0"/>
              </a:rPr>
              <a:t>.  </a:t>
            </a:r>
          </a:p>
          <a:p>
            <a:pPr algn="just" fontAlgn="base">
              <a:buNone/>
            </a:pPr>
            <a:r>
              <a:rPr lang="en-US" sz="2000" b="1" dirty="0" smtClean="0">
                <a:latin typeface="Times New Roman" pitchFamily="18" charset="0"/>
                <a:cs typeface="Times New Roman" pitchFamily="18" charset="0"/>
              </a:rPr>
              <a:t>3. </a:t>
            </a:r>
            <a:r>
              <a:rPr lang="en-US" sz="2000" b="1" dirty="0" err="1" smtClean="0">
                <a:latin typeface="Times New Roman" pitchFamily="18" charset="0"/>
                <a:cs typeface="Times New Roman" pitchFamily="18" charset="0"/>
              </a:rPr>
              <a:t>JUnit</a:t>
            </a:r>
            <a:r>
              <a:rPr lang="en-US" sz="2000" b="1" dirty="0" smtClean="0">
                <a:latin typeface="Times New Roman" pitchFamily="18" charset="0"/>
                <a:cs typeface="Times New Roman" pitchFamily="18" charset="0"/>
              </a:rPr>
              <a:t> [Unit Testing Library]</a:t>
            </a:r>
          </a:p>
          <a:p>
            <a:pPr algn="just" fontAlgn="base">
              <a:buNone/>
            </a:pPr>
            <a:r>
              <a:rPr lang="en-US" sz="2000" dirty="0" smtClean="0">
                <a:latin typeface="Times New Roman" pitchFamily="18" charset="0"/>
                <a:cs typeface="Times New Roman" pitchFamily="18" charset="0"/>
              </a:rPr>
              <a:t>    Another </a:t>
            </a:r>
            <a:r>
              <a:rPr lang="en-US" sz="2000" b="1" dirty="0" smtClean="0">
                <a:latin typeface="Times New Roman" pitchFamily="18" charset="0"/>
                <a:cs typeface="Times New Roman" pitchFamily="18" charset="0"/>
              </a:rPr>
              <a:t>unit testing framework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JUnit</a:t>
            </a:r>
            <a:r>
              <a:rPr lang="en-US" sz="2000" dirty="0" smtClean="0">
                <a:latin typeface="Times New Roman" pitchFamily="18" charset="0"/>
                <a:cs typeface="Times New Roman" pitchFamily="18" charset="0"/>
              </a:rPr>
              <a:t> lets Java programmers create test cases and run unit tests. Unit testing tools are crucial for fixing bugs, which is why mastering unit testing tools becomes imperative. </a:t>
            </a:r>
          </a:p>
          <a:p>
            <a:pPr algn="just" fontAlgn="base">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JUnit</a:t>
            </a:r>
            <a:r>
              <a:rPr lang="en-US" sz="2000" dirty="0" smtClean="0">
                <a:latin typeface="Times New Roman" pitchFamily="18" charset="0"/>
                <a:cs typeface="Times New Roman" pitchFamily="18" charset="0"/>
              </a:rPr>
              <a:t> creates new samples of the test class every time developer runs a test. One important thing to note is that creating test cases independent of each other is important with </a:t>
            </a:r>
            <a:r>
              <a:rPr lang="en-US" sz="2000" dirty="0" err="1" smtClean="0">
                <a:latin typeface="Times New Roman" pitchFamily="18" charset="0"/>
                <a:cs typeface="Times New Roman" pitchFamily="18" charset="0"/>
              </a:rPr>
              <a:t>JUnit</a:t>
            </a:r>
            <a:r>
              <a:rPr lang="en-US" sz="2000" dirty="0" smtClean="0">
                <a:latin typeface="Times New Roman" pitchFamily="18" charset="0"/>
                <a:cs typeface="Times New Roman" pitchFamily="18" charset="0"/>
              </a:rPr>
              <a:t> since </a:t>
            </a:r>
            <a:r>
              <a:rPr lang="en-US" sz="2000" dirty="0" err="1" smtClean="0">
                <a:latin typeface="Times New Roman" pitchFamily="18" charset="0"/>
                <a:cs typeface="Times New Roman" pitchFamily="18" charset="0"/>
              </a:rPr>
              <a:t>JUnit</a:t>
            </a:r>
            <a:r>
              <a:rPr lang="en-US" sz="2000" dirty="0" smtClean="0">
                <a:latin typeface="Times New Roman" pitchFamily="18" charset="0"/>
                <a:cs typeface="Times New Roman" pitchFamily="18" charset="0"/>
              </a:rPr>
              <a:t> runs tests randomly, without following a set sequence.  </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70671"/>
            <a:ext cx="10515600" cy="5206292"/>
          </a:xfrm>
        </p:spPr>
        <p:txBody>
          <a:bodyPr>
            <a:normAutofit/>
          </a:bodyPr>
          <a:lstStyle/>
          <a:p>
            <a:pPr algn="just" fontAlgn="base">
              <a:buNone/>
            </a:pPr>
            <a:r>
              <a:rPr lang="en-US" sz="2000" b="1" dirty="0" smtClean="0">
                <a:latin typeface="Times New Roman" pitchFamily="18" charset="0"/>
                <a:cs typeface="Times New Roman" pitchFamily="18" charset="0"/>
              </a:rPr>
              <a:t>4. Apache Commons [General-Purpose Library]</a:t>
            </a:r>
          </a:p>
          <a:p>
            <a:pPr algn="just" fontAlgn="base">
              <a:buNone/>
            </a:pPr>
            <a:r>
              <a:rPr lang="en-US" sz="2000" dirty="0" smtClean="0">
                <a:latin typeface="Times New Roman" pitchFamily="18" charset="0"/>
                <a:cs typeface="Times New Roman" pitchFamily="18" charset="0"/>
              </a:rPr>
              <a:t>   The official site of Apache Commons states Apache Commons as an Apache project aimed at all aspects of </a:t>
            </a:r>
            <a:r>
              <a:rPr lang="en-US" sz="2000" b="1" dirty="0" smtClean="0">
                <a:latin typeface="Times New Roman" pitchFamily="18" charset="0"/>
                <a:cs typeface="Times New Roman" pitchFamily="18" charset="0"/>
              </a:rPr>
              <a:t>reusable Java components</a:t>
            </a:r>
            <a:r>
              <a:rPr lang="en-US" sz="2000" dirty="0" smtClean="0">
                <a:latin typeface="Times New Roman" pitchFamily="18" charset="0"/>
                <a:cs typeface="Times New Roman" pitchFamily="18" charset="0"/>
              </a:rPr>
              <a:t>, i.e. Java libraries. It is a general-purpose library compromising of various libraries. To name a few-  </a:t>
            </a:r>
          </a:p>
          <a:p>
            <a:pPr algn="just" fontAlgn="base"/>
            <a:r>
              <a:rPr lang="en-US" sz="2000" dirty="0" smtClean="0">
                <a:latin typeface="Times New Roman" pitchFamily="18" charset="0"/>
                <a:cs typeface="Times New Roman" pitchFamily="18" charset="0"/>
              </a:rPr>
              <a:t>Commons IO</a:t>
            </a:r>
          </a:p>
          <a:p>
            <a:pPr algn="just" fontAlgn="base"/>
            <a:r>
              <a:rPr lang="en-US" sz="2000" dirty="0" smtClean="0">
                <a:latin typeface="Times New Roman" pitchFamily="18" charset="0"/>
                <a:cs typeface="Times New Roman" pitchFamily="18" charset="0"/>
              </a:rPr>
              <a:t>Commons Numbers</a:t>
            </a:r>
          </a:p>
          <a:p>
            <a:pPr algn="just" fontAlgn="base"/>
            <a:r>
              <a:rPr lang="en-US" sz="2000" dirty="0" smtClean="0">
                <a:latin typeface="Times New Roman" pitchFamily="18" charset="0"/>
                <a:cs typeface="Times New Roman" pitchFamily="18" charset="0"/>
              </a:rPr>
              <a:t>Commons Text</a:t>
            </a:r>
          </a:p>
          <a:p>
            <a:pPr algn="just" fontAlgn="base"/>
            <a:r>
              <a:rPr lang="en-US" sz="2000" dirty="0" smtClean="0">
                <a:latin typeface="Times New Roman" pitchFamily="18" charset="0"/>
                <a:cs typeface="Times New Roman" pitchFamily="18" charset="0"/>
              </a:rPr>
              <a:t>Commons CSV</a:t>
            </a:r>
          </a:p>
          <a:p>
            <a:pPr algn="just" fontAlgn="base"/>
            <a:r>
              <a:rPr lang="en-US" sz="2000" dirty="0" smtClean="0">
                <a:latin typeface="Times New Roman" pitchFamily="18" charset="0"/>
                <a:cs typeface="Times New Roman" pitchFamily="18" charset="0"/>
              </a:rPr>
              <a:t>Commons BSF</a:t>
            </a:r>
          </a:p>
          <a:p>
            <a:pPr algn="just" fontAlgn="base"/>
            <a:r>
              <a:rPr lang="en-US" sz="2000" dirty="0" smtClean="0">
                <a:latin typeface="Times New Roman" pitchFamily="18" charset="0"/>
                <a:cs typeface="Times New Roman" pitchFamily="18" charset="0"/>
              </a:rPr>
              <a:t>Commons Crypto</a:t>
            </a:r>
          </a:p>
          <a:p>
            <a:pPr algn="just" fontAlgn="base">
              <a:buNone/>
            </a:pPr>
            <a:r>
              <a:rPr lang="en-US" sz="2000" dirty="0" smtClean="0">
                <a:latin typeface="Times New Roman" pitchFamily="18" charset="0"/>
                <a:cs typeface="Times New Roman" pitchFamily="18" charset="0"/>
              </a:rPr>
              <a:t>   The above-mentioned list of Apache Commons libraries is non-exhaustive. A Java developer can make use of the plethora of library resources available on Apache Commons without having to refer to another source.  </a:t>
            </a:r>
          </a:p>
          <a:p>
            <a:pPr algn="just">
              <a:buNone/>
            </a:pP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8978"/>
            <a:ext cx="10515600" cy="5922499"/>
          </a:xfrm>
        </p:spPr>
        <p:txBody>
          <a:bodyPr>
            <a:normAutofit/>
          </a:bodyPr>
          <a:lstStyle/>
          <a:p>
            <a:pPr algn="just" fontAlgn="base">
              <a:buNone/>
            </a:pPr>
            <a:r>
              <a:rPr lang="en-US" sz="2000" b="1" dirty="0" smtClean="0">
                <a:latin typeface="Times New Roman" pitchFamily="18" charset="0"/>
                <a:cs typeface="Times New Roman" pitchFamily="18" charset="0"/>
              </a:rPr>
              <a:t>5. Google Guava [General-Purpose Library]</a:t>
            </a:r>
          </a:p>
          <a:p>
            <a:pPr algn="just" fontAlgn="base">
              <a:buNone/>
            </a:pPr>
            <a:r>
              <a:rPr lang="en-US" sz="2000" dirty="0" smtClean="0">
                <a:latin typeface="Times New Roman" pitchFamily="18" charset="0"/>
                <a:cs typeface="Times New Roman" pitchFamily="18" charset="0"/>
              </a:rPr>
              <a:t>    An alternative for Apache Commons, Google Guava is an open-source containing core Java libraries. Guava offers additional advanced features and functions to Java, some of these include new generic classes like </a:t>
            </a:r>
            <a:r>
              <a:rPr lang="en-US" sz="2000" dirty="0" err="1" smtClean="0">
                <a:latin typeface="Times New Roman" pitchFamily="18" charset="0"/>
                <a:cs typeface="Times New Roman" pitchFamily="18" charset="0"/>
              </a:rPr>
              <a:t>multiset</a:t>
            </a:r>
            <a:r>
              <a:rPr lang="en-US" sz="2000" dirty="0" smtClean="0">
                <a:latin typeface="Times New Roman" pitchFamily="18" charset="0"/>
                <a:cs typeface="Times New Roman" pitchFamily="18" charset="0"/>
              </a:rPr>
              <a:t> and bitmaps, strings, I/O, caches, graph libraries, etc. Guava has consistently been one of the </a:t>
            </a:r>
            <a:r>
              <a:rPr lang="en-US" sz="2000" b="1" dirty="0" smtClean="0">
                <a:latin typeface="Times New Roman" pitchFamily="18" charset="0"/>
                <a:cs typeface="Times New Roman" pitchFamily="18" charset="0"/>
              </a:rPr>
              <a:t>most popular Java libraries</a:t>
            </a:r>
            <a:r>
              <a:rPr lang="en-US" sz="2000" dirty="0" smtClean="0">
                <a:latin typeface="Times New Roman" pitchFamily="18" charset="0"/>
                <a:cs typeface="Times New Roman" pitchFamily="18" charset="0"/>
              </a:rPr>
              <a:t>.</a:t>
            </a:r>
          </a:p>
          <a:p>
            <a:pPr algn="just" fontAlgn="base">
              <a:buNone/>
            </a:pPr>
            <a:r>
              <a:rPr lang="en-US" sz="2000" dirty="0" smtClean="0">
                <a:latin typeface="Times New Roman" pitchFamily="18" charset="0"/>
                <a:cs typeface="Times New Roman" pitchFamily="18" charset="0"/>
              </a:rPr>
              <a:t>It is usually classified under three heads, namely-</a:t>
            </a:r>
          </a:p>
          <a:p>
            <a:pPr algn="just" fontAlgn="base"/>
            <a:r>
              <a:rPr lang="en-US" sz="2000" dirty="0" smtClean="0">
                <a:latin typeface="Times New Roman" pitchFamily="18" charset="0"/>
                <a:cs typeface="Times New Roman" pitchFamily="18" charset="0"/>
              </a:rPr>
              <a:t>Basic utilities to implement common methods and behavior</a:t>
            </a:r>
          </a:p>
          <a:p>
            <a:pPr algn="just" fontAlgn="base"/>
            <a:r>
              <a:rPr lang="en-US" sz="2000" dirty="0" smtClean="0">
                <a:latin typeface="Times New Roman" pitchFamily="18" charset="0"/>
                <a:cs typeface="Times New Roman" pitchFamily="18" charset="0"/>
              </a:rPr>
              <a:t>Google collections library</a:t>
            </a:r>
          </a:p>
          <a:p>
            <a:pPr algn="just" fontAlgn="base"/>
            <a:r>
              <a:rPr lang="en-US" sz="2000" dirty="0" smtClean="0">
                <a:latin typeface="Times New Roman" pitchFamily="18" charset="0"/>
                <a:cs typeface="Times New Roman" pitchFamily="18" charset="0"/>
              </a:rPr>
              <a:t>Miscellaneous utilities providing productivity features</a:t>
            </a:r>
          </a:p>
          <a:p>
            <a:pPr algn="just" fontAlgn="base">
              <a:buNone/>
            </a:pPr>
            <a:r>
              <a:rPr lang="en-US" sz="2000" b="1" dirty="0" smtClean="0">
                <a:latin typeface="Times New Roman" pitchFamily="18" charset="0"/>
                <a:cs typeface="Times New Roman" pitchFamily="18" charset="0"/>
              </a:rPr>
              <a:t>6. Jackson [JSON Parsing Library]</a:t>
            </a:r>
          </a:p>
          <a:p>
            <a:pPr algn="just" fontAlgn="base">
              <a:buNone/>
            </a:pPr>
            <a:r>
              <a:rPr lang="en-US" sz="2000" dirty="0" smtClean="0">
                <a:latin typeface="Times New Roman" pitchFamily="18" charset="0"/>
                <a:cs typeface="Times New Roman" pitchFamily="18" charset="0"/>
              </a:rPr>
              <a:t>   Jackson is perhaps the </a:t>
            </a:r>
            <a:r>
              <a:rPr lang="en-US" sz="2000" b="1" dirty="0" smtClean="0">
                <a:latin typeface="Times New Roman" pitchFamily="18" charset="0"/>
                <a:cs typeface="Times New Roman" pitchFamily="18" charset="0"/>
              </a:rPr>
              <a:t>most used JSON parsing library</a:t>
            </a:r>
            <a:r>
              <a:rPr lang="en-US" sz="2000" dirty="0" smtClean="0">
                <a:latin typeface="Times New Roman" pitchFamily="18" charset="0"/>
                <a:cs typeface="Times New Roman" pitchFamily="18" charset="0"/>
              </a:rPr>
              <a:t> known for its high performance, lightweight, and accuracy. It lets developers serialize and map Java objects to JSON and vice versa. Jackson has various tools and uses various approaches for working with JSON, such as using data binding annotations on POJO classes, additional data format modules, etc. </a:t>
            </a:r>
          </a:p>
          <a:p>
            <a:pPr algn="just" fontAlgn="base">
              <a:buNone/>
            </a:pPr>
            <a:r>
              <a:rPr lang="en-US" sz="2000" dirty="0" smtClean="0">
                <a:latin typeface="Times New Roman" pitchFamily="18" charset="0"/>
                <a:cs typeface="Times New Roman" pitchFamily="18" charset="0"/>
              </a:rPr>
              <a:t>   It also supports different data types like standard collections </a:t>
            </a:r>
            <a:r>
              <a:rPr lang="en-US" sz="2000" dirty="0" err="1" smtClean="0">
                <a:latin typeface="Times New Roman" pitchFamily="18" charset="0"/>
                <a:cs typeface="Times New Roman" pitchFamily="18" charset="0"/>
              </a:rPr>
              <a:t>datatype</a:t>
            </a:r>
            <a:r>
              <a:rPr lang="en-US" sz="2000" dirty="0" smtClean="0">
                <a:latin typeface="Times New Roman" pitchFamily="18" charset="0"/>
                <a:cs typeface="Times New Roman" pitchFamily="18" charset="0"/>
              </a:rPr>
              <a:t>, Java 8 Module, Hibernates, etc., and can process data encrypted in BSV, XML, CBOR, BSON, TOML, etc.  </a:t>
            </a:r>
          </a:p>
          <a:p>
            <a:pPr algn="just">
              <a:buNone/>
            </a:pPr>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2369" y="450166"/>
            <a:ext cx="11099409" cy="5950634"/>
          </a:xfrm>
        </p:spPr>
        <p:txBody>
          <a:bodyPr>
            <a:noAutofit/>
          </a:bodyPr>
          <a:lstStyle/>
          <a:p>
            <a:pPr algn="just" fontAlgn="base">
              <a:buNone/>
            </a:pPr>
            <a:r>
              <a:rPr lang="en-US" sz="2000" b="1" dirty="0" smtClean="0">
                <a:latin typeface="Times New Roman" pitchFamily="18" charset="0"/>
                <a:cs typeface="Times New Roman" pitchFamily="18" charset="0"/>
              </a:rPr>
              <a:t>7. </a:t>
            </a:r>
            <a:r>
              <a:rPr lang="en-US" sz="2000" b="1" dirty="0" err="1" smtClean="0">
                <a:latin typeface="Times New Roman" pitchFamily="18" charset="0"/>
                <a:cs typeface="Times New Roman" pitchFamily="18" charset="0"/>
              </a:rPr>
              <a:t>HttpClient</a:t>
            </a:r>
            <a:r>
              <a:rPr lang="en-US" sz="2000" b="1" dirty="0" smtClean="0">
                <a:latin typeface="Times New Roman" pitchFamily="18" charset="0"/>
                <a:cs typeface="Times New Roman" pitchFamily="18" charset="0"/>
              </a:rPr>
              <a:t> [HTTP Library]</a:t>
            </a:r>
          </a:p>
          <a:p>
            <a:pPr algn="just" fontAlgn="base">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HttpClient</a:t>
            </a:r>
            <a:r>
              <a:rPr lang="en-US" sz="2000" dirty="0" smtClean="0">
                <a:latin typeface="Times New Roman" pitchFamily="18" charset="0"/>
                <a:cs typeface="Times New Roman" pitchFamily="18" charset="0"/>
              </a:rPr>
              <a:t> is used to </a:t>
            </a:r>
            <a:r>
              <a:rPr lang="en-US" sz="2000" b="1" dirty="0" smtClean="0">
                <a:latin typeface="Times New Roman" pitchFamily="18" charset="0"/>
                <a:cs typeface="Times New Roman" pitchFamily="18" charset="0"/>
              </a:rPr>
              <a:t>request and retrieve HTTP</a:t>
            </a:r>
            <a:r>
              <a:rPr lang="en-US" sz="2000" dirty="0" smtClean="0">
                <a:latin typeface="Times New Roman" pitchFamily="18" charset="0"/>
                <a:cs typeface="Times New Roman" pitchFamily="18" charset="0"/>
              </a:rPr>
              <a:t> resources over the network. Java </a:t>
            </a:r>
            <a:r>
              <a:rPr lang="en-US" sz="2000" dirty="0" err="1" smtClean="0">
                <a:latin typeface="Times New Roman" pitchFamily="18" charset="0"/>
                <a:cs typeface="Times New Roman" pitchFamily="18" charset="0"/>
              </a:rPr>
              <a:t>HttpClient</a:t>
            </a:r>
            <a:r>
              <a:rPr lang="en-US" sz="2000" dirty="0" smtClean="0">
                <a:latin typeface="Times New Roman" pitchFamily="18" charset="0"/>
                <a:cs typeface="Times New Roman" pitchFamily="18" charset="0"/>
              </a:rPr>
              <a:t> supports HTTP/1.1 and HTTP/2. It supports both synchronous and asynchronous programming models. </a:t>
            </a:r>
            <a:r>
              <a:rPr lang="en-US" sz="2000" dirty="0" err="1" smtClean="0">
                <a:latin typeface="Times New Roman" pitchFamily="18" charset="0"/>
                <a:cs typeface="Times New Roman" pitchFamily="18" charset="0"/>
              </a:rPr>
              <a:t>HttpClient</a:t>
            </a:r>
            <a:r>
              <a:rPr lang="en-US" sz="2000" dirty="0" smtClean="0">
                <a:latin typeface="Times New Roman" pitchFamily="18" charset="0"/>
                <a:cs typeface="Times New Roman" pitchFamily="18" charset="0"/>
              </a:rPr>
              <a:t> is built through a builder and is fixed once set. The Java developer can use it to make multiple requests and gain configuration information and resources for each one of the requests.  </a:t>
            </a:r>
          </a:p>
          <a:p>
            <a:pPr algn="just" fontAlgn="base">
              <a:buNone/>
            </a:pPr>
            <a:r>
              <a:rPr lang="en-US" sz="2000" b="1" dirty="0" smtClean="0">
                <a:latin typeface="Times New Roman" pitchFamily="18" charset="0"/>
                <a:cs typeface="Times New Roman" pitchFamily="18" charset="0"/>
              </a:rPr>
              <a:t>8. Log4j 2 [Logging Library]</a:t>
            </a:r>
          </a:p>
          <a:p>
            <a:pPr algn="just" fontAlgn="base">
              <a:buNone/>
            </a:pPr>
            <a:r>
              <a:rPr lang="en-US" sz="2000" dirty="0" smtClean="0">
                <a:latin typeface="Times New Roman" pitchFamily="18" charset="0"/>
                <a:cs typeface="Times New Roman" pitchFamily="18" charset="0"/>
              </a:rPr>
              <a:t>   Log4j is the </a:t>
            </a:r>
            <a:r>
              <a:rPr lang="en-US" sz="2000" b="1" dirty="0" smtClean="0">
                <a:latin typeface="Times New Roman" pitchFamily="18" charset="0"/>
                <a:cs typeface="Times New Roman" pitchFamily="18" charset="0"/>
              </a:rPr>
              <a:t>most popular logging library for Java</a:t>
            </a:r>
            <a:r>
              <a:rPr lang="en-US" sz="2000" dirty="0" smtClean="0">
                <a:latin typeface="Times New Roman" pitchFamily="18" charset="0"/>
                <a:cs typeface="Times New Roman" pitchFamily="18" charset="0"/>
              </a:rPr>
              <a:t>. Log4j 2 is an upgrade of Log4j and addresses issues faced in the Log4j framework. It also has a </a:t>
            </a:r>
            <a:r>
              <a:rPr lang="en-US" sz="2000" dirty="0" err="1" smtClean="0">
                <a:latin typeface="Times New Roman" pitchFamily="18" charset="0"/>
                <a:cs typeface="Times New Roman" pitchFamily="18" charset="0"/>
              </a:rPr>
              <a:t>plugin</a:t>
            </a:r>
            <a:r>
              <a:rPr lang="en-US" sz="2000" dirty="0" smtClean="0">
                <a:latin typeface="Times New Roman" pitchFamily="18" charset="0"/>
                <a:cs typeface="Times New Roman" pitchFamily="18" charset="0"/>
              </a:rPr>
              <a:t> architect that lets developers define and configure custom components. Logging events are imperative and logging libraries help developers to manage these log events. Log4j 2 has more advanced features than Log4j, some of them are:</a:t>
            </a:r>
          </a:p>
          <a:p>
            <a:pPr algn="just" fontAlgn="base"/>
            <a:r>
              <a:rPr lang="en-US" sz="2000" dirty="0" smtClean="0">
                <a:latin typeface="Times New Roman" pitchFamily="18" charset="0"/>
                <a:cs typeface="Times New Roman" pitchFamily="18" charset="0"/>
              </a:rPr>
              <a:t>Improved filters and speed</a:t>
            </a:r>
          </a:p>
          <a:p>
            <a:pPr algn="just" fontAlgn="base"/>
            <a:r>
              <a:rPr lang="en-US" sz="2000" dirty="0" smtClean="0">
                <a:latin typeface="Times New Roman" pitchFamily="18" charset="0"/>
                <a:cs typeface="Times New Roman" pitchFamily="18" charset="0"/>
              </a:rPr>
              <a:t>Extensibility and reliability</a:t>
            </a:r>
          </a:p>
          <a:p>
            <a:pPr algn="just" fontAlgn="base"/>
            <a:r>
              <a:rPr lang="en-US" sz="2000" dirty="0" smtClean="0">
                <a:latin typeface="Times New Roman" pitchFamily="18" charset="0"/>
                <a:cs typeface="Times New Roman" pitchFamily="18" charset="0"/>
              </a:rPr>
              <a:t>Custom log levels</a:t>
            </a:r>
          </a:p>
          <a:p>
            <a:pPr algn="just" fontAlgn="base"/>
            <a:r>
              <a:rPr lang="en-US" sz="2000" dirty="0" smtClean="0">
                <a:latin typeface="Times New Roman" pitchFamily="18" charset="0"/>
                <a:cs typeface="Times New Roman" pitchFamily="18" charset="0"/>
              </a:rPr>
              <a:t>Supports JSON, XML, and YAML</a:t>
            </a:r>
          </a:p>
          <a:p>
            <a:pPr algn="just" fontAlgn="base"/>
            <a:r>
              <a:rPr lang="en-US" sz="2000" dirty="0" smtClean="0">
                <a:latin typeface="Times New Roman" pitchFamily="18" charset="0"/>
                <a:cs typeface="Times New Roman" pitchFamily="18" charset="0"/>
              </a:rPr>
              <a:t>Support for multiple APIs</a:t>
            </a:r>
          </a:p>
          <a:p>
            <a:pPr algn="just" fontAlgn="base"/>
            <a:r>
              <a:rPr lang="en-US" sz="2000" dirty="0" smtClean="0">
                <a:latin typeface="Times New Roman" pitchFamily="18" charset="0"/>
                <a:cs typeface="Times New Roman" pitchFamily="18" charset="0"/>
              </a:rPr>
              <a:t>Performance of asynchronous loggers</a:t>
            </a:r>
          </a:p>
          <a:p>
            <a:pPr algn="just" fontAlgn="base"/>
            <a:r>
              <a:rPr lang="en-US" sz="2000" dirty="0" smtClean="0">
                <a:latin typeface="Times New Roman" pitchFamily="18" charset="0"/>
                <a:cs typeface="Times New Roman" pitchFamily="18" charset="0"/>
              </a:rPr>
              <a:t>Clean configuration syntax</a:t>
            </a:r>
          </a:p>
          <a:p>
            <a:pPr algn="just">
              <a:buNone/>
            </a:pPr>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Times New Roman" panose="02020603050405020304" pitchFamily="18" charset="0"/>
                <a:cs typeface="Times New Roman" panose="02020603050405020304" pitchFamily="18" charset="0"/>
              </a:rPr>
              <a:t>Templates</a:t>
            </a:r>
            <a:endParaRPr lang="en-US" dirty="0"/>
          </a:p>
        </p:txBody>
      </p:sp>
      <p:sp>
        <p:nvSpPr>
          <p:cNvPr id="3" name="Content Placeholder 2"/>
          <p:cNvSpPr>
            <a:spLocks noGrp="1"/>
          </p:cNvSpPr>
          <p:nvPr>
            <p:ph idx="1"/>
          </p:nvPr>
        </p:nvSpPr>
        <p:spPr>
          <a:xfrm>
            <a:off x="1322362" y="1941341"/>
            <a:ext cx="9439423" cy="4235621"/>
          </a:xfrm>
        </p:spPr>
        <p:txBody>
          <a:bodyPr/>
          <a:lstStyle/>
          <a:p>
            <a:pPr algn="just">
              <a:buNone/>
            </a:pPr>
            <a:r>
              <a:rPr lang="en-US" sz="2000" dirty="0" smtClean="0">
                <a:latin typeface="Times New Roman" pitchFamily="18" charset="0"/>
                <a:cs typeface="Times New Roman" pitchFamily="18" charset="0"/>
              </a:rPr>
              <a:t>   Templates in C++ allow us to write </a:t>
            </a:r>
            <a:r>
              <a:rPr lang="en-US" sz="2000" b="1" dirty="0" smtClean="0">
                <a:latin typeface="Times New Roman" pitchFamily="18" charset="0"/>
                <a:cs typeface="Times New Roman" pitchFamily="18" charset="0"/>
              </a:rPr>
              <a:t>generic code</a:t>
            </a:r>
            <a:r>
              <a:rPr lang="en-US" sz="2000" dirty="0" smtClean="0">
                <a:latin typeface="Times New Roman" pitchFamily="18" charset="0"/>
                <a:cs typeface="Times New Roman" pitchFamily="18" charset="0"/>
              </a:rPr>
              <a:t> that works with multiple data types without rewriting the same logic. Templates enable </a:t>
            </a:r>
            <a:r>
              <a:rPr lang="en-US" sz="2000" b="1" dirty="0" smtClean="0">
                <a:latin typeface="Times New Roman" pitchFamily="18" charset="0"/>
                <a:cs typeface="Times New Roman" pitchFamily="18" charset="0"/>
              </a:rPr>
              <a:t>generic programming</a:t>
            </a:r>
            <a:r>
              <a:rPr lang="en-US" sz="2000" dirty="0" smtClean="0">
                <a:latin typeface="Times New Roman" pitchFamily="18" charset="0"/>
                <a:cs typeface="Times New Roman" pitchFamily="18" charset="0"/>
              </a:rPr>
              <a:t> by allowing </a:t>
            </a:r>
            <a:r>
              <a:rPr lang="en-US" sz="2000" b="1" dirty="0" smtClean="0">
                <a:latin typeface="Times New Roman" pitchFamily="18" charset="0"/>
                <a:cs typeface="Times New Roman" pitchFamily="18" charset="0"/>
              </a:rPr>
              <a:t>functions</a:t>
            </a:r>
            <a:r>
              <a:rPr lang="en-US" sz="2000" dirty="0" smtClean="0">
                <a:latin typeface="Times New Roman" pitchFamily="18" charset="0"/>
                <a:cs typeface="Times New Roman" pitchFamily="18" charset="0"/>
              </a:rPr>
              <a:t> and </a:t>
            </a:r>
            <a:r>
              <a:rPr lang="en-US" sz="2000" b="1" dirty="0" smtClean="0">
                <a:latin typeface="Times New Roman" pitchFamily="18" charset="0"/>
                <a:cs typeface="Times New Roman" pitchFamily="18" charset="0"/>
              </a:rPr>
              <a:t>classes</a:t>
            </a:r>
            <a:r>
              <a:rPr lang="en-US" sz="2000" dirty="0" smtClean="0">
                <a:latin typeface="Times New Roman" pitchFamily="18" charset="0"/>
                <a:cs typeface="Times New Roman" pitchFamily="18" charset="0"/>
              </a:rPr>
              <a:t> to work with any data type.</a:t>
            </a:r>
          </a:p>
          <a:p>
            <a:pPr algn="just">
              <a:buNone/>
            </a:pPr>
            <a:endParaRPr lang="en-US" sz="2000" dirty="0" smtClean="0">
              <a:latin typeface="Times New Roman" pitchFamily="18" charset="0"/>
              <a:cs typeface="Times New Roman"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6437"/>
            <a:ext cx="10515600" cy="5670526"/>
          </a:xfrm>
        </p:spPr>
        <p:txBody>
          <a:bodyPr>
            <a:normAutofit fontScale="92500" lnSpcReduction="20000"/>
          </a:bodyPr>
          <a:lstStyle/>
          <a:p>
            <a:pPr>
              <a:buNone/>
            </a:pPr>
            <a:r>
              <a:rPr lang="en-US" sz="2400" b="1" dirty="0" smtClean="0">
                <a:latin typeface="Times New Roman" pitchFamily="18" charset="0"/>
                <a:cs typeface="Times New Roman" pitchFamily="18" charset="0"/>
              </a:rPr>
              <a:t>1. Function Templates</a:t>
            </a:r>
          </a:p>
          <a:p>
            <a:pPr>
              <a:buNone/>
            </a:pPr>
            <a:r>
              <a:rPr lang="en-US" sz="2400" dirty="0" smtClean="0">
                <a:latin typeface="Times New Roman" pitchFamily="18" charset="0"/>
                <a:cs typeface="Times New Roman" pitchFamily="18" charset="0"/>
              </a:rPr>
              <a:t>A </a:t>
            </a:r>
            <a:r>
              <a:rPr lang="en-US" sz="2400" b="1" dirty="0" smtClean="0">
                <a:latin typeface="Times New Roman" pitchFamily="18" charset="0"/>
                <a:cs typeface="Times New Roman" pitchFamily="18" charset="0"/>
              </a:rPr>
              <a:t>function template</a:t>
            </a:r>
            <a:r>
              <a:rPr lang="en-US" sz="2400" dirty="0" smtClean="0">
                <a:latin typeface="Times New Roman" pitchFamily="18" charset="0"/>
                <a:cs typeface="Times New Roman" pitchFamily="18" charset="0"/>
              </a:rPr>
              <a:t> allows a function to operate on different data types without being rewritten for each type.</a:t>
            </a:r>
          </a:p>
          <a:p>
            <a:pPr>
              <a:buNone/>
            </a:pPr>
            <a:r>
              <a:rPr lang="en-US" sz="2400" b="1" dirty="0" smtClean="0">
                <a:latin typeface="Times New Roman" pitchFamily="18" charset="0"/>
                <a:cs typeface="Times New Roman" pitchFamily="18" charset="0"/>
              </a:rPr>
              <a:t>Example: Generic Function for Addition</a:t>
            </a:r>
          </a:p>
          <a:p>
            <a:pPr>
              <a:buNone/>
            </a:pPr>
            <a:r>
              <a:rPr lang="en-US" sz="2400" dirty="0" smtClean="0">
                <a:latin typeface="Times New Roman" pitchFamily="18" charset="0"/>
                <a:cs typeface="Times New Roman" pitchFamily="18" charset="0"/>
              </a:rPr>
              <a:t>#include &lt;</a:t>
            </a:r>
            <a:r>
              <a:rPr lang="en-US" sz="2400" dirty="0" err="1" smtClean="0">
                <a:latin typeface="Times New Roman" pitchFamily="18" charset="0"/>
                <a:cs typeface="Times New Roman" pitchFamily="18" charset="0"/>
              </a:rPr>
              <a:t>iostream</a:t>
            </a:r>
            <a:r>
              <a:rPr lang="en-US" sz="2400" dirty="0" smtClean="0">
                <a:latin typeface="Times New Roman" pitchFamily="18" charset="0"/>
                <a:cs typeface="Times New Roman" pitchFamily="18" charset="0"/>
              </a:rPr>
              <a:t>&gt;</a:t>
            </a:r>
          </a:p>
          <a:p>
            <a:pPr>
              <a:buNone/>
            </a:pPr>
            <a:r>
              <a:rPr lang="en-US" sz="2400" dirty="0" smtClean="0">
                <a:latin typeface="Times New Roman" pitchFamily="18" charset="0"/>
                <a:cs typeface="Times New Roman" pitchFamily="18" charset="0"/>
              </a:rPr>
              <a:t>using namespace std;</a:t>
            </a:r>
          </a:p>
          <a:p>
            <a:pPr>
              <a:buNone/>
            </a:pPr>
            <a:r>
              <a:rPr lang="en-US" sz="2400" dirty="0" smtClean="0">
                <a:latin typeface="Times New Roman" pitchFamily="18" charset="0"/>
                <a:cs typeface="Times New Roman" pitchFamily="18" charset="0"/>
              </a:rPr>
              <a:t>template &lt;</a:t>
            </a:r>
            <a:r>
              <a:rPr lang="en-US" sz="2400" dirty="0" err="1" smtClean="0">
                <a:latin typeface="Times New Roman" pitchFamily="18" charset="0"/>
                <a:cs typeface="Times New Roman" pitchFamily="18" charset="0"/>
              </a:rPr>
              <a:t>typename</a:t>
            </a:r>
            <a:r>
              <a:rPr lang="en-US" sz="2400" dirty="0" smtClean="0">
                <a:latin typeface="Times New Roman" pitchFamily="18" charset="0"/>
                <a:cs typeface="Times New Roman" pitchFamily="18" charset="0"/>
              </a:rPr>
              <a:t> T&gt;  // Template declaration</a:t>
            </a:r>
          </a:p>
          <a:p>
            <a:pPr>
              <a:buNone/>
            </a:pPr>
            <a:r>
              <a:rPr lang="en-US" sz="2400" dirty="0" smtClean="0">
                <a:latin typeface="Times New Roman" pitchFamily="18" charset="0"/>
                <a:cs typeface="Times New Roman" pitchFamily="18" charset="0"/>
              </a:rPr>
              <a:t>T add(T a, T b) {  </a:t>
            </a:r>
          </a:p>
          <a:p>
            <a:pPr>
              <a:buNone/>
            </a:pPr>
            <a:r>
              <a:rPr lang="en-US" sz="2400" dirty="0" smtClean="0">
                <a:latin typeface="Times New Roman" pitchFamily="18" charset="0"/>
                <a:cs typeface="Times New Roman" pitchFamily="18" charset="0"/>
              </a:rPr>
              <a:t>    return a + b;</a:t>
            </a:r>
          </a:p>
          <a:p>
            <a:pPr>
              <a:buNone/>
            </a:pPr>
            <a:r>
              <a:rPr lang="en-US" sz="2400" dirty="0" smtClean="0">
                <a:latin typeface="Times New Roman" pitchFamily="18" charset="0"/>
                <a:cs typeface="Times New Roman" pitchFamily="18" charset="0"/>
              </a:rPr>
              <a:t>}</a:t>
            </a:r>
          </a:p>
          <a:p>
            <a:pPr>
              <a:buNone/>
            </a:pP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main() {</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cout</a:t>
            </a:r>
            <a:r>
              <a:rPr lang="en-US" sz="2400" dirty="0" smtClean="0">
                <a:latin typeface="Times New Roman" pitchFamily="18" charset="0"/>
                <a:cs typeface="Times New Roman" pitchFamily="18" charset="0"/>
              </a:rPr>
              <a:t> &lt;&lt; "Sum of integers: " &lt;&lt; add(5, 10) &lt;&lt; </a:t>
            </a:r>
            <a:r>
              <a:rPr lang="en-US" sz="2400" dirty="0" err="1" smtClean="0">
                <a:latin typeface="Times New Roman" pitchFamily="18" charset="0"/>
                <a:cs typeface="Times New Roman" pitchFamily="18" charset="0"/>
              </a:rPr>
              <a:t>endl</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cout</a:t>
            </a:r>
            <a:r>
              <a:rPr lang="en-US" sz="2400" dirty="0" smtClean="0">
                <a:latin typeface="Times New Roman" pitchFamily="18" charset="0"/>
                <a:cs typeface="Times New Roman" pitchFamily="18" charset="0"/>
              </a:rPr>
              <a:t> &lt;&lt; "Sum of doubles: " &lt;&lt; add(5.5, 2.5) &lt;&lt; </a:t>
            </a:r>
            <a:r>
              <a:rPr lang="en-US" sz="2400" dirty="0" err="1" smtClean="0">
                <a:latin typeface="Times New Roman" pitchFamily="18" charset="0"/>
                <a:cs typeface="Times New Roman" pitchFamily="18" charset="0"/>
              </a:rPr>
              <a:t>endl</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    return 0;</a:t>
            </a:r>
          </a:p>
          <a:p>
            <a:pPr>
              <a:buNone/>
            </a:pP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The function add&lt;T&gt;() works for both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and double.</a:t>
            </a:r>
          </a:p>
        </p:txBody>
      </p:sp>
      <p:pic>
        <p:nvPicPr>
          <p:cNvPr id="1026" name="Picture 2"/>
          <p:cNvPicPr>
            <a:picLocks noChangeAspect="1" noChangeArrowheads="1"/>
          </p:cNvPicPr>
          <p:nvPr/>
        </p:nvPicPr>
        <p:blipFill>
          <a:blip r:embed="rId2"/>
          <a:srcRect/>
          <a:stretch>
            <a:fillRect/>
          </a:stretch>
        </p:blipFill>
        <p:spPr bwMode="auto">
          <a:xfrm>
            <a:off x="8744170" y="3335655"/>
            <a:ext cx="2552187" cy="101126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1929" y="253218"/>
            <a:ext cx="10515600" cy="5600188"/>
          </a:xfrm>
        </p:spPr>
        <p:txBody>
          <a:bodyPr>
            <a:noAutofit/>
          </a:bodyPr>
          <a:lstStyle/>
          <a:p>
            <a:pPr>
              <a:buNone/>
            </a:pPr>
            <a:r>
              <a:rPr lang="en-US" sz="1600" b="1" dirty="0" smtClean="0">
                <a:latin typeface="Times New Roman" pitchFamily="18" charset="0"/>
                <a:cs typeface="Times New Roman" pitchFamily="18" charset="0"/>
              </a:rPr>
              <a:t>2. Class Templates</a:t>
            </a:r>
          </a:p>
          <a:p>
            <a:pPr>
              <a:buNone/>
            </a:pPr>
            <a:r>
              <a:rPr lang="en-US" sz="1600" dirty="0" smtClean="0">
                <a:latin typeface="Times New Roman" pitchFamily="18" charset="0"/>
                <a:cs typeface="Times New Roman" pitchFamily="18" charset="0"/>
              </a:rPr>
              <a:t>A </a:t>
            </a:r>
            <a:r>
              <a:rPr lang="en-US" sz="1600" b="1" dirty="0" smtClean="0">
                <a:latin typeface="Times New Roman" pitchFamily="18" charset="0"/>
                <a:cs typeface="Times New Roman" pitchFamily="18" charset="0"/>
              </a:rPr>
              <a:t>class template</a:t>
            </a:r>
            <a:r>
              <a:rPr lang="en-US" sz="1600" dirty="0" smtClean="0">
                <a:latin typeface="Times New Roman" pitchFamily="18" charset="0"/>
                <a:cs typeface="Times New Roman" pitchFamily="18" charset="0"/>
              </a:rPr>
              <a:t> allows a class to handle multiple data types.</a:t>
            </a:r>
          </a:p>
          <a:p>
            <a:pPr>
              <a:buNone/>
            </a:pPr>
            <a:r>
              <a:rPr lang="en-US" sz="1600" b="1" dirty="0" smtClean="0">
                <a:latin typeface="Times New Roman" pitchFamily="18" charset="0"/>
                <a:cs typeface="Times New Roman" pitchFamily="18" charset="0"/>
              </a:rPr>
              <a:t>Example: Generic Box Class</a:t>
            </a:r>
          </a:p>
          <a:p>
            <a:pPr>
              <a:buNone/>
            </a:pPr>
            <a:r>
              <a:rPr lang="en-US" sz="1600" dirty="0" smtClean="0">
                <a:latin typeface="Times New Roman" pitchFamily="18" charset="0"/>
                <a:cs typeface="Times New Roman" pitchFamily="18" charset="0"/>
              </a:rPr>
              <a:t>#include &lt;</a:t>
            </a:r>
            <a:r>
              <a:rPr lang="en-US" sz="1600" dirty="0" err="1" smtClean="0">
                <a:latin typeface="Times New Roman" pitchFamily="18" charset="0"/>
                <a:cs typeface="Times New Roman" pitchFamily="18" charset="0"/>
              </a:rPr>
              <a:t>iostream</a:t>
            </a:r>
            <a:r>
              <a:rPr lang="en-US" sz="1600" dirty="0" smtClean="0">
                <a:latin typeface="Times New Roman" pitchFamily="18" charset="0"/>
                <a:cs typeface="Times New Roman" pitchFamily="18" charset="0"/>
              </a:rPr>
              <a:t>&gt;</a:t>
            </a:r>
          </a:p>
          <a:p>
            <a:pPr>
              <a:buNone/>
            </a:pPr>
            <a:r>
              <a:rPr lang="en-US" sz="1600" dirty="0" smtClean="0">
                <a:latin typeface="Times New Roman" pitchFamily="18" charset="0"/>
                <a:cs typeface="Times New Roman" pitchFamily="18" charset="0"/>
              </a:rPr>
              <a:t>using namespace std;</a:t>
            </a:r>
          </a:p>
          <a:p>
            <a:pPr>
              <a:buNone/>
            </a:pPr>
            <a:r>
              <a:rPr lang="en-US" sz="1600" dirty="0" smtClean="0">
                <a:latin typeface="Times New Roman" pitchFamily="18" charset="0"/>
                <a:cs typeface="Times New Roman" pitchFamily="18" charset="0"/>
              </a:rPr>
              <a:t>template &lt;</a:t>
            </a:r>
            <a:r>
              <a:rPr lang="en-US" sz="1600" dirty="0" err="1" smtClean="0">
                <a:latin typeface="Times New Roman" pitchFamily="18" charset="0"/>
                <a:cs typeface="Times New Roman" pitchFamily="18" charset="0"/>
              </a:rPr>
              <a:t>typename</a:t>
            </a:r>
            <a:r>
              <a:rPr lang="en-US" sz="1600" dirty="0" smtClean="0">
                <a:latin typeface="Times New Roman" pitchFamily="18" charset="0"/>
                <a:cs typeface="Times New Roman" pitchFamily="18" charset="0"/>
              </a:rPr>
              <a:t> T&gt;  // Template declaration</a:t>
            </a:r>
          </a:p>
          <a:p>
            <a:pPr>
              <a:buNone/>
            </a:pPr>
            <a:r>
              <a:rPr lang="en-US" sz="1600" dirty="0" smtClean="0">
                <a:latin typeface="Times New Roman" pitchFamily="18" charset="0"/>
                <a:cs typeface="Times New Roman" pitchFamily="18" charset="0"/>
              </a:rPr>
              <a:t>class Box {</a:t>
            </a:r>
          </a:p>
          <a:p>
            <a:pPr>
              <a:buNone/>
            </a:pPr>
            <a:r>
              <a:rPr lang="en-US" sz="1600" dirty="0" smtClean="0">
                <a:latin typeface="Times New Roman" pitchFamily="18" charset="0"/>
                <a:cs typeface="Times New Roman" pitchFamily="18" charset="0"/>
              </a:rPr>
              <a:t>    T value;</a:t>
            </a:r>
          </a:p>
          <a:p>
            <a:pPr>
              <a:buNone/>
            </a:pPr>
            <a:r>
              <a:rPr lang="en-US" sz="1600" dirty="0" smtClean="0">
                <a:latin typeface="Times New Roman" pitchFamily="18" charset="0"/>
                <a:cs typeface="Times New Roman" pitchFamily="18" charset="0"/>
              </a:rPr>
              <a:t>public:</a:t>
            </a:r>
          </a:p>
          <a:p>
            <a:pPr>
              <a:buNone/>
            </a:pPr>
            <a:r>
              <a:rPr lang="en-US" sz="1600" dirty="0" smtClean="0">
                <a:latin typeface="Times New Roman" pitchFamily="18" charset="0"/>
                <a:cs typeface="Times New Roman" pitchFamily="18" charset="0"/>
              </a:rPr>
              <a:t>    Box(T v) : value(v) {}  // Constructor</a:t>
            </a:r>
          </a:p>
          <a:p>
            <a:pPr>
              <a:buNone/>
            </a:pPr>
            <a:r>
              <a:rPr lang="en-US" sz="1600" dirty="0" smtClean="0">
                <a:latin typeface="Times New Roman" pitchFamily="18" charset="0"/>
                <a:cs typeface="Times New Roman" pitchFamily="18" charset="0"/>
              </a:rPr>
              <a:t>    void show() { </a:t>
            </a:r>
            <a:r>
              <a:rPr lang="en-US" sz="1600" dirty="0" err="1" smtClean="0">
                <a:latin typeface="Times New Roman" pitchFamily="18" charset="0"/>
                <a:cs typeface="Times New Roman" pitchFamily="18" charset="0"/>
              </a:rPr>
              <a:t>cout</a:t>
            </a:r>
            <a:r>
              <a:rPr lang="en-US" sz="1600" dirty="0" smtClean="0">
                <a:latin typeface="Times New Roman" pitchFamily="18" charset="0"/>
                <a:cs typeface="Times New Roman" pitchFamily="18" charset="0"/>
              </a:rPr>
              <a:t> &lt;&lt; "Box contains: " &lt;&lt; value &lt;&lt; </a:t>
            </a:r>
            <a:r>
              <a:rPr lang="en-US" sz="1600" dirty="0" err="1" smtClean="0">
                <a:latin typeface="Times New Roman" pitchFamily="18" charset="0"/>
                <a:cs typeface="Times New Roman" pitchFamily="18" charset="0"/>
              </a:rPr>
              <a:t>endl</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a:t>
            </a:r>
          </a:p>
          <a:p>
            <a:pPr>
              <a:buNone/>
            </a:pP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main() {</a:t>
            </a:r>
          </a:p>
          <a:p>
            <a:pPr>
              <a:buNone/>
            </a:pPr>
            <a:r>
              <a:rPr lang="en-US" sz="1600" dirty="0" smtClean="0">
                <a:latin typeface="Times New Roman" pitchFamily="18" charset="0"/>
                <a:cs typeface="Times New Roman" pitchFamily="18" charset="0"/>
              </a:rPr>
              <a:t>    Box&lt;</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&gt; </a:t>
            </a:r>
            <a:r>
              <a:rPr lang="en-US" sz="1600" dirty="0" err="1" smtClean="0">
                <a:latin typeface="Times New Roman" pitchFamily="18" charset="0"/>
                <a:cs typeface="Times New Roman" pitchFamily="18" charset="0"/>
              </a:rPr>
              <a:t>intBox</a:t>
            </a:r>
            <a:r>
              <a:rPr lang="en-US" sz="1600" dirty="0" smtClean="0">
                <a:latin typeface="Times New Roman" pitchFamily="18" charset="0"/>
                <a:cs typeface="Times New Roman" pitchFamily="18" charset="0"/>
              </a:rPr>
              <a:t>(100);</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intBox.show</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Box&lt;string&gt; </a:t>
            </a:r>
            <a:r>
              <a:rPr lang="en-US" sz="1600" dirty="0" err="1" smtClean="0">
                <a:latin typeface="Times New Roman" pitchFamily="18" charset="0"/>
                <a:cs typeface="Times New Roman" pitchFamily="18" charset="0"/>
              </a:rPr>
              <a:t>strBox</a:t>
            </a:r>
            <a:r>
              <a:rPr lang="en-US" sz="1600" dirty="0" smtClean="0">
                <a:latin typeface="Times New Roman" pitchFamily="18" charset="0"/>
                <a:cs typeface="Times New Roman" pitchFamily="18" charset="0"/>
              </a:rPr>
              <a:t>("Hello");</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strBox.show</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return 0;</a:t>
            </a:r>
          </a:p>
          <a:p>
            <a:pPr>
              <a:buNone/>
            </a:pPr>
            <a:r>
              <a:rPr lang="en-US" sz="1600" dirty="0" smtClean="0">
                <a:latin typeface="Times New Roman" pitchFamily="18" charset="0"/>
                <a:cs typeface="Times New Roman" pitchFamily="18" charset="0"/>
              </a:rPr>
              <a:t>}</a:t>
            </a:r>
          </a:p>
          <a:p>
            <a:pPr>
              <a:buNone/>
            </a:pPr>
            <a:endParaRPr lang="en-US" sz="16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7918938" y="3180470"/>
            <a:ext cx="2420816" cy="856957"/>
          </a:xfrm>
          <a:prstGeom prst="rect">
            <a:avLst/>
          </a:prstGeom>
          <a:noFill/>
          <a:ln w="9525">
            <a:noFill/>
            <a:miter lim="800000"/>
            <a:headEnd/>
            <a:tailEnd/>
          </a:ln>
          <a:effectLst/>
        </p:spPr>
      </p:pic>
      <p:sp>
        <p:nvSpPr>
          <p:cNvPr id="2051" name="Rectangle 3"/>
          <p:cNvSpPr>
            <a:spLocks noChangeArrowheads="1"/>
          </p:cNvSpPr>
          <p:nvPr/>
        </p:nvSpPr>
        <p:spPr bwMode="auto">
          <a:xfrm>
            <a:off x="7230794" y="4079629"/>
            <a:ext cx="4961206"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Box&lt;</a:t>
            </a:r>
            <a:r>
              <a:rPr kumimoji="0" lang="en-US" sz="2000" b="0" i="0" u="none" strike="noStrike" cap="none" normalizeH="0" baseline="0" dirty="0" err="1" smtClean="0">
                <a:ln>
                  <a:noFill/>
                </a:ln>
                <a:solidFill>
                  <a:schemeClr val="tx1"/>
                </a:solidFill>
                <a:effectLst/>
                <a:latin typeface="Times New Roman" pitchFamily="18" charset="0"/>
                <a:cs typeface="Times New Roman" pitchFamily="18" charset="0"/>
              </a:rPr>
              <a:t>int</a:t>
            </a:r>
            <a:r>
              <a:rPr kumimoji="0" lang="en-US" sz="2000" b="0" i="0" u="none" strike="noStrike" cap="none" normalizeH="0" baseline="0" dirty="0" smtClean="0">
                <a:ln>
                  <a:noFill/>
                </a:ln>
                <a:solidFill>
                  <a:schemeClr val="tx1"/>
                </a:solidFill>
                <a:effectLst/>
                <a:latin typeface="Times New Roman" pitchFamily="18" charset="0"/>
                <a:cs typeface="Times New Roman" pitchFamily="18" charset="0"/>
              </a:rPr>
              <a:t>&gt; stores an integer, and      Box&lt;string&gt; stores a string.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1977</Words>
  <Application>Microsoft Office PowerPoint</Application>
  <PresentationFormat>Custom</PresentationFormat>
  <Paragraphs>311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Unit 4</vt:lpstr>
      <vt:lpstr>Java Libraries</vt:lpstr>
      <vt:lpstr>Slide 3</vt:lpstr>
      <vt:lpstr>Slide 4</vt:lpstr>
      <vt:lpstr>Slide 5</vt:lpstr>
      <vt:lpstr>Slide 6</vt:lpstr>
      <vt:lpstr>Templates</vt:lpstr>
      <vt:lpstr>Slide 8</vt:lpstr>
      <vt:lpstr>Slide 9</vt:lpstr>
      <vt:lpstr>Slide 10</vt:lpstr>
      <vt:lpstr>Slide 11</vt:lpstr>
      <vt:lpstr>Slide 12</vt:lpstr>
      <vt:lpstr>Slide 13</vt:lpstr>
      <vt:lpstr>Slide 14</vt:lpstr>
      <vt:lpstr>Slide 15</vt:lpstr>
      <vt:lpstr>Generic Programming using generic function and 6 class</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Imran Akkalkot</dc:creator>
  <cp:lastModifiedBy>Admin</cp:lastModifiedBy>
  <cp:revision>5</cp:revision>
  <dcterms:created xsi:type="dcterms:W3CDTF">2025-02-15T10:44:56Z</dcterms:created>
  <dcterms:modified xsi:type="dcterms:W3CDTF">2025-03-05T09:05:55Z</dcterms:modified>
</cp:coreProperties>
</file>