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8" r:id="rId5"/>
    <p:sldId id="284"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70C2E8-B424-46E8-BD42-BD706CEC1E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588E6360-ECDB-44BD-B4C3-21E2D023EE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26752388-CF20-425B-A7FA-771DF1E150DF}"/>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5" name="Footer Placeholder 4">
            <a:extLst>
              <a:ext uri="{FF2B5EF4-FFF2-40B4-BE49-F238E27FC236}">
                <a16:creationId xmlns:a16="http://schemas.microsoft.com/office/drawing/2014/main" xmlns="" id="{B40BC552-2C5E-49CA-8142-8152978F2B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FAC9EB0-BF7E-46C8-A5E0-C3D470784F49}"/>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303180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EE3FA-F77E-4ACB-B412-145DFD3913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C28AAA1-11CC-4EC6-B47B-6267F4A45C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F79C5DC-B5DB-40FA-96B3-66E8172435CC}"/>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5" name="Footer Placeholder 4">
            <a:extLst>
              <a:ext uri="{FF2B5EF4-FFF2-40B4-BE49-F238E27FC236}">
                <a16:creationId xmlns:a16="http://schemas.microsoft.com/office/drawing/2014/main" xmlns="" id="{FA673D5C-AEF5-4D72-A47B-F22FBF51CF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24C9672-3A8B-4431-8533-4A058B8CB570}"/>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2042435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DA16FE3-B5EB-4F08-A827-97B76DF98F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7655370-83AF-4771-83F4-74B556EC86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AF44064-A2C0-4F14-9CBD-2F61A33FCFA5}"/>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5" name="Footer Placeholder 4">
            <a:extLst>
              <a:ext uri="{FF2B5EF4-FFF2-40B4-BE49-F238E27FC236}">
                <a16:creationId xmlns:a16="http://schemas.microsoft.com/office/drawing/2014/main" xmlns="" id="{DBC87CC2-2307-4748-934D-875B0A3823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6DCE755-E641-4B63-B5DD-45C70C2D0B4E}"/>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1087130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811338-059A-4EB3-A820-3B66F4EF3A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7BF1104-B2DB-4FEF-8D0E-DEABFDD44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C5A9A09-1928-40DA-A028-96D01617E937}"/>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5" name="Footer Placeholder 4">
            <a:extLst>
              <a:ext uri="{FF2B5EF4-FFF2-40B4-BE49-F238E27FC236}">
                <a16:creationId xmlns:a16="http://schemas.microsoft.com/office/drawing/2014/main" xmlns="" id="{95422320-04D0-4B8F-BDE5-F1B6A85B4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7478098-7B92-46CF-B682-C3C11FB69F8C}"/>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974878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5A9A3C2-3015-45BC-9594-3C34BC04B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E3031EE5-D316-4534-8454-2D81F6B382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8646D3E3-ED93-45D5-AA58-45C03579398F}"/>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5" name="Footer Placeholder 4">
            <a:extLst>
              <a:ext uri="{FF2B5EF4-FFF2-40B4-BE49-F238E27FC236}">
                <a16:creationId xmlns:a16="http://schemas.microsoft.com/office/drawing/2014/main" xmlns="" id="{457A0987-028A-486B-9F68-A0BF09B152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F3248BB-F9D4-419D-91F2-F625EDB82215}"/>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1536678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F589AE-0FCA-49DB-9220-2AF4B5573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3ECAF23-A3A8-4F8D-A658-BBB9736F5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98CE426-883D-4735-9B5E-9909DE9955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E721F752-B20B-4FEA-8BB4-F14814093697}"/>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6" name="Footer Placeholder 5">
            <a:extLst>
              <a:ext uri="{FF2B5EF4-FFF2-40B4-BE49-F238E27FC236}">
                <a16:creationId xmlns:a16="http://schemas.microsoft.com/office/drawing/2014/main" xmlns="" id="{A566CCC4-46F8-4BA7-9354-542E3AD3BA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7380C53-0D92-41C7-97E1-8A3E98011336}"/>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2636636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68BA6C-F19F-4106-AE9C-8A96420188A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F706F96-7C1A-42AF-BB73-75DC7843C1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0B54AD6-2620-4A2A-AFD5-8C4DE052D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73E08C70-8D7C-42C0-9721-8C1F9AFFA46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E7147735-4261-4E12-87E7-03E39FB482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D7771FDE-25DD-483C-9681-2EA9F4A4B9C6}"/>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8" name="Footer Placeholder 7">
            <a:extLst>
              <a:ext uri="{FF2B5EF4-FFF2-40B4-BE49-F238E27FC236}">
                <a16:creationId xmlns:a16="http://schemas.microsoft.com/office/drawing/2014/main" xmlns="" id="{69F27EB3-4012-4DF2-9CA2-0D20205F010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BD39D1A-B8F8-487E-833C-779BB680241D}"/>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1973508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D3169A-F0D6-42CC-B904-ACCDF1C1ADB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ED2E862-2F40-445F-93F6-F98DB66AC487}"/>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4" name="Footer Placeholder 3">
            <a:extLst>
              <a:ext uri="{FF2B5EF4-FFF2-40B4-BE49-F238E27FC236}">
                <a16:creationId xmlns:a16="http://schemas.microsoft.com/office/drawing/2014/main" xmlns="" id="{1AC9AAAF-EDFC-44F3-8BE3-9C00C80EC6B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F2F261BB-C7AD-40B8-AFF6-FE2CDFDCA248}"/>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2881750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08328C8-BA8A-4F44-BAFE-81965FDF25A0}"/>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3" name="Footer Placeholder 2">
            <a:extLst>
              <a:ext uri="{FF2B5EF4-FFF2-40B4-BE49-F238E27FC236}">
                <a16:creationId xmlns:a16="http://schemas.microsoft.com/office/drawing/2014/main" xmlns="" id="{C72EE31E-0157-42F1-8AF6-54EE4F083F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C7434B35-C182-45BB-9DAC-BE9ED6FB09FD}"/>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119800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D9409-132C-4E32-B6D6-82D7F98A7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A26F07F-55E5-49FD-9B92-A67BCBB87C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A1CC585-987D-4F96-9072-7A8315BBFD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133849D-AC68-4274-A25A-2AAD993E1E87}"/>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6" name="Footer Placeholder 5">
            <a:extLst>
              <a:ext uri="{FF2B5EF4-FFF2-40B4-BE49-F238E27FC236}">
                <a16:creationId xmlns:a16="http://schemas.microsoft.com/office/drawing/2014/main" xmlns="" id="{BBB9098D-3EEB-444A-931D-C8543DD45F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12A8675-20D2-4DA1-82E3-997401FFD26F}"/>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3278685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1089A8-29F3-433A-823B-718889B17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C71C9739-B89D-428A-8E71-090185F8B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417D163A-60E7-4209-861A-8656DA549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4F12FA8-F79D-4A70-9B48-70FFF0903C6A}"/>
              </a:ext>
            </a:extLst>
          </p:cNvPr>
          <p:cNvSpPr>
            <a:spLocks noGrp="1"/>
          </p:cNvSpPr>
          <p:nvPr>
            <p:ph type="dt" sz="half" idx="10"/>
          </p:nvPr>
        </p:nvSpPr>
        <p:spPr/>
        <p:txBody>
          <a:bodyPr/>
          <a:lstStyle/>
          <a:p>
            <a:fld id="{223E15AA-AB43-4B37-AAED-30042FD21CE4}" type="datetimeFigureOut">
              <a:rPr lang="en-IN" smtClean="0"/>
              <a:pPr/>
              <a:t>12-03-2025</a:t>
            </a:fld>
            <a:endParaRPr lang="en-IN"/>
          </a:p>
        </p:txBody>
      </p:sp>
      <p:sp>
        <p:nvSpPr>
          <p:cNvPr id="6" name="Footer Placeholder 5">
            <a:extLst>
              <a:ext uri="{FF2B5EF4-FFF2-40B4-BE49-F238E27FC236}">
                <a16:creationId xmlns:a16="http://schemas.microsoft.com/office/drawing/2014/main" xmlns="" id="{ABFE6A5A-2FFF-4F6D-8308-AB3E41026B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59A2541-8D14-43F7-A5AE-511374BA04A7}"/>
              </a:ext>
            </a:extLst>
          </p:cNvPr>
          <p:cNvSpPr>
            <a:spLocks noGrp="1"/>
          </p:cNvSpPr>
          <p:nvPr>
            <p:ph type="sldNum" sz="quarter" idx="12"/>
          </p:nvPr>
        </p:nvSpPr>
        <p:spPr/>
        <p:txBody>
          <a:body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2729443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A59FBAB-7132-4D10-8BA6-FCA0BF191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3891437-C94F-47CA-8950-09C706E30B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5FBFA0D-220C-4658-8A5D-161A107F77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3E15AA-AB43-4B37-AAED-30042FD21CE4}" type="datetimeFigureOut">
              <a:rPr lang="en-IN" smtClean="0"/>
              <a:pPr/>
              <a:t>12-03-2025</a:t>
            </a:fld>
            <a:endParaRPr lang="en-IN"/>
          </a:p>
        </p:txBody>
      </p:sp>
      <p:sp>
        <p:nvSpPr>
          <p:cNvPr id="5" name="Footer Placeholder 4">
            <a:extLst>
              <a:ext uri="{FF2B5EF4-FFF2-40B4-BE49-F238E27FC236}">
                <a16:creationId xmlns:a16="http://schemas.microsoft.com/office/drawing/2014/main" xmlns="" id="{41F347D7-5D6F-41C8-A9D4-B2F192F39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1ED91AA-E343-414B-9036-45C96B274D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C5F431-5C16-40A2-ADFD-6FCCDF5B089E}" type="slidenum">
              <a:rPr lang="en-IN" smtClean="0"/>
              <a:pPr/>
              <a:t>‹#›</a:t>
            </a:fld>
            <a:endParaRPr lang="en-IN"/>
          </a:p>
        </p:txBody>
      </p:sp>
    </p:spTree>
    <p:extLst>
      <p:ext uri="{BB962C8B-B14F-4D97-AF65-F5344CB8AC3E}">
        <p14:creationId xmlns:p14="http://schemas.microsoft.com/office/powerpoint/2010/main" xmlns="" val="4773239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8C2BD7-4E8C-412E-B966-C0F22A4CC053}"/>
              </a:ext>
            </a:extLst>
          </p:cNvPr>
          <p:cNvSpPr>
            <a:spLocks noGrp="1"/>
          </p:cNvSpPr>
          <p:nvPr>
            <p:ph type="ctrTitle"/>
          </p:nvPr>
        </p:nvSpPr>
        <p:spPr/>
        <p:txBody>
          <a:bodyPr>
            <a:normAutofit/>
          </a:bodyPr>
          <a:lstStyle/>
          <a:p>
            <a:r>
              <a:rPr lang="en-IN" sz="6600" dirty="0">
                <a:latin typeface="Times New Roman" panose="02020603050405020304" pitchFamily="18" charset="0"/>
                <a:cs typeface="Times New Roman" panose="02020603050405020304" pitchFamily="18" charset="0"/>
              </a:rPr>
              <a:t>Unit 5</a:t>
            </a:r>
          </a:p>
        </p:txBody>
      </p:sp>
      <p:sp>
        <p:nvSpPr>
          <p:cNvPr id="3" name="Subtitle 2">
            <a:extLst>
              <a:ext uri="{FF2B5EF4-FFF2-40B4-BE49-F238E27FC236}">
                <a16:creationId xmlns:a16="http://schemas.microsoft.com/office/drawing/2014/main" xmlns="" id="{C2B65305-A81D-4449-A3A0-3F540CEEF81D}"/>
              </a:ext>
            </a:extLst>
          </p:cNvPr>
          <p:cNvSpPr>
            <a:spLocks noGrp="1"/>
          </p:cNvSpPr>
          <p:nvPr>
            <p:ph type="subTitle" idx="1"/>
          </p:nvPr>
        </p:nvSpPr>
        <p:spPr/>
        <p:txBody>
          <a:bodyPr>
            <a:normAutofit/>
          </a:bodyPr>
          <a:lstStyle/>
          <a:p>
            <a:r>
              <a:rPr lang="en-GB" sz="2800" dirty="0">
                <a:latin typeface="Times New Roman" panose="02020603050405020304" pitchFamily="18" charset="0"/>
                <a:cs typeface="Times New Roman" panose="02020603050405020304" pitchFamily="18" charset="0"/>
              </a:rPr>
              <a:t>Exception Handling &amp; Multi-Threaded Programming: Exception handling, Exception types ,Concurrent Programming, Basic Concepts of Concurrent Programming, Threads.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32531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5AA13EF-66D6-48FF-A45D-36D0F190333C}"/>
              </a:ext>
            </a:extLst>
          </p:cNvPr>
          <p:cNvSpPr>
            <a:spLocks noGrp="1"/>
          </p:cNvSpPr>
          <p:nvPr>
            <p:ph idx="1"/>
          </p:nvPr>
        </p:nvSpPr>
        <p:spPr>
          <a:xfrm>
            <a:off x="838200" y="612742"/>
            <a:ext cx="10515600" cy="5564221"/>
          </a:xfrm>
        </p:spPr>
        <p:txBody>
          <a:bodyPr>
            <a:normAutofit/>
          </a:bodyPr>
          <a:lstStyle/>
          <a:p>
            <a:pPr marL="0" indent="0" algn="l"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Types of Java Exceptions</a:t>
            </a:r>
          </a:p>
          <a:p>
            <a:pPr marL="0" indent="0" algn="l"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Java defines several types of exceptions that relate to its various class libraries. Java also allows users to define their own exceptions.</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1ACB528-91C4-451C-9F8E-CAAD61965CF2}"/>
              </a:ext>
            </a:extLst>
          </p:cNvPr>
          <p:cNvPicPr>
            <a:picLocks noChangeAspect="1"/>
          </p:cNvPicPr>
          <p:nvPr/>
        </p:nvPicPr>
        <p:blipFill>
          <a:blip r:embed="rId2"/>
          <a:stretch>
            <a:fillRect/>
          </a:stretch>
        </p:blipFill>
        <p:spPr>
          <a:xfrm>
            <a:off x="1557337" y="1796492"/>
            <a:ext cx="9530230" cy="4180101"/>
          </a:xfrm>
          <a:prstGeom prst="rect">
            <a:avLst/>
          </a:prstGeom>
        </p:spPr>
      </p:pic>
    </p:spTree>
    <p:extLst>
      <p:ext uri="{BB962C8B-B14F-4D97-AF65-F5344CB8AC3E}">
        <p14:creationId xmlns:p14="http://schemas.microsoft.com/office/powerpoint/2010/main" xmlns="" val="29694472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622CFCB-8F1C-4ACD-BB6C-EF05B1ECAF22}"/>
              </a:ext>
            </a:extLst>
          </p:cNvPr>
          <p:cNvSpPr>
            <a:spLocks noGrp="1"/>
          </p:cNvSpPr>
          <p:nvPr>
            <p:ph idx="1"/>
          </p:nvPr>
        </p:nvSpPr>
        <p:spPr>
          <a:xfrm>
            <a:off x="838200" y="688157"/>
            <a:ext cx="10515600" cy="5488806"/>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1. Built-in Exception</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Build-in Exception are pre-defined exception classes provided by Java to handle common errors during program execution.</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1.1 Checked Exceptions</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Checked exceptions are called compile-time exceptions because these exceptions are checked at compile-time by the compiler. Examples of Checked Exception are listed below:</a:t>
            </a:r>
          </a:p>
          <a:p>
            <a:pPr algn="just" fontAlgn="base">
              <a:buFont typeface="+mj-lt"/>
              <a:buAutoNum type="arabicPeriod"/>
            </a:pPr>
            <a:r>
              <a:rPr lang="en-GB" sz="2000" b="1" i="0" dirty="0" err="1">
                <a:solidFill>
                  <a:srgbClr val="273239"/>
                </a:solidFill>
                <a:effectLst/>
                <a:latin typeface="Times New Roman" panose="02020603050405020304" pitchFamily="18" charset="0"/>
                <a:cs typeface="Times New Roman" panose="02020603050405020304" pitchFamily="18" charset="0"/>
              </a:rPr>
              <a:t>ClassNotFoundException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Throws when the program tries to load a class at runtime but the class is not found because its not present in the correct location or it is missing from the project.</a:t>
            </a:r>
          </a:p>
          <a:p>
            <a:pPr algn="just" fontAlgn="base">
              <a:buFont typeface="+mj-lt"/>
              <a:buAutoNum type="arabicPeriod" startAt="2"/>
            </a:pPr>
            <a:r>
              <a:rPr lang="en-GB" sz="2000" b="1" i="0" dirty="0" err="1">
                <a:solidFill>
                  <a:srgbClr val="273239"/>
                </a:solidFill>
                <a:effectLst/>
                <a:latin typeface="Times New Roman" panose="02020603050405020304" pitchFamily="18" charset="0"/>
                <a:cs typeface="Times New Roman" panose="02020603050405020304" pitchFamily="18" charset="0"/>
              </a:rPr>
              <a:t>InterruptedException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Thrown when a thread is paused and another thread interrupts it.</a:t>
            </a:r>
          </a:p>
          <a:p>
            <a:pPr algn="just" fontAlgn="base">
              <a:buFont typeface="+mj-lt"/>
              <a:buAutoNum type="arabicPeriod" startAt="3"/>
            </a:pPr>
            <a:r>
              <a:rPr lang="en-GB" sz="2000" b="1" i="0" dirty="0" err="1">
                <a:solidFill>
                  <a:srgbClr val="273239"/>
                </a:solidFill>
                <a:effectLst/>
                <a:latin typeface="Times New Roman" panose="02020603050405020304" pitchFamily="18" charset="0"/>
                <a:cs typeface="Times New Roman" panose="02020603050405020304" pitchFamily="18" charset="0"/>
              </a:rPr>
              <a:t>IOException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Throws when input/output operation fails</a:t>
            </a:r>
          </a:p>
          <a:p>
            <a:pPr algn="just" fontAlgn="base">
              <a:buFont typeface="+mj-lt"/>
              <a:buAutoNum type="arabicPeriod" startAt="4"/>
            </a:pPr>
            <a:r>
              <a:rPr lang="en-GB" sz="2000" b="1" i="0" dirty="0" err="1">
                <a:solidFill>
                  <a:srgbClr val="273239"/>
                </a:solidFill>
                <a:effectLst/>
                <a:latin typeface="Times New Roman" panose="02020603050405020304" pitchFamily="18" charset="0"/>
                <a:cs typeface="Times New Roman" panose="02020603050405020304" pitchFamily="18" charset="0"/>
              </a:rPr>
              <a:t>InstantiationException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Thrown when the program tries to create an object of a class but fails because the class is abstract, an interface, or has no default constructor.</a:t>
            </a:r>
          </a:p>
          <a:p>
            <a:pPr algn="just" fontAlgn="base">
              <a:buFont typeface="+mj-lt"/>
              <a:buAutoNum type="arabicPeriod" startAt="5"/>
            </a:pPr>
            <a:r>
              <a:rPr lang="en-GB" sz="2000" b="1" i="0" dirty="0" err="1">
                <a:solidFill>
                  <a:srgbClr val="273239"/>
                </a:solidFill>
                <a:effectLst/>
                <a:latin typeface="Times New Roman" panose="02020603050405020304" pitchFamily="18" charset="0"/>
                <a:cs typeface="Times New Roman" panose="02020603050405020304" pitchFamily="18" charset="0"/>
              </a:rPr>
              <a:t>SQLException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Throws when there’s an error with the database.</a:t>
            </a:r>
          </a:p>
          <a:p>
            <a:pPr algn="just" fontAlgn="base">
              <a:buFont typeface="+mj-lt"/>
              <a:buAutoNum type="arabicPeriod" startAt="6"/>
            </a:pPr>
            <a:r>
              <a:rPr lang="en-GB" sz="2000" b="1" i="0" dirty="0" err="1">
                <a:solidFill>
                  <a:srgbClr val="273239"/>
                </a:solidFill>
                <a:effectLst/>
                <a:latin typeface="Times New Roman" panose="02020603050405020304" pitchFamily="18" charset="0"/>
                <a:cs typeface="Times New Roman" panose="02020603050405020304" pitchFamily="18" charset="0"/>
              </a:rPr>
              <a:t>FileNotFoundException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Thrown when the program tries to open a file that doesn’t exist</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0374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394BBF2-12CD-4A9E-9E33-9701A849CB9B}"/>
              </a:ext>
            </a:extLst>
          </p:cNvPr>
          <p:cNvSpPr>
            <a:spLocks noGrp="1"/>
          </p:cNvSpPr>
          <p:nvPr>
            <p:ph idx="1"/>
          </p:nvPr>
        </p:nvSpPr>
        <p:spPr>
          <a:xfrm>
            <a:off x="838200" y="622169"/>
            <a:ext cx="10515600" cy="5554794"/>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1.2 Unchecked Exceptions</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The unchecked exceptions are just opposite to the checked exceptions. The compiler will not check these exceptions at compile time. In simple words, if a program throws an unchecked exception, and even if we didn’t handle or declare it, the program would not give a compilation error. Examples of Unchecked Exception are listed below:</a:t>
            </a:r>
          </a:p>
          <a:p>
            <a:pPr algn="just" fontAlgn="base">
              <a:buFont typeface="+mj-lt"/>
              <a:buAutoNum type="arabicPeriod"/>
            </a:pPr>
            <a:r>
              <a:rPr lang="en-GB" sz="2000" b="1" i="0" dirty="0" err="1">
                <a:solidFill>
                  <a:srgbClr val="273239"/>
                </a:solidFill>
                <a:effectLst/>
                <a:latin typeface="Times New Roman" panose="02020603050405020304" pitchFamily="18" charset="0"/>
                <a:cs typeface="Times New Roman" panose="02020603050405020304" pitchFamily="18" charset="0"/>
              </a:rPr>
              <a:t>ArithmeticException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It is thrown when there’s an illegal math operation.</a:t>
            </a:r>
          </a:p>
          <a:p>
            <a:pPr algn="just" fontAlgn="base">
              <a:buFont typeface="+mj-lt"/>
              <a:buAutoNum type="arabicPeriod" startAt="2"/>
            </a:pPr>
            <a:r>
              <a:rPr lang="en-GB" sz="2000" b="1" i="0" dirty="0" err="1">
                <a:solidFill>
                  <a:srgbClr val="273239"/>
                </a:solidFill>
                <a:effectLst/>
                <a:latin typeface="Times New Roman" panose="02020603050405020304" pitchFamily="18" charset="0"/>
                <a:cs typeface="Times New Roman" panose="02020603050405020304" pitchFamily="18" charset="0"/>
              </a:rPr>
              <a:t>ClassCastException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It is thrown when you try to cast an object to a class it does not belongs to.</a:t>
            </a:r>
          </a:p>
          <a:p>
            <a:pPr algn="just" fontAlgn="base">
              <a:buFont typeface="+mj-lt"/>
              <a:buAutoNum type="arabicPeriod" startAt="3"/>
            </a:pPr>
            <a:r>
              <a:rPr lang="en-GB" sz="2000" b="1" i="0" dirty="0" err="1">
                <a:solidFill>
                  <a:srgbClr val="273239"/>
                </a:solidFill>
                <a:effectLst/>
                <a:latin typeface="Times New Roman" panose="02020603050405020304" pitchFamily="18" charset="0"/>
                <a:cs typeface="Times New Roman" panose="02020603050405020304" pitchFamily="18" charset="0"/>
              </a:rPr>
              <a:t>NullPointerException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It is thrown when you try to use a null object (e.g. accessing its methods or fields)</a:t>
            </a:r>
          </a:p>
          <a:p>
            <a:pPr algn="just" fontAlgn="base">
              <a:buFont typeface="+mj-lt"/>
              <a:buAutoNum type="arabicPeriod" startAt="4"/>
            </a:pPr>
            <a:r>
              <a:rPr lang="en-GB" sz="2000" b="1" i="0" dirty="0" err="1">
                <a:solidFill>
                  <a:srgbClr val="273239"/>
                </a:solidFill>
                <a:effectLst/>
                <a:latin typeface="Times New Roman" panose="02020603050405020304" pitchFamily="18" charset="0"/>
                <a:cs typeface="Times New Roman" panose="02020603050405020304" pitchFamily="18" charset="0"/>
              </a:rPr>
              <a:t>ArrayIndexOutOfBoundsException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It occurs when we try to access an array element with an invalid index.</a:t>
            </a:r>
          </a:p>
          <a:p>
            <a:pPr algn="just" fontAlgn="base">
              <a:buFont typeface="+mj-lt"/>
              <a:buAutoNum type="arabicPeriod" startAt="5"/>
            </a:pPr>
            <a:r>
              <a:rPr lang="en-GB" sz="2000" b="1" i="0" dirty="0" err="1">
                <a:solidFill>
                  <a:srgbClr val="273239"/>
                </a:solidFill>
                <a:effectLst/>
                <a:latin typeface="Times New Roman" panose="02020603050405020304" pitchFamily="18" charset="0"/>
                <a:cs typeface="Times New Roman" panose="02020603050405020304" pitchFamily="18" charset="0"/>
              </a:rPr>
              <a:t>ArrayStoreException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It</a:t>
            </a:r>
            <a:r>
              <a:rPr lang="en-GB" sz="2000" b="1" i="0" dirty="0">
                <a:solidFill>
                  <a:srgbClr val="273239"/>
                </a:solidFill>
                <a:effectLst/>
                <a:latin typeface="Times New Roman" panose="02020603050405020304" pitchFamily="18" charset="0"/>
                <a:cs typeface="Times New Roman" panose="02020603050405020304" pitchFamily="18" charset="0"/>
              </a:rPr>
              <a:t> h</a:t>
            </a:r>
            <a:r>
              <a:rPr lang="en-GB" sz="2000" b="0" i="0" dirty="0">
                <a:solidFill>
                  <a:srgbClr val="273239"/>
                </a:solidFill>
                <a:effectLst/>
                <a:latin typeface="Times New Roman" panose="02020603050405020304" pitchFamily="18" charset="0"/>
                <a:cs typeface="Times New Roman" panose="02020603050405020304" pitchFamily="18" charset="0"/>
              </a:rPr>
              <a:t>appens when you store an object of the wrong type in an array.</a:t>
            </a:r>
          </a:p>
          <a:p>
            <a:pPr algn="just" fontAlgn="base">
              <a:buFont typeface="+mj-lt"/>
              <a:buAutoNum type="arabicPeriod" startAt="6"/>
            </a:pPr>
            <a:r>
              <a:rPr lang="en-GB" sz="2000" b="1" i="0" dirty="0" err="1">
                <a:solidFill>
                  <a:srgbClr val="273239"/>
                </a:solidFill>
                <a:effectLst/>
                <a:latin typeface="Times New Roman" panose="02020603050405020304" pitchFamily="18" charset="0"/>
                <a:cs typeface="Times New Roman" panose="02020603050405020304" pitchFamily="18" charset="0"/>
              </a:rPr>
              <a:t>IllegalThreadStateException</a:t>
            </a:r>
            <a:r>
              <a:rPr lang="en-GB" sz="2000" b="1" i="0" dirty="0">
                <a:solidFill>
                  <a:srgbClr val="273239"/>
                </a:solidFill>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It is thrown when a thread operation is not allowed in its current state</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64128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18C72CB-48E2-4E78-AA30-09CF06340991}"/>
              </a:ext>
            </a:extLst>
          </p:cNvPr>
          <p:cNvSpPr>
            <a:spLocks noGrp="1"/>
          </p:cNvSpPr>
          <p:nvPr>
            <p:ph idx="1"/>
          </p:nvPr>
        </p:nvSpPr>
        <p:spPr>
          <a:xfrm>
            <a:off x="838200" y="628421"/>
            <a:ext cx="10515600" cy="4351338"/>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2. User-Defined Exception</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Sometimes, the built-in exceptions in Java are not able to describe a certain situation. In such cases, users can also create exceptions, which are called “</a:t>
            </a:r>
            <a:r>
              <a:rPr lang="en-GB" sz="2000" dirty="0">
                <a:latin typeface="Times New Roman" panose="02020603050405020304" pitchFamily="18" charset="0"/>
                <a:cs typeface="Times New Roman" panose="02020603050405020304" pitchFamily="18" charset="0"/>
              </a:rPr>
              <a:t>user-defined Exceptions</a:t>
            </a:r>
            <a:r>
              <a:rPr lang="en-GB" sz="2000" b="0" i="0" dirty="0">
                <a:solidFill>
                  <a:srgbClr val="273239"/>
                </a:solidFill>
                <a:effectLst/>
                <a:latin typeface="Times New Roman" panose="02020603050405020304" pitchFamily="18" charset="0"/>
                <a:cs typeface="Times New Roman" panose="02020603050405020304" pitchFamily="18" charset="0"/>
              </a:rPr>
              <a:t>“.</a:t>
            </a:r>
          </a:p>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Methods to Print the Exception Information</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D7FD8FC-C1E1-41E7-BFAB-3687267CE2E6}"/>
              </a:ext>
            </a:extLst>
          </p:cNvPr>
          <p:cNvPicPr>
            <a:picLocks noChangeAspect="1"/>
          </p:cNvPicPr>
          <p:nvPr/>
        </p:nvPicPr>
        <p:blipFill>
          <a:blip r:embed="rId2"/>
          <a:stretch>
            <a:fillRect/>
          </a:stretch>
        </p:blipFill>
        <p:spPr>
          <a:xfrm>
            <a:off x="1170888" y="2124304"/>
            <a:ext cx="9982200" cy="4105275"/>
          </a:xfrm>
          <a:prstGeom prst="rect">
            <a:avLst/>
          </a:prstGeom>
        </p:spPr>
      </p:pic>
    </p:spTree>
    <p:extLst>
      <p:ext uri="{BB962C8B-B14F-4D97-AF65-F5344CB8AC3E}">
        <p14:creationId xmlns:p14="http://schemas.microsoft.com/office/powerpoint/2010/main" xmlns="" val="254022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4CF78D1-2252-4E7C-A607-4E13586AC4B5}"/>
              </a:ext>
            </a:extLst>
          </p:cNvPr>
          <p:cNvSpPr>
            <a:spLocks noGrp="1"/>
          </p:cNvSpPr>
          <p:nvPr>
            <p:ph idx="1"/>
          </p:nvPr>
        </p:nvSpPr>
        <p:spPr>
          <a:xfrm>
            <a:off x="838200" y="1093509"/>
            <a:ext cx="10515600" cy="5083454"/>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Try-Catch Block</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A </a:t>
            </a:r>
            <a:r>
              <a:rPr lang="en-GB" sz="2000" dirty="0">
                <a:latin typeface="Times New Roman" panose="02020603050405020304" pitchFamily="18" charset="0"/>
                <a:cs typeface="Times New Roman" panose="02020603050405020304" pitchFamily="18" charset="0"/>
              </a:rPr>
              <a:t>try-catch</a:t>
            </a:r>
            <a:r>
              <a:rPr lang="en-GB" sz="2000" b="0" i="0" dirty="0">
                <a:solidFill>
                  <a:srgbClr val="273239"/>
                </a:solidFill>
                <a:effectLst/>
                <a:latin typeface="Times New Roman" panose="02020603050405020304" pitchFamily="18" charset="0"/>
                <a:cs typeface="Times New Roman" panose="02020603050405020304" pitchFamily="18" charset="0"/>
              </a:rPr>
              <a:t> block in Java is a mechanism to handle exception. The try block contains code that might thrown an exception and the catch block is used to handles the exceptions if it occurs.</a:t>
            </a:r>
          </a:p>
          <a:p>
            <a:pPr marL="0" indent="0" algn="just">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9C0C14BA-80C2-4CE8-9958-11AEF075C0B0}"/>
              </a:ext>
            </a:extLst>
          </p:cNvPr>
          <p:cNvPicPr>
            <a:picLocks noChangeAspect="1"/>
          </p:cNvPicPr>
          <p:nvPr/>
        </p:nvPicPr>
        <p:blipFill>
          <a:blip r:embed="rId2"/>
          <a:stretch>
            <a:fillRect/>
          </a:stretch>
        </p:blipFill>
        <p:spPr>
          <a:xfrm>
            <a:off x="1886638" y="2304018"/>
            <a:ext cx="6457950" cy="3362325"/>
          </a:xfrm>
          <a:prstGeom prst="rect">
            <a:avLst/>
          </a:prstGeom>
        </p:spPr>
      </p:pic>
    </p:spTree>
    <p:extLst>
      <p:ext uri="{BB962C8B-B14F-4D97-AF65-F5344CB8AC3E}">
        <p14:creationId xmlns:p14="http://schemas.microsoft.com/office/powerpoint/2010/main" xmlns="" val="30514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CB70BCE-7B93-4671-9AFF-5008A77EDB5E}"/>
              </a:ext>
            </a:extLst>
          </p:cNvPr>
          <p:cNvSpPr>
            <a:spLocks noGrp="1"/>
          </p:cNvSpPr>
          <p:nvPr>
            <p:ph idx="1"/>
          </p:nvPr>
        </p:nvSpPr>
        <p:spPr>
          <a:xfrm>
            <a:off x="838200" y="650449"/>
            <a:ext cx="10515600" cy="5526514"/>
          </a:xfrm>
        </p:spPr>
        <p:txBody>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finally Block</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The </a:t>
            </a:r>
            <a:r>
              <a:rPr lang="en-GB" sz="2000" dirty="0">
                <a:latin typeface="Times New Roman" panose="02020603050405020304" pitchFamily="18" charset="0"/>
                <a:cs typeface="Times New Roman" panose="02020603050405020304" pitchFamily="18" charset="0"/>
              </a:rPr>
              <a:t>finally</a:t>
            </a:r>
            <a:r>
              <a:rPr lang="en-GB" sz="2000" b="0" i="0" dirty="0">
                <a:solidFill>
                  <a:srgbClr val="273239"/>
                </a:solidFill>
                <a:effectLst/>
                <a:latin typeface="Times New Roman" panose="02020603050405020304" pitchFamily="18" charset="0"/>
                <a:cs typeface="Times New Roman" panose="02020603050405020304" pitchFamily="18" charset="0"/>
              </a:rPr>
              <a:t> Block is used to execute important code regardless of weather an exception occurs or not.</a:t>
            </a:r>
          </a:p>
          <a:p>
            <a:pPr marL="0" indent="0" algn="just" rtl="0"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Note: </a:t>
            </a:r>
            <a:r>
              <a:rPr lang="en-GB" sz="2000" b="0" i="0" dirty="0">
                <a:solidFill>
                  <a:srgbClr val="273239"/>
                </a:solidFill>
                <a:effectLst/>
                <a:latin typeface="Times New Roman" panose="02020603050405020304" pitchFamily="18" charset="0"/>
                <a:cs typeface="Times New Roman" panose="02020603050405020304" pitchFamily="18" charset="0"/>
              </a:rPr>
              <a:t>finally block is always executes after the try-catch block. It is also used for resource </a:t>
            </a:r>
            <a:r>
              <a:rPr lang="en-GB" sz="2000" b="0" i="0" dirty="0" err="1">
                <a:solidFill>
                  <a:srgbClr val="273239"/>
                </a:solidFill>
                <a:effectLst/>
                <a:latin typeface="Times New Roman" panose="02020603050405020304" pitchFamily="18" charset="0"/>
                <a:cs typeface="Times New Roman" panose="02020603050405020304" pitchFamily="18" charset="0"/>
              </a:rPr>
              <a:t>cleanup</a:t>
            </a:r>
            <a:r>
              <a:rPr lang="en-GB" sz="2000" b="0" i="0" dirty="0">
                <a:solidFill>
                  <a:srgbClr val="273239"/>
                </a:solidFill>
                <a:effectLst/>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xmlns="" id="{64497879-23F8-49DF-A8E9-7FD09481A382}"/>
              </a:ext>
            </a:extLst>
          </p:cNvPr>
          <p:cNvPicPr>
            <a:picLocks noChangeAspect="1"/>
          </p:cNvPicPr>
          <p:nvPr/>
        </p:nvPicPr>
        <p:blipFill>
          <a:blip r:embed="rId2"/>
          <a:stretch>
            <a:fillRect/>
          </a:stretch>
        </p:blipFill>
        <p:spPr>
          <a:xfrm>
            <a:off x="1966962" y="1930874"/>
            <a:ext cx="7334250" cy="4429125"/>
          </a:xfrm>
          <a:prstGeom prst="rect">
            <a:avLst/>
          </a:prstGeom>
        </p:spPr>
      </p:pic>
    </p:spTree>
    <p:extLst>
      <p:ext uri="{BB962C8B-B14F-4D97-AF65-F5344CB8AC3E}">
        <p14:creationId xmlns:p14="http://schemas.microsoft.com/office/powerpoint/2010/main" xmlns="" val="893375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E38AD02-2AA5-4DDB-822C-29AA740B7664}"/>
              </a:ext>
            </a:extLst>
          </p:cNvPr>
          <p:cNvSpPr>
            <a:spLocks noGrp="1"/>
          </p:cNvSpPr>
          <p:nvPr>
            <p:ph idx="1"/>
          </p:nvPr>
        </p:nvSpPr>
        <p:spPr>
          <a:xfrm>
            <a:off x="838200" y="443060"/>
            <a:ext cx="10515600" cy="5733903"/>
          </a:xfrm>
        </p:spPr>
        <p:txBody>
          <a:bodyPr>
            <a:normAutofit/>
          </a:bodyPr>
          <a:lstStyle/>
          <a:p>
            <a:pPr marL="0" indent="0" algn="l"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Handling Multiple Exception</a:t>
            </a:r>
          </a:p>
          <a:p>
            <a:pPr marL="0" indent="0" algn="l"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We can handle multiple type of exceptions in Java by using multiple catch blocks, each catching a different type of exception.</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5957068-D3DF-46D6-B03C-17713B5F956B}"/>
              </a:ext>
            </a:extLst>
          </p:cNvPr>
          <p:cNvPicPr>
            <a:picLocks noChangeAspect="1"/>
          </p:cNvPicPr>
          <p:nvPr/>
        </p:nvPicPr>
        <p:blipFill>
          <a:blip r:embed="rId2"/>
          <a:stretch>
            <a:fillRect/>
          </a:stretch>
        </p:blipFill>
        <p:spPr>
          <a:xfrm>
            <a:off x="2266950" y="1508288"/>
            <a:ext cx="7658100" cy="5123468"/>
          </a:xfrm>
          <a:prstGeom prst="rect">
            <a:avLst/>
          </a:prstGeom>
        </p:spPr>
      </p:pic>
    </p:spTree>
    <p:extLst>
      <p:ext uri="{BB962C8B-B14F-4D97-AF65-F5344CB8AC3E}">
        <p14:creationId xmlns:p14="http://schemas.microsoft.com/office/powerpoint/2010/main" xmlns="" val="2279195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6A1C932-4703-483C-BDBF-CD95584BE9FC}"/>
              </a:ext>
            </a:extLst>
          </p:cNvPr>
          <p:cNvSpPr>
            <a:spLocks noGrp="1"/>
          </p:cNvSpPr>
          <p:nvPr>
            <p:ph idx="1"/>
          </p:nvPr>
        </p:nvSpPr>
        <p:spPr>
          <a:xfrm>
            <a:off x="838200" y="603315"/>
            <a:ext cx="10515600" cy="5573648"/>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How Does JVM Handle an Exception?</a:t>
            </a:r>
          </a:p>
          <a:p>
            <a:pPr marL="0" indent="0" algn="just" rtl="0"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Default Exception Handling:</a:t>
            </a:r>
            <a:r>
              <a:rPr lang="en-GB" sz="2000" b="0" i="0" dirty="0">
                <a:solidFill>
                  <a:srgbClr val="273239"/>
                </a:solidFill>
                <a:effectLst/>
                <a:latin typeface="Times New Roman" panose="02020603050405020304" pitchFamily="18" charset="0"/>
                <a:cs typeface="Times New Roman" panose="02020603050405020304" pitchFamily="18" charset="0"/>
              </a:rPr>
              <a:t> When an Exception occurs, the JVM Creates an exception object containing the error name, description, and program state. Creating the Exception Object and handling it in the run-time system is called throwing an Exception. There might be a list of the methods that had been called to get to the method where an exception occurred. This ordered list of methods is called Call Stack. Now the following procedure will happen. </a:t>
            </a:r>
          </a:p>
          <a:p>
            <a:pPr algn="just" fontAlgn="base">
              <a:buFont typeface="+mj-lt"/>
              <a:buAutoNum type="arabicPeriod"/>
            </a:pPr>
            <a:r>
              <a:rPr lang="en-GB" sz="2000" b="0" i="0" dirty="0">
                <a:solidFill>
                  <a:srgbClr val="273239"/>
                </a:solidFill>
                <a:effectLst/>
                <a:latin typeface="Times New Roman" panose="02020603050405020304" pitchFamily="18" charset="0"/>
                <a:cs typeface="Times New Roman" panose="02020603050405020304" pitchFamily="18" charset="0"/>
              </a:rPr>
              <a:t>The run-time system searches the call stack for an Exception handler</a:t>
            </a:r>
          </a:p>
          <a:p>
            <a:pPr algn="just" fontAlgn="base">
              <a:buFont typeface="+mj-lt"/>
              <a:buAutoNum type="arabicPeriod" startAt="2"/>
            </a:pPr>
            <a:r>
              <a:rPr lang="en-GB" sz="2000" b="0" i="0" dirty="0">
                <a:solidFill>
                  <a:srgbClr val="273239"/>
                </a:solidFill>
                <a:effectLst/>
                <a:latin typeface="Times New Roman" panose="02020603050405020304" pitchFamily="18" charset="0"/>
                <a:cs typeface="Times New Roman" panose="02020603050405020304" pitchFamily="18" charset="0"/>
              </a:rPr>
              <a:t>It starts searching from the method where the exception occurred and proceeds backward through the call stack.</a:t>
            </a:r>
          </a:p>
          <a:p>
            <a:pPr algn="just" fontAlgn="base">
              <a:buFont typeface="+mj-lt"/>
              <a:buAutoNum type="arabicPeriod" startAt="3"/>
            </a:pPr>
            <a:r>
              <a:rPr lang="en-GB" sz="2000" b="0" i="0" dirty="0">
                <a:solidFill>
                  <a:srgbClr val="273239"/>
                </a:solidFill>
                <a:effectLst/>
                <a:latin typeface="Times New Roman" panose="02020603050405020304" pitchFamily="18" charset="0"/>
                <a:cs typeface="Times New Roman" panose="02020603050405020304" pitchFamily="18" charset="0"/>
              </a:rPr>
              <a:t>If a handler is found, the exception is passed to it.</a:t>
            </a:r>
          </a:p>
          <a:p>
            <a:pPr algn="just" fontAlgn="base">
              <a:buFont typeface="+mj-lt"/>
              <a:buAutoNum type="arabicPeriod" startAt="4"/>
            </a:pPr>
            <a:r>
              <a:rPr lang="en-GB" sz="2000" b="0" i="0" dirty="0">
                <a:solidFill>
                  <a:srgbClr val="273239"/>
                </a:solidFill>
                <a:effectLst/>
                <a:latin typeface="Times New Roman" panose="02020603050405020304" pitchFamily="18" charset="0"/>
                <a:cs typeface="Times New Roman" panose="02020603050405020304" pitchFamily="18" charset="0"/>
              </a:rPr>
              <a:t>If no handler is found, the default exception handler terminates the program and prints the stack trace.</a:t>
            </a: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14587827-746D-40D3-A9FA-1D50526BB253}"/>
              </a:ext>
            </a:extLst>
          </p:cNvPr>
          <p:cNvPicPr>
            <a:picLocks noChangeAspect="1"/>
          </p:cNvPicPr>
          <p:nvPr/>
        </p:nvPicPr>
        <p:blipFill>
          <a:blip r:embed="rId2"/>
          <a:stretch>
            <a:fillRect/>
          </a:stretch>
        </p:blipFill>
        <p:spPr>
          <a:xfrm>
            <a:off x="1418488" y="4853576"/>
            <a:ext cx="6753225" cy="695325"/>
          </a:xfrm>
          <a:prstGeom prst="rect">
            <a:avLst/>
          </a:prstGeom>
        </p:spPr>
      </p:pic>
    </p:spTree>
    <p:extLst>
      <p:ext uri="{BB962C8B-B14F-4D97-AF65-F5344CB8AC3E}">
        <p14:creationId xmlns:p14="http://schemas.microsoft.com/office/powerpoint/2010/main" xmlns="" val="14827173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F6DD8C-FFEA-482A-A7B8-ECC510AEE98A}"/>
              </a:ext>
            </a:extLst>
          </p:cNvPr>
          <p:cNvSpPr>
            <a:spLocks noGrp="1"/>
          </p:cNvSpPr>
          <p:nvPr>
            <p:ph idx="1"/>
          </p:nvPr>
        </p:nvSpPr>
        <p:spPr>
          <a:xfrm>
            <a:off x="838200" y="593889"/>
            <a:ext cx="10515600" cy="5583074"/>
          </a:xfrm>
        </p:spPr>
        <p:txBody>
          <a:bodyPr>
            <a:normAutofit/>
          </a:bodyPr>
          <a:lstStyle/>
          <a:p>
            <a:pPr marL="0" indent="0">
              <a:buNone/>
            </a:pPr>
            <a:r>
              <a:rPr lang="en-GB" sz="2000" b="0" i="0" dirty="0">
                <a:solidFill>
                  <a:srgbClr val="273239"/>
                </a:solidFill>
                <a:effectLst/>
                <a:latin typeface="Times New Roman" panose="02020603050405020304" pitchFamily="18" charset="0"/>
                <a:cs typeface="Times New Roman" panose="02020603050405020304" pitchFamily="18" charset="0"/>
              </a:rPr>
              <a:t>Look at the below diagram to understand the flow of the call stack.</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C664A19-1853-49C2-88A9-721CF7675601}"/>
              </a:ext>
            </a:extLst>
          </p:cNvPr>
          <p:cNvPicPr>
            <a:picLocks noChangeAspect="1"/>
          </p:cNvPicPr>
          <p:nvPr/>
        </p:nvPicPr>
        <p:blipFill>
          <a:blip r:embed="rId2"/>
          <a:stretch>
            <a:fillRect/>
          </a:stretch>
        </p:blipFill>
        <p:spPr>
          <a:xfrm>
            <a:off x="1566862" y="1234911"/>
            <a:ext cx="9058275" cy="5029200"/>
          </a:xfrm>
          <a:prstGeom prst="rect">
            <a:avLst/>
          </a:prstGeom>
        </p:spPr>
      </p:pic>
    </p:spTree>
    <p:extLst>
      <p:ext uri="{BB962C8B-B14F-4D97-AF65-F5344CB8AC3E}">
        <p14:creationId xmlns:p14="http://schemas.microsoft.com/office/powerpoint/2010/main" xmlns="" val="1436277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132" y="0"/>
            <a:ext cx="10515600" cy="971306"/>
          </a:xfrm>
        </p:spPr>
        <p:txBody>
          <a:bodyPr/>
          <a:lstStyle/>
          <a:p>
            <a:r>
              <a:rPr lang="en-US" b="1" dirty="0" smtClean="0">
                <a:latin typeface="Times New Roman" pitchFamily="18" charset="0"/>
                <a:cs typeface="Times New Roman" pitchFamily="18" charset="0"/>
              </a:rPr>
              <a:t>Concurrent Programming</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53551"/>
            <a:ext cx="10515600" cy="5023412"/>
          </a:xfrm>
        </p:spPr>
        <p:txBody>
          <a:bodyPr>
            <a:normAutofit/>
          </a:bodyPr>
          <a:lstStyle/>
          <a:p>
            <a:pPr algn="just" fontAlgn="base">
              <a:buNone/>
            </a:pPr>
            <a:r>
              <a:rPr lang="en-US" sz="2000" b="1" dirty="0" smtClean="0">
                <a:latin typeface="Times New Roman" pitchFamily="18" charset="0"/>
                <a:cs typeface="Times New Roman" pitchFamily="18" charset="0"/>
              </a:rPr>
              <a:t>   Concurrent </a:t>
            </a:r>
            <a:r>
              <a:rPr lang="en-US" sz="2000" b="1" dirty="0" smtClean="0">
                <a:latin typeface="Times New Roman" pitchFamily="18" charset="0"/>
                <a:cs typeface="Times New Roman" pitchFamily="18" charset="0"/>
              </a:rPr>
              <a:t>Programming:</a:t>
            </a:r>
            <a:r>
              <a:rPr lang="en-US" sz="2000" dirty="0" smtClean="0">
                <a:latin typeface="Times New Roman" pitchFamily="18" charset="0"/>
                <a:cs typeface="Times New Roman" pitchFamily="18" charset="0"/>
              </a:rPr>
              <a:t> This means that tasks appear to run simultaneously, but under the hood, the system might really be switching back and forth between the tasks. The point of concurrent programming is that it is beneficial even on a single processor machine.</a:t>
            </a:r>
          </a:p>
          <a:p>
            <a:pPr algn="just" fontAlgn="base">
              <a:buNone/>
            </a:pPr>
            <a:r>
              <a:rPr lang="en-US" sz="2000" b="1" dirty="0" smtClean="0">
                <a:latin typeface="Times New Roman" pitchFamily="18" charset="0"/>
                <a:cs typeface="Times New Roman" pitchFamily="18" charset="0"/>
              </a:rPr>
              <a:t>Concurrent Programming on Single Processor Machine:</a:t>
            </a: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1. Suppose </a:t>
            </a:r>
            <a:r>
              <a:rPr lang="en-US" sz="2000" dirty="0" smtClean="0">
                <a:latin typeface="Times New Roman" pitchFamily="18" charset="0"/>
                <a:cs typeface="Times New Roman" pitchFamily="18" charset="0"/>
              </a:rPr>
              <a:t>the user needs to download five images and each image is coming from a different server, and each image takes five seconds, and now suppose the user download all of the first images, it takes 5 seconds, then all of the second images, it takes another 5 seconds, and so forth, and by the end of the time, it took 25 seconds. It is faster to download a little bit of image one, then a little bit of image two, three, four, five and then come back and a little bit of image one and so forth.</a:t>
            </a:r>
          </a:p>
          <a:p>
            <a:pPr algn="just"/>
            <a:endParaRPr lang="en-US"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a:stretch>
            <a:fillRect/>
          </a:stretch>
        </p:blipFill>
        <p:spPr bwMode="auto">
          <a:xfrm>
            <a:off x="2729132" y="4018745"/>
            <a:ext cx="6070209" cy="235392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41FB05-DE32-4439-8ED1-1F1CF17D9ADB}"/>
              </a:ext>
            </a:extLst>
          </p:cNvPr>
          <p:cNvSpPr>
            <a:spLocks noGrp="1"/>
          </p:cNvSpPr>
          <p:nvPr>
            <p:ph type="title"/>
          </p:nvPr>
        </p:nvSpPr>
        <p:spPr>
          <a:xfrm>
            <a:off x="838200" y="731520"/>
            <a:ext cx="10515600" cy="832079"/>
          </a:xfrm>
        </p:spPr>
        <p:txBody>
          <a:bodyPr>
            <a:normAutofit/>
          </a:bodyPr>
          <a:lstStyle/>
          <a:p>
            <a:r>
              <a:rPr lang="en-IN" b="1" dirty="0">
                <a:latin typeface="Times New Roman" panose="02020603050405020304" pitchFamily="18" charset="0"/>
                <a:cs typeface="Times New Roman" panose="02020603050405020304" pitchFamily="18" charset="0"/>
              </a:rPr>
              <a:t>Exception Handling</a:t>
            </a:r>
          </a:p>
        </p:txBody>
      </p:sp>
      <p:sp>
        <p:nvSpPr>
          <p:cNvPr id="3" name="Content Placeholder 2">
            <a:extLst>
              <a:ext uri="{FF2B5EF4-FFF2-40B4-BE49-F238E27FC236}">
                <a16:creationId xmlns:a16="http://schemas.microsoft.com/office/drawing/2014/main" xmlns="" id="{238929E6-1260-46CB-9028-505C4DB35036}"/>
              </a:ext>
            </a:extLst>
          </p:cNvPr>
          <p:cNvSpPr>
            <a:spLocks noGrp="1"/>
          </p:cNvSpPr>
          <p:nvPr>
            <p:ph idx="1"/>
          </p:nvPr>
        </p:nvSpPr>
        <p:spPr>
          <a:xfrm>
            <a:off x="838200" y="1772528"/>
            <a:ext cx="10515600" cy="4769673"/>
          </a:xfrm>
        </p:spPr>
        <p:txBody>
          <a:bodyPr>
            <a:normAutofit/>
          </a:bodyPr>
          <a:lstStyle/>
          <a:p>
            <a:pPr algn="just" rtl="0" fontAlgn="base"/>
            <a:r>
              <a:rPr lang="en-GB" sz="2100" b="1" i="0" dirty="0">
                <a:solidFill>
                  <a:srgbClr val="273239"/>
                </a:solidFill>
                <a:effectLst/>
                <a:latin typeface="Times New Roman" panose="02020603050405020304" pitchFamily="18" charset="0"/>
                <a:cs typeface="Times New Roman" panose="02020603050405020304" pitchFamily="18" charset="0"/>
              </a:rPr>
              <a:t>Exception handling in Java</a:t>
            </a:r>
            <a:r>
              <a:rPr lang="en-GB" sz="2100" b="0" i="0" dirty="0">
                <a:solidFill>
                  <a:srgbClr val="273239"/>
                </a:solidFill>
                <a:effectLst/>
                <a:latin typeface="Times New Roman" panose="02020603050405020304" pitchFamily="18" charset="0"/>
                <a:cs typeface="Times New Roman" panose="02020603050405020304" pitchFamily="18" charset="0"/>
              </a:rPr>
              <a:t> allows developers to manage runtime errors effectively by using mechanisms like </a:t>
            </a:r>
            <a:r>
              <a:rPr lang="en-GB" sz="2100" b="1" i="0" dirty="0">
                <a:solidFill>
                  <a:srgbClr val="273239"/>
                </a:solidFill>
                <a:effectLst/>
                <a:latin typeface="Times New Roman" panose="02020603050405020304" pitchFamily="18" charset="0"/>
                <a:cs typeface="Times New Roman" panose="02020603050405020304" pitchFamily="18" charset="0"/>
              </a:rPr>
              <a:t>try-catch block</a:t>
            </a:r>
            <a:r>
              <a:rPr lang="en-GB" sz="2100" b="0" i="0" dirty="0">
                <a:solidFill>
                  <a:srgbClr val="273239"/>
                </a:solidFill>
                <a:effectLst/>
                <a:latin typeface="Times New Roman" panose="02020603050405020304" pitchFamily="18" charset="0"/>
                <a:cs typeface="Times New Roman" panose="02020603050405020304" pitchFamily="18" charset="0"/>
              </a:rPr>
              <a:t>, </a:t>
            </a:r>
            <a:r>
              <a:rPr lang="en-GB" sz="2100" b="1" i="0" dirty="0">
                <a:solidFill>
                  <a:srgbClr val="273239"/>
                </a:solidFill>
                <a:effectLst/>
                <a:latin typeface="Times New Roman" panose="02020603050405020304" pitchFamily="18" charset="0"/>
                <a:cs typeface="Times New Roman" panose="02020603050405020304" pitchFamily="18" charset="0"/>
              </a:rPr>
              <a:t>finally block</a:t>
            </a:r>
            <a:r>
              <a:rPr lang="en-GB" sz="2100" b="0" i="0" dirty="0">
                <a:solidFill>
                  <a:srgbClr val="273239"/>
                </a:solidFill>
                <a:effectLst/>
                <a:latin typeface="Times New Roman" panose="02020603050405020304" pitchFamily="18" charset="0"/>
                <a:cs typeface="Times New Roman" panose="02020603050405020304" pitchFamily="18" charset="0"/>
              </a:rPr>
              <a:t>,</a:t>
            </a:r>
            <a:r>
              <a:rPr lang="en-GB" sz="2100" b="1" i="0" dirty="0">
                <a:solidFill>
                  <a:srgbClr val="273239"/>
                </a:solidFill>
                <a:effectLst/>
                <a:latin typeface="Times New Roman" panose="02020603050405020304" pitchFamily="18" charset="0"/>
                <a:cs typeface="Times New Roman" panose="02020603050405020304" pitchFamily="18" charset="0"/>
              </a:rPr>
              <a:t> throwing Exceptions</a:t>
            </a:r>
            <a:r>
              <a:rPr lang="en-GB" sz="2100" b="0" i="0" dirty="0">
                <a:solidFill>
                  <a:srgbClr val="273239"/>
                </a:solidFill>
                <a:effectLst/>
                <a:latin typeface="Times New Roman" panose="02020603050405020304" pitchFamily="18" charset="0"/>
                <a:cs typeface="Times New Roman" panose="02020603050405020304" pitchFamily="18" charset="0"/>
              </a:rPr>
              <a:t>,</a:t>
            </a:r>
            <a:r>
              <a:rPr lang="en-GB" sz="2100" b="1" i="0" dirty="0">
                <a:solidFill>
                  <a:srgbClr val="273239"/>
                </a:solidFill>
                <a:effectLst/>
                <a:latin typeface="Times New Roman" panose="02020603050405020304" pitchFamily="18" charset="0"/>
                <a:cs typeface="Times New Roman" panose="02020603050405020304" pitchFamily="18" charset="0"/>
              </a:rPr>
              <a:t> Custom Exception handling,</a:t>
            </a:r>
            <a:r>
              <a:rPr lang="en-GB" sz="2100" b="0" i="0" dirty="0">
                <a:solidFill>
                  <a:srgbClr val="273239"/>
                </a:solidFill>
                <a:effectLst/>
                <a:latin typeface="Times New Roman" panose="02020603050405020304" pitchFamily="18" charset="0"/>
                <a:cs typeface="Times New Roman" panose="02020603050405020304" pitchFamily="18" charset="0"/>
              </a:rPr>
              <a:t> etc.</a:t>
            </a:r>
          </a:p>
          <a:p>
            <a:pPr algn="just" rtl="0" fontAlgn="base"/>
            <a:r>
              <a:rPr lang="en-GB" sz="2100" b="0" i="0" dirty="0">
                <a:solidFill>
                  <a:srgbClr val="273239"/>
                </a:solidFill>
                <a:effectLst/>
                <a:latin typeface="Times New Roman" panose="02020603050405020304" pitchFamily="18" charset="0"/>
                <a:cs typeface="Times New Roman" panose="02020603050405020304" pitchFamily="18" charset="0"/>
              </a:rPr>
              <a:t>An</a:t>
            </a:r>
            <a:r>
              <a:rPr lang="en-GB" sz="2100" b="1" i="0" dirty="0">
                <a:solidFill>
                  <a:srgbClr val="273239"/>
                </a:solidFill>
                <a:effectLst/>
                <a:latin typeface="Times New Roman" panose="02020603050405020304" pitchFamily="18" charset="0"/>
                <a:cs typeface="Times New Roman" panose="02020603050405020304" pitchFamily="18" charset="0"/>
              </a:rPr>
              <a:t> Exception </a:t>
            </a:r>
            <a:r>
              <a:rPr lang="en-GB" sz="2100" b="0" i="0" dirty="0">
                <a:solidFill>
                  <a:srgbClr val="273239"/>
                </a:solidFill>
                <a:effectLst/>
                <a:latin typeface="Times New Roman" panose="02020603050405020304" pitchFamily="18" charset="0"/>
                <a:cs typeface="Times New Roman" panose="02020603050405020304" pitchFamily="18" charset="0"/>
              </a:rPr>
              <a:t>is an unwanted or unexpected event that occurs during the execution of a program (i.e., at </a:t>
            </a:r>
            <a:r>
              <a:rPr lang="en-GB" sz="2100" b="1" i="0" dirty="0">
                <a:solidFill>
                  <a:srgbClr val="273239"/>
                </a:solidFill>
                <a:effectLst/>
                <a:latin typeface="Times New Roman" panose="02020603050405020304" pitchFamily="18" charset="0"/>
                <a:cs typeface="Times New Roman" panose="02020603050405020304" pitchFamily="18" charset="0"/>
              </a:rPr>
              <a:t>runtime</a:t>
            </a:r>
            <a:r>
              <a:rPr lang="en-GB" sz="2100" b="0" i="0" dirty="0">
                <a:solidFill>
                  <a:srgbClr val="273239"/>
                </a:solidFill>
                <a:effectLst/>
                <a:latin typeface="Times New Roman" panose="02020603050405020304" pitchFamily="18" charset="0"/>
                <a:cs typeface="Times New Roman" panose="02020603050405020304" pitchFamily="18" charset="0"/>
              </a:rPr>
              <a:t>) and disrupts the normal flow of the program’s instructions. It occurs when something unexpected things happen, like accessing an invalid index, dividing by zero, or trying to open a file that does not exist.</a:t>
            </a:r>
          </a:p>
          <a:p>
            <a:pPr algn="just" rtl="0" fontAlgn="base"/>
            <a:r>
              <a:rPr lang="en-GB" sz="2100" b="1" i="0" dirty="0">
                <a:solidFill>
                  <a:srgbClr val="273239"/>
                </a:solidFill>
                <a:effectLst/>
                <a:latin typeface="Times New Roman" panose="02020603050405020304" pitchFamily="18" charset="0"/>
                <a:cs typeface="Times New Roman" panose="02020603050405020304" pitchFamily="18" charset="0"/>
              </a:rPr>
              <a:t>Exception in Java</a:t>
            </a:r>
            <a:r>
              <a:rPr lang="en-GB" sz="2100" b="0" i="0" dirty="0">
                <a:solidFill>
                  <a:srgbClr val="273239"/>
                </a:solidFill>
                <a:effectLst/>
                <a:latin typeface="Times New Roman" panose="02020603050405020304" pitchFamily="18" charset="0"/>
                <a:cs typeface="Times New Roman" panose="02020603050405020304" pitchFamily="18" charset="0"/>
              </a:rPr>
              <a:t> is an error condition that occurs when something wrong happens during the program execution.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73360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23889"/>
            <a:ext cx="10515600" cy="4953074"/>
          </a:xfrm>
        </p:spPr>
        <p:txBody>
          <a:bodyPr>
            <a:normAutofit/>
          </a:bodyPr>
          <a:lstStyle/>
          <a:p>
            <a:pPr algn="just" fontAlgn="base">
              <a:buNone/>
            </a:pPr>
            <a:r>
              <a:rPr lang="en-US" sz="2000" dirty="0" smtClean="0">
                <a:latin typeface="Times New Roman" pitchFamily="18" charset="0"/>
                <a:cs typeface="Times New Roman" pitchFamily="18" charset="0"/>
              </a:rPr>
              <a:t>2. If </a:t>
            </a:r>
            <a:r>
              <a:rPr lang="en-US" sz="2000" dirty="0" smtClean="0">
                <a:latin typeface="Times New Roman" pitchFamily="18" charset="0"/>
                <a:cs typeface="Times New Roman" pitchFamily="18" charset="0"/>
              </a:rPr>
              <a:t>it takes 5 seconds for each one, and breaking it up into little chunks, the total sum is still 25 seconds. Then why is any faster to download it concurrently.</a:t>
            </a:r>
          </a:p>
          <a:p>
            <a:pPr algn="just" fontAlgn="base">
              <a:buNone/>
            </a:pPr>
            <a:r>
              <a:rPr lang="en-US" sz="2000" dirty="0" smtClean="0">
                <a:latin typeface="Times New Roman" pitchFamily="18" charset="0"/>
                <a:cs typeface="Times New Roman" pitchFamily="18" charset="0"/>
              </a:rPr>
              <a:t>3. It </a:t>
            </a:r>
            <a:r>
              <a:rPr lang="en-US" sz="2000" dirty="0" smtClean="0">
                <a:latin typeface="Times New Roman" pitchFamily="18" charset="0"/>
                <a:cs typeface="Times New Roman" pitchFamily="18" charset="0"/>
              </a:rPr>
              <a:t>is because when the image from the first server is called and it takes 5 seconds, not because incoming bandwidth is maxed out, but because it takes a while for the server to send it to the user. Basically, the user sits around waiting most of the time. So, while the user is waiting for the first image, he might as well be starting to download the second image. So, if the server is slow, by doing it in multiple threads concurrently, one can download additional images without much extra time.</a:t>
            </a:r>
          </a:p>
          <a:p>
            <a:pPr algn="just" fontAlgn="base">
              <a:buNone/>
            </a:pPr>
            <a:r>
              <a:rPr lang="en-US" sz="2000" dirty="0" smtClean="0">
                <a:latin typeface="Times New Roman" pitchFamily="18" charset="0"/>
                <a:cs typeface="Times New Roman" pitchFamily="18" charset="0"/>
              </a:rPr>
              <a:t>4. Now </a:t>
            </a:r>
            <a:r>
              <a:rPr lang="en-US" sz="2000" dirty="0" smtClean="0">
                <a:latin typeface="Times New Roman" pitchFamily="18" charset="0"/>
                <a:cs typeface="Times New Roman" pitchFamily="18" charset="0"/>
              </a:rPr>
              <a:t>eventually, if one downloads a lot of images concurrently, the incoming bandwidth might get maxed out and then adding more threads won’t speed it up, but up to a point, it’s kind of free.</a:t>
            </a:r>
          </a:p>
          <a:p>
            <a:pPr algn="just" fontAlgn="base">
              <a:buNone/>
            </a:pPr>
            <a:r>
              <a:rPr lang="en-US" sz="2000" dirty="0" smtClean="0">
                <a:latin typeface="Times New Roman" pitchFamily="18" charset="0"/>
                <a:cs typeface="Times New Roman" pitchFamily="18" charset="0"/>
              </a:rPr>
              <a:t>5. Besides </a:t>
            </a:r>
            <a:r>
              <a:rPr lang="en-US" sz="2000" dirty="0" smtClean="0">
                <a:latin typeface="Times New Roman" pitchFamily="18" charset="0"/>
                <a:cs typeface="Times New Roman" pitchFamily="18" charset="0"/>
              </a:rPr>
              <a:t>speed, another advantage is decreased latency. Doing a little bit at a time decreases latency, so the user can see some feedback as things go along.</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fontAlgn="base">
              <a:buNone/>
            </a:pPr>
            <a:r>
              <a:rPr lang="en-US" sz="2000" b="1" dirty="0" smtClean="0">
                <a:latin typeface="Times New Roman" pitchFamily="18" charset="0"/>
                <a:cs typeface="Times New Roman" pitchFamily="18" charset="0"/>
              </a:rPr>
              <a:t>Need of Concurrent Programming</a:t>
            </a:r>
            <a:endParaRPr lang="en-US" sz="2000" dirty="0" smtClean="0">
              <a:latin typeface="Times New Roman" pitchFamily="18" charset="0"/>
              <a:cs typeface="Times New Roman" pitchFamily="18" charset="0"/>
            </a:endParaRPr>
          </a:p>
          <a:p>
            <a:pPr algn="just" fontAlgn="base"/>
            <a:r>
              <a:rPr lang="en-US" sz="2000" dirty="0" smtClean="0">
                <a:latin typeface="Times New Roman" pitchFamily="18" charset="0"/>
                <a:cs typeface="Times New Roman" pitchFamily="18" charset="0"/>
              </a:rPr>
              <a:t>Threads are useful only when the task is relatively large and pretty much self contained. When the user needs to perform only a small amount of combination after a large amount of separate processing, there’s some overhead to starting and using threads. So if the task is really small, one never get paid back for the overhead.</a:t>
            </a:r>
          </a:p>
          <a:p>
            <a:pPr algn="just" fontAlgn="base"/>
            <a:r>
              <a:rPr lang="en-US" sz="2000" dirty="0" smtClean="0">
                <a:latin typeface="Times New Roman" pitchFamily="18" charset="0"/>
                <a:cs typeface="Times New Roman" pitchFamily="18" charset="0"/>
              </a:rPr>
              <a:t>Also, as mentioned above, threads are most useful when the users are waiting. For instance, while one is waiting for one server, the other can be reading from another server.</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8978" y="534573"/>
            <a:ext cx="10888394" cy="5642390"/>
          </a:xfrm>
        </p:spPr>
        <p:txBody>
          <a:bodyPr>
            <a:normAutofit/>
          </a:bodyPr>
          <a:lstStyle/>
          <a:p>
            <a:pPr algn="just" fontAlgn="base">
              <a:buNone/>
            </a:pPr>
            <a:r>
              <a:rPr lang="en-US" sz="2000" b="1" dirty="0" smtClean="0">
                <a:latin typeface="Times New Roman" pitchFamily="18" charset="0"/>
                <a:cs typeface="Times New Roman" pitchFamily="18" charset="0"/>
              </a:rPr>
              <a:t>Basic Steps for Concurrent Programming</a:t>
            </a: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1. Firstly </a:t>
            </a:r>
            <a:r>
              <a:rPr lang="en-US" sz="2000" dirty="0" smtClean="0">
                <a:latin typeface="Times New Roman" pitchFamily="18" charset="0"/>
                <a:cs typeface="Times New Roman" pitchFamily="18" charset="0"/>
              </a:rPr>
              <a:t>to queue a task. The call executor service dots new fixed thread pool and supplies a size. This size indicates the maximum number of simultaneous tasks. For instance, if one add a thousand things to the queue but the pool size is 50, then only 50 of them will be running at any one time. Only when one of the first fifty finishes executing will 51st be taken up for execution. A number like 100 as pool size won’t overload the system</a:t>
            </a:r>
            <a:r>
              <a:rPr lang="en-US" sz="2000" dirty="0" smtClean="0">
                <a:latin typeface="Times New Roman" pitchFamily="18" charset="0"/>
                <a:cs typeface="Times New Roman" pitchFamily="18" charset="0"/>
              </a:rPr>
              <a:t>.</a:t>
            </a:r>
          </a:p>
          <a:p>
            <a:pPr algn="just" fontAlgn="base">
              <a:buNone/>
            </a:pPr>
            <a:endParaRPr lang="en-US" sz="2000" dirty="0" smtClean="0">
              <a:latin typeface="Times New Roman" pitchFamily="18" charset="0"/>
              <a:cs typeface="Times New Roman" pitchFamily="18" charset="0"/>
            </a:endParaRPr>
          </a:p>
          <a:p>
            <a:pPr algn="just" fontAlgn="base">
              <a:buNone/>
            </a:pPr>
            <a:endParaRPr lang="en-US" sz="2000" dirty="0" smtClean="0">
              <a:latin typeface="Times New Roman" pitchFamily="18" charset="0"/>
              <a:cs typeface="Times New Roman" pitchFamily="18" charset="0"/>
            </a:endParaRPr>
          </a:p>
          <a:p>
            <a:pPr algn="just" fontAlgn="base">
              <a:buNone/>
            </a:pPr>
            <a:r>
              <a:rPr lang="en-US" sz="2000" dirty="0" smtClean="0">
                <a:latin typeface="Times New Roman" pitchFamily="18" charset="0"/>
                <a:cs typeface="Times New Roman" pitchFamily="18" charset="0"/>
              </a:rPr>
              <a:t>2. </a:t>
            </a:r>
            <a:r>
              <a:rPr lang="en-US" sz="2000" dirty="0" smtClean="0">
                <a:latin typeface="Times New Roman" pitchFamily="18" charset="0"/>
                <a:cs typeface="Times New Roman" pitchFamily="18" charset="0"/>
              </a:rPr>
              <a:t>The user then has to put some tasks of a </a:t>
            </a:r>
            <a:r>
              <a:rPr lang="en-US" sz="2000" dirty="0" err="1" smtClean="0">
                <a:latin typeface="Times New Roman" pitchFamily="18" charset="0"/>
                <a:cs typeface="Times New Roman" pitchFamily="18" charset="0"/>
              </a:rPr>
              <a:t>runnable</a:t>
            </a:r>
            <a:r>
              <a:rPr lang="en-US" sz="2000" dirty="0" smtClean="0">
                <a:latin typeface="Times New Roman" pitchFamily="18" charset="0"/>
                <a:cs typeface="Times New Roman" pitchFamily="18" charset="0"/>
              </a:rPr>
              <a:t> type to the tasks queue. </a:t>
            </a:r>
            <a:r>
              <a:rPr lang="en-US" sz="2000" dirty="0" err="1" smtClean="0">
                <a:latin typeface="Times New Roman" pitchFamily="18" charset="0"/>
                <a:cs typeface="Times New Roman" pitchFamily="18" charset="0"/>
              </a:rPr>
              <a:t>Runnable</a:t>
            </a:r>
            <a:r>
              <a:rPr lang="en-US" sz="2000" dirty="0" smtClean="0">
                <a:latin typeface="Times New Roman" pitchFamily="18" charset="0"/>
                <a:cs typeface="Times New Roman" pitchFamily="18" charset="0"/>
              </a:rPr>
              <a:t> is just a single interface that has one method called the run. System calls the run method at the appropriate time when it switches back and forth among the tasks by starting a separate thread.</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endParaRPr lang="en-US" sz="2000" dirty="0" smtClean="0">
              <a:latin typeface="Times New Roman" pitchFamily="18" charset="0"/>
              <a:cs typeface="Times New Roman" pitchFamily="18" charset="0"/>
            </a:endParaRPr>
          </a:p>
          <a:p>
            <a:pPr algn="just">
              <a:buNone/>
            </a:pPr>
            <a:r>
              <a:rPr lang="en-US" sz="2000" dirty="0" smtClean="0">
                <a:latin typeface="Times New Roman" pitchFamily="18" charset="0"/>
                <a:cs typeface="Times New Roman" pitchFamily="18" charset="0"/>
              </a:rPr>
              <a:t>3. Execute </a:t>
            </a:r>
            <a:r>
              <a:rPr lang="en-US" sz="2000" dirty="0" smtClean="0">
                <a:latin typeface="Times New Roman" pitchFamily="18" charset="0"/>
                <a:cs typeface="Times New Roman" pitchFamily="18" charset="0"/>
              </a:rPr>
              <a:t>method is a little bit of misnomer because when a task is added to the task in the queue that is created above with executors dot new fixed thread pool, it doesn’t necessarily start executing it right away. It starts executing when one of those executing simultaneously(pool size) finishes execution.</a:t>
            </a:r>
          </a:p>
          <a:p>
            <a:pPr algn="just"/>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srcRect/>
          <a:stretch>
            <a:fillRect/>
          </a:stretch>
        </p:blipFill>
        <p:spPr bwMode="auto">
          <a:xfrm>
            <a:off x="2588457" y="2483606"/>
            <a:ext cx="7174522" cy="597217"/>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4023360" y="4223020"/>
            <a:ext cx="3596861" cy="68660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2025"/>
            <a:ext cx="10515600" cy="4924938"/>
          </a:xfrm>
        </p:spPr>
        <p:txBody>
          <a:bodyPr>
            <a:normAutofit/>
          </a:bodyPr>
          <a:lstStyle/>
          <a:p>
            <a:pPr algn="just" fontAlgn="base">
              <a:buNone/>
            </a:pPr>
            <a:r>
              <a:rPr lang="en-US" sz="2000" b="1" dirty="0" smtClean="0">
                <a:latin typeface="Times New Roman" pitchFamily="18" charset="0"/>
                <a:cs typeface="Times New Roman" pitchFamily="18" charset="0"/>
              </a:rPr>
              <a:t>Advantages:</a:t>
            </a:r>
            <a:endParaRPr lang="en-US" sz="2000" dirty="0" smtClean="0">
              <a:latin typeface="Times New Roman" pitchFamily="18" charset="0"/>
              <a:cs typeface="Times New Roman" pitchFamily="18" charset="0"/>
            </a:endParaRPr>
          </a:p>
          <a:p>
            <a:pPr algn="just" fontAlgn="base"/>
            <a:r>
              <a:rPr lang="en-US" sz="2000" b="1" dirty="0" smtClean="0">
                <a:latin typeface="Times New Roman" pitchFamily="18" charset="0"/>
                <a:cs typeface="Times New Roman" pitchFamily="18" charset="0"/>
              </a:rPr>
              <a:t>Loose Coupling: </a:t>
            </a:r>
            <a:r>
              <a:rPr lang="en-US" sz="2000" dirty="0" smtClean="0">
                <a:latin typeface="Times New Roman" pitchFamily="18" charset="0"/>
                <a:cs typeface="Times New Roman" pitchFamily="18" charset="0"/>
              </a:rPr>
              <a:t>Since a separate class can be reused, it promotes loose coupling.</a:t>
            </a:r>
          </a:p>
          <a:p>
            <a:pPr algn="just" fontAlgn="base"/>
            <a:r>
              <a:rPr lang="en-US" sz="2000" b="1" dirty="0" smtClean="0">
                <a:latin typeface="Times New Roman" pitchFamily="18" charset="0"/>
                <a:cs typeface="Times New Roman" pitchFamily="18" charset="0"/>
              </a:rPr>
              <a:t>Constructors: </a:t>
            </a:r>
            <a:r>
              <a:rPr lang="en-US" sz="2000" dirty="0" smtClean="0">
                <a:latin typeface="Times New Roman" pitchFamily="18" charset="0"/>
                <a:cs typeface="Times New Roman" pitchFamily="18" charset="0"/>
              </a:rPr>
              <a:t>Arguments can be passed to constructors for different cases. For example, describing different loop limits for threads.</a:t>
            </a:r>
          </a:p>
          <a:p>
            <a:pPr algn="just" fontAlgn="base"/>
            <a:r>
              <a:rPr lang="en-US" sz="2000" b="1" dirty="0" smtClean="0">
                <a:latin typeface="Times New Roman" pitchFamily="18" charset="0"/>
                <a:cs typeface="Times New Roman" pitchFamily="18" charset="0"/>
              </a:rPr>
              <a:t>Race Conditions: </a:t>
            </a:r>
            <a:r>
              <a:rPr lang="en-US" sz="2000" dirty="0" smtClean="0">
                <a:latin typeface="Times New Roman" pitchFamily="18" charset="0"/>
                <a:cs typeface="Times New Roman" pitchFamily="18" charset="0"/>
              </a:rPr>
              <a:t>If the data has been shared, it is unlikely that a separate class would be used as an approach and if it does not have a shared data, then no need to worry about the race </a:t>
            </a:r>
            <a:r>
              <a:rPr lang="en-US" sz="2000" dirty="0" smtClean="0">
                <a:latin typeface="Times New Roman" pitchFamily="18" charset="0"/>
                <a:cs typeface="Times New Roman" pitchFamily="18" charset="0"/>
              </a:rPr>
              <a:t>conditions.</a:t>
            </a:r>
          </a:p>
          <a:p>
            <a:pPr algn="just" fontAlgn="base">
              <a:buNone/>
            </a:pPr>
            <a:endParaRPr lang="en-US" sz="2000" dirty="0" smtClean="0">
              <a:latin typeface="Times New Roman" pitchFamily="18" charset="0"/>
              <a:cs typeface="Times New Roman" pitchFamily="18" charset="0"/>
            </a:endParaRPr>
          </a:p>
          <a:p>
            <a:pPr fontAlgn="base">
              <a:buNone/>
            </a:pPr>
            <a:r>
              <a:rPr lang="en-US" sz="2000" b="1" dirty="0" smtClean="0">
                <a:latin typeface="Times New Roman" pitchFamily="18" charset="0"/>
                <a:cs typeface="Times New Roman" pitchFamily="18" charset="0"/>
              </a:rPr>
              <a:t>Disadvantages:</a:t>
            </a:r>
          </a:p>
          <a:p>
            <a:pPr fontAlgn="base">
              <a:buNone/>
            </a:pP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It was a little bit inconvenient to call back to the main application. A reference had to be passed along the constructor, and even if there is access to reference, only public methods(pause method in the given example) in the main application can be called.</a:t>
            </a:r>
          </a:p>
          <a:p>
            <a:pPr algn="just">
              <a:buNone/>
            </a:pPr>
            <a:endParaRPr lang="en-US" sz="2000" dirty="0">
              <a:latin typeface="Times New Roman" pitchFamily="18" charset="0"/>
              <a:cs typeface="Times New Roman"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5997" y="618978"/>
            <a:ext cx="10515600" cy="929103"/>
          </a:xfrm>
        </p:spPr>
        <p:txBody>
          <a:bodyPr/>
          <a:lstStyle/>
          <a:p>
            <a:r>
              <a:rPr lang="en-US" b="1" dirty="0" smtClean="0">
                <a:latin typeface="Times New Roman" pitchFamily="18" charset="0"/>
                <a:cs typeface="Times New Roman" pitchFamily="18" charset="0"/>
              </a:rPr>
              <a:t>Multithreading </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856934"/>
            <a:ext cx="10515600" cy="4557933"/>
          </a:xfrm>
        </p:spPr>
        <p:txBody>
          <a:bodyPr>
            <a:normAutofit/>
          </a:bodyPr>
          <a:lstStyle/>
          <a:p>
            <a:pPr fontAlgn="base"/>
            <a:r>
              <a:rPr lang="en-US" sz="2000" dirty="0" smtClean="0">
                <a:latin typeface="Times New Roman" pitchFamily="18" charset="0"/>
                <a:cs typeface="Times New Roman" pitchFamily="18" charset="0"/>
              </a:rPr>
              <a:t>Multithreading is a Java feature that allows concurrent execution of two or more parts of a program for maximum utilization of CPU. Each part of such program is called a thread. So, threads are light-weight processes within a process.</a:t>
            </a:r>
          </a:p>
          <a:p>
            <a:pPr fontAlgn="base"/>
            <a:r>
              <a:rPr lang="en-US" sz="2000" dirty="0" smtClean="0">
                <a:latin typeface="Times New Roman" pitchFamily="18" charset="0"/>
                <a:cs typeface="Times New Roman" pitchFamily="18" charset="0"/>
              </a:rPr>
              <a:t>Threads can be created by using two mechanisms : </a:t>
            </a:r>
          </a:p>
          <a:p>
            <a:pPr fontAlgn="base"/>
            <a:r>
              <a:rPr lang="en-US" sz="2000" dirty="0" smtClean="0">
                <a:latin typeface="Times New Roman" pitchFamily="18" charset="0"/>
                <a:cs typeface="Times New Roman" pitchFamily="18" charset="0"/>
              </a:rPr>
              <a:t>Extending the Thread class </a:t>
            </a:r>
          </a:p>
          <a:p>
            <a:pPr fontAlgn="base"/>
            <a:r>
              <a:rPr lang="en-US" sz="2000" dirty="0" smtClean="0">
                <a:latin typeface="Times New Roman" pitchFamily="18" charset="0"/>
                <a:cs typeface="Times New Roman" pitchFamily="18" charset="0"/>
              </a:rPr>
              <a:t>Implementing the </a:t>
            </a:r>
            <a:r>
              <a:rPr lang="en-US" sz="2000" dirty="0" err="1" smtClean="0">
                <a:latin typeface="Times New Roman" pitchFamily="18" charset="0"/>
                <a:cs typeface="Times New Roman" pitchFamily="18" charset="0"/>
              </a:rPr>
              <a:t>Runnable</a:t>
            </a:r>
            <a:r>
              <a:rPr lang="en-US" sz="2000" dirty="0" smtClean="0">
                <a:latin typeface="Times New Roman" pitchFamily="18" charset="0"/>
                <a:cs typeface="Times New Roman" pitchFamily="18" charset="0"/>
              </a:rPr>
              <a:t> Interface</a:t>
            </a:r>
          </a:p>
          <a:p>
            <a:endParaRPr lang="en-US" sz="2000" dirty="0">
              <a:latin typeface="Times New Roman" pitchFamily="18" charset="0"/>
              <a:cs typeface="Times New Roman"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4911" y="351692"/>
            <a:ext cx="10916529" cy="6035040"/>
          </a:xfrm>
        </p:spPr>
        <p:txBody>
          <a:bodyPr>
            <a:normAutofit fontScale="70000" lnSpcReduction="20000"/>
          </a:bodyPr>
          <a:lstStyle/>
          <a:p>
            <a:pPr>
              <a:buNone/>
            </a:pPr>
            <a:r>
              <a:rPr lang="en-US" b="1" dirty="0" smtClean="0">
                <a:latin typeface="Times New Roman" pitchFamily="18" charset="0"/>
                <a:cs typeface="Times New Roman" pitchFamily="18" charset="0"/>
              </a:rPr>
              <a:t>Thread creation by extending the Thread class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We create a class that extends the </a:t>
            </a:r>
            <a:r>
              <a:rPr lang="en-US" b="1" dirty="0" err="1" smtClean="0">
                <a:latin typeface="Times New Roman" pitchFamily="18" charset="0"/>
                <a:cs typeface="Times New Roman" pitchFamily="18" charset="0"/>
              </a:rPr>
              <a:t>java.lang.Thread</a:t>
            </a:r>
            <a:r>
              <a:rPr lang="en-US" dirty="0" smtClean="0">
                <a:latin typeface="Times New Roman" pitchFamily="18" charset="0"/>
                <a:cs typeface="Times New Roman" pitchFamily="18" charset="0"/>
              </a:rPr>
              <a:t> class. This class overrides the run() method available in the Thread class. A thread begins its life inside run() method. We create an object of our new class and call start() method to start the execution of a thread. Start() </a:t>
            </a:r>
            <a:r>
              <a:rPr lang="en-US" dirty="0" smtClean="0">
                <a:latin typeface="Times New Roman" pitchFamily="18" charset="0"/>
                <a:cs typeface="Times New Roman" pitchFamily="18" charset="0"/>
              </a:rPr>
              <a:t>invo</a:t>
            </a:r>
            <a:r>
              <a:rPr lang="en-US" dirty="0" smtClean="0">
                <a:latin typeface="Times New Roman" pitchFamily="18" charset="0"/>
                <a:cs typeface="Times New Roman" pitchFamily="18" charset="0"/>
              </a:rPr>
              <a:t>kes the run() method on the Thread object</a:t>
            </a:r>
            <a:r>
              <a:rPr lang="en-US" dirty="0" smtClean="0">
                <a:latin typeface="Times New Roman" pitchFamily="18" charset="0"/>
                <a:cs typeface="Times New Roman" pitchFamily="18" charset="0"/>
              </a:rPr>
              <a:t>.</a:t>
            </a:r>
          </a:p>
          <a:p>
            <a:pPr fontAlgn="base">
              <a:buNone/>
            </a:pPr>
            <a:r>
              <a:rPr lang="en-US" dirty="0" smtClean="0">
                <a:latin typeface="Times New Roman" pitchFamily="18" charset="0"/>
                <a:cs typeface="Times New Roman" pitchFamily="18" charset="0"/>
              </a:rPr>
              <a:t>// Java code for thread creation by </a:t>
            </a:r>
            <a:r>
              <a:rPr lang="en-US" dirty="0" smtClean="0">
                <a:latin typeface="Times New Roman" pitchFamily="18" charset="0"/>
                <a:cs typeface="Times New Roman" pitchFamily="18" charset="0"/>
              </a:rPr>
              <a:t>extending </a:t>
            </a:r>
            <a:r>
              <a:rPr lang="en-US" dirty="0" smtClean="0">
                <a:latin typeface="Times New Roman" pitchFamily="18" charset="0"/>
                <a:cs typeface="Times New Roman" pitchFamily="18" charset="0"/>
              </a:rPr>
              <a:t>the Thread class</a:t>
            </a:r>
          </a:p>
          <a:p>
            <a:pPr fontAlgn="base">
              <a:buNone/>
            </a:pPr>
            <a:r>
              <a:rPr lang="en-US" dirty="0" smtClean="0">
                <a:latin typeface="Times New Roman" pitchFamily="18" charset="0"/>
                <a:cs typeface="Times New Roman" pitchFamily="18" charset="0"/>
              </a:rPr>
              <a:t>class </a:t>
            </a:r>
            <a:r>
              <a:rPr lang="en-US" dirty="0" err="1" smtClean="0">
                <a:latin typeface="Times New Roman" pitchFamily="18" charset="0"/>
                <a:cs typeface="Times New Roman" pitchFamily="18" charset="0"/>
              </a:rPr>
              <a:t>MultithreadingDemo</a:t>
            </a:r>
            <a:r>
              <a:rPr lang="en-US" dirty="0" smtClean="0">
                <a:latin typeface="Times New Roman" pitchFamily="18" charset="0"/>
                <a:cs typeface="Times New Roman" pitchFamily="18" charset="0"/>
              </a:rPr>
              <a:t> extends Thread {</a:t>
            </a:r>
          </a:p>
          <a:p>
            <a:pPr fontAlgn="base">
              <a:buNone/>
            </a:pPr>
            <a:r>
              <a:rPr lang="en-US" dirty="0" smtClean="0">
                <a:latin typeface="Times New Roman" pitchFamily="18" charset="0"/>
                <a:cs typeface="Times New Roman" pitchFamily="18" charset="0"/>
              </a:rPr>
              <a:t>    public void run()</a:t>
            </a:r>
          </a:p>
          <a:p>
            <a:pPr fontAlgn="base">
              <a:buNone/>
            </a:pPr>
            <a:r>
              <a:rPr lang="en-US" dirty="0" smtClean="0">
                <a:latin typeface="Times New Roman" pitchFamily="18" charset="0"/>
                <a:cs typeface="Times New Roman" pitchFamily="18" charset="0"/>
              </a:rPr>
              <a:t>    {</a:t>
            </a:r>
          </a:p>
          <a:p>
            <a:pPr fontAlgn="base">
              <a:buNone/>
            </a:pPr>
            <a:r>
              <a:rPr lang="en-US" dirty="0" smtClean="0">
                <a:latin typeface="Times New Roman" pitchFamily="18" charset="0"/>
                <a:cs typeface="Times New Roman" pitchFamily="18" charset="0"/>
              </a:rPr>
              <a:t>        try {</a:t>
            </a:r>
          </a:p>
          <a:p>
            <a:pPr fontAlgn="base">
              <a:buNone/>
            </a:pPr>
            <a:r>
              <a:rPr lang="en-US" dirty="0" smtClean="0">
                <a:latin typeface="Times New Roman" pitchFamily="18" charset="0"/>
                <a:cs typeface="Times New Roman" pitchFamily="18" charset="0"/>
              </a:rPr>
              <a:t>            // Displaying the thread that is running</a:t>
            </a:r>
          </a:p>
          <a:p>
            <a:pPr fontAlgn="base">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a:t>
            </a:r>
          </a:p>
          <a:p>
            <a:pPr fontAlgn="base">
              <a:buNone/>
            </a:pPr>
            <a:r>
              <a:rPr lang="en-US" dirty="0" smtClean="0">
                <a:latin typeface="Times New Roman" pitchFamily="18" charset="0"/>
                <a:cs typeface="Times New Roman" pitchFamily="18" charset="0"/>
              </a:rPr>
              <a:t>                "Thread " + </a:t>
            </a:r>
            <a:r>
              <a:rPr lang="en-US" dirty="0" err="1" smtClean="0">
                <a:latin typeface="Times New Roman" pitchFamily="18" charset="0"/>
                <a:cs typeface="Times New Roman" pitchFamily="18" charset="0"/>
              </a:rPr>
              <a:t>Thread.currentThread</a:t>
            </a:r>
            <a:r>
              <a:rPr lang="en-US" dirty="0" smtClean="0">
                <a:latin typeface="Times New Roman" pitchFamily="18" charset="0"/>
                <a:cs typeface="Times New Roman" pitchFamily="18" charset="0"/>
              </a:rPr>
              <a:t>().</a:t>
            </a:r>
            <a:r>
              <a:rPr lang="en-US" dirty="0" err="1" smtClean="0">
                <a:latin typeface="Times New Roman" pitchFamily="18" charset="0"/>
                <a:cs typeface="Times New Roman" pitchFamily="18" charset="0"/>
              </a:rPr>
              <a:t>getId</a:t>
            </a:r>
            <a:r>
              <a:rPr lang="en-US" dirty="0" smtClean="0">
                <a:latin typeface="Times New Roman" pitchFamily="18" charset="0"/>
                <a:cs typeface="Times New Roman" pitchFamily="18" charset="0"/>
              </a:rPr>
              <a:t>()</a:t>
            </a:r>
          </a:p>
          <a:p>
            <a:pPr fontAlgn="base">
              <a:buNone/>
            </a:pPr>
            <a:r>
              <a:rPr lang="en-US" dirty="0" smtClean="0">
                <a:latin typeface="Times New Roman" pitchFamily="18" charset="0"/>
                <a:cs typeface="Times New Roman" pitchFamily="18" charset="0"/>
              </a:rPr>
              <a:t>                + " is running");</a:t>
            </a:r>
          </a:p>
          <a:p>
            <a:pPr fontAlgn="base">
              <a:buNone/>
            </a:pPr>
            <a:r>
              <a:rPr lang="en-US" dirty="0" smtClean="0">
                <a:latin typeface="Times New Roman" pitchFamily="18" charset="0"/>
                <a:cs typeface="Times New Roman" pitchFamily="18" charset="0"/>
              </a:rPr>
              <a:t>        }</a:t>
            </a:r>
          </a:p>
          <a:p>
            <a:pPr fontAlgn="base">
              <a:buNone/>
            </a:pPr>
            <a:r>
              <a:rPr lang="en-US" dirty="0" smtClean="0">
                <a:latin typeface="Times New Roman" pitchFamily="18" charset="0"/>
                <a:cs typeface="Times New Roman" pitchFamily="18" charset="0"/>
              </a:rPr>
              <a:t>        catch (Exception e) {</a:t>
            </a:r>
          </a:p>
          <a:p>
            <a:pPr fontAlgn="base">
              <a:buNone/>
            </a:pPr>
            <a:r>
              <a:rPr lang="en-US" dirty="0" smtClean="0">
                <a:latin typeface="Times New Roman" pitchFamily="18" charset="0"/>
                <a:cs typeface="Times New Roman" pitchFamily="18" charset="0"/>
              </a:rPr>
              <a:t>            // Throwing an exception</a:t>
            </a:r>
          </a:p>
          <a:p>
            <a:pPr fontAlgn="base">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System.out.println</a:t>
            </a:r>
            <a:r>
              <a:rPr lang="en-US" dirty="0" smtClean="0">
                <a:latin typeface="Times New Roman" pitchFamily="18" charset="0"/>
                <a:cs typeface="Times New Roman" pitchFamily="18" charset="0"/>
              </a:rPr>
              <a:t>("Exception is caught");</a:t>
            </a:r>
          </a:p>
          <a:p>
            <a:pPr fontAlgn="base">
              <a:buNone/>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  }</a:t>
            </a:r>
            <a:endParaRPr lang="en-US" dirty="0" smtClean="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0843"/>
            <a:ext cx="10515600" cy="5586120"/>
          </a:xfrm>
        </p:spPr>
        <p:txBody>
          <a:bodyPr>
            <a:normAutofit/>
          </a:bodyPr>
          <a:lstStyle/>
          <a:p>
            <a:pPr fontAlgn="base">
              <a:buNone/>
            </a:pPr>
            <a:r>
              <a:rPr lang="en-US" sz="2000" dirty="0" smtClean="0">
                <a:latin typeface="Times New Roman" pitchFamily="18" charset="0"/>
                <a:cs typeface="Times New Roman" pitchFamily="18" charset="0"/>
              </a:rPr>
              <a:t>// Main Class</a:t>
            </a:r>
          </a:p>
          <a:p>
            <a:pPr fontAlgn="base">
              <a:buNone/>
            </a:pPr>
            <a:r>
              <a:rPr lang="en-US" sz="2000" dirty="0" smtClean="0">
                <a:latin typeface="Times New Roman" pitchFamily="18" charset="0"/>
                <a:cs typeface="Times New Roman" pitchFamily="18" charset="0"/>
              </a:rPr>
              <a:t>public class Multithread {</a:t>
            </a:r>
          </a:p>
          <a:p>
            <a:pPr fontAlgn="base">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n = 8; // Number of threads</a:t>
            </a:r>
          </a:p>
          <a:p>
            <a:pPr fontAlgn="base">
              <a:buNone/>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n;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MultithreadingDemo</a:t>
            </a:r>
            <a:r>
              <a:rPr lang="en-US" sz="2000" dirty="0" smtClean="0">
                <a:latin typeface="Times New Roman" pitchFamily="18" charset="0"/>
                <a:cs typeface="Times New Roman" pitchFamily="18" charset="0"/>
              </a:rPr>
              <a:t> object</a:t>
            </a:r>
          </a:p>
          <a:p>
            <a:pPr fontAlgn="base">
              <a:buNone/>
            </a:pPr>
            <a:r>
              <a:rPr lang="en-US" sz="2000" dirty="0" smtClean="0">
                <a:latin typeface="Times New Roman" pitchFamily="18" charset="0"/>
                <a:cs typeface="Times New Roman" pitchFamily="18" charset="0"/>
              </a:rPr>
              <a:t>                = new </a:t>
            </a:r>
            <a:r>
              <a:rPr lang="en-US" sz="2000" dirty="0" err="1" smtClean="0">
                <a:latin typeface="Times New Roman" pitchFamily="18" charset="0"/>
                <a:cs typeface="Times New Roman" pitchFamily="18" charset="0"/>
              </a:rPr>
              <a:t>MultithreadingDemo</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object.start</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6885401" y="1298698"/>
            <a:ext cx="4396887" cy="330143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0505"/>
            <a:ext cx="10515600" cy="5852160"/>
          </a:xfrm>
        </p:spPr>
        <p:txBody>
          <a:bodyPr>
            <a:normAutofit fontScale="92500" lnSpcReduction="10000"/>
          </a:bodyPr>
          <a:lstStyle/>
          <a:p>
            <a:pPr>
              <a:buNone/>
            </a:pPr>
            <a:r>
              <a:rPr lang="en-US" sz="2000" b="1" dirty="0" smtClean="0">
                <a:latin typeface="Times New Roman" pitchFamily="18" charset="0"/>
                <a:cs typeface="Times New Roman" pitchFamily="18" charset="0"/>
              </a:rPr>
              <a:t>Thread creation by implementing the </a:t>
            </a:r>
            <a:r>
              <a:rPr lang="en-US" sz="2000" b="1" dirty="0" err="1" smtClean="0">
                <a:latin typeface="Times New Roman" pitchFamily="18" charset="0"/>
                <a:cs typeface="Times New Roman" pitchFamily="18" charset="0"/>
              </a:rPr>
              <a:t>Runnable</a:t>
            </a:r>
            <a:r>
              <a:rPr lang="en-US" sz="2000" b="1" dirty="0" smtClean="0">
                <a:latin typeface="Times New Roman" pitchFamily="18" charset="0"/>
                <a:cs typeface="Times New Roman" pitchFamily="18" charset="0"/>
              </a:rPr>
              <a:t> Interface</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r>
              <a:rPr lang="en-US" sz="2000" dirty="0" smtClean="0">
                <a:latin typeface="Times New Roman" pitchFamily="18" charset="0"/>
                <a:cs typeface="Times New Roman" pitchFamily="18" charset="0"/>
              </a:rPr>
              <a:t>We create a new class which implements </a:t>
            </a:r>
            <a:r>
              <a:rPr lang="en-US" sz="2000" dirty="0" err="1" smtClean="0">
                <a:latin typeface="Times New Roman" pitchFamily="18" charset="0"/>
                <a:cs typeface="Times New Roman" pitchFamily="18" charset="0"/>
              </a:rPr>
              <a:t>java.lang.Runnable</a:t>
            </a:r>
            <a:r>
              <a:rPr lang="en-US" sz="2000" dirty="0" smtClean="0">
                <a:latin typeface="Times New Roman" pitchFamily="18" charset="0"/>
                <a:cs typeface="Times New Roman" pitchFamily="18" charset="0"/>
              </a:rPr>
              <a:t> interface and override run() method. Then we instantiate a Thread object and call start() method on this object. </a:t>
            </a:r>
            <a:endParaRPr lang="en-US" sz="2000" dirty="0" smtClean="0">
              <a:latin typeface="Times New Roman" pitchFamily="18" charset="0"/>
              <a:cs typeface="Times New Roman" pitchFamily="18" charset="0"/>
            </a:endParaRPr>
          </a:p>
          <a:p>
            <a:pPr fontAlgn="base">
              <a:buNone/>
            </a:pPr>
            <a:r>
              <a:rPr lang="en-US" sz="2000" dirty="0" smtClean="0">
                <a:latin typeface="Times New Roman" pitchFamily="18" charset="0"/>
                <a:cs typeface="Times New Roman" pitchFamily="18" charset="0"/>
              </a:rPr>
              <a:t>// Java code for thread creation by </a:t>
            </a:r>
            <a:r>
              <a:rPr lang="en-US" sz="2000" dirty="0" smtClean="0">
                <a:latin typeface="Times New Roman" pitchFamily="18" charset="0"/>
                <a:cs typeface="Times New Roman" pitchFamily="18" charset="0"/>
              </a:rPr>
              <a:t>implementing </a:t>
            </a:r>
            <a:r>
              <a:rPr lang="en-US" sz="2000" dirty="0" smtClean="0">
                <a:latin typeface="Times New Roman" pitchFamily="18" charset="0"/>
                <a:cs typeface="Times New Roman" pitchFamily="18" charset="0"/>
              </a:rPr>
              <a:t>the </a:t>
            </a:r>
            <a:r>
              <a:rPr lang="en-US" sz="2000" dirty="0" err="1" smtClean="0">
                <a:latin typeface="Times New Roman" pitchFamily="18" charset="0"/>
                <a:cs typeface="Times New Roman" pitchFamily="18" charset="0"/>
              </a:rPr>
              <a:t>Runnable</a:t>
            </a:r>
            <a:r>
              <a:rPr lang="en-US" sz="2000" dirty="0" smtClean="0">
                <a:latin typeface="Times New Roman" pitchFamily="18" charset="0"/>
                <a:cs typeface="Times New Roman" pitchFamily="18" charset="0"/>
              </a:rPr>
              <a:t> Interface</a:t>
            </a:r>
          </a:p>
          <a:p>
            <a:pPr fontAlgn="base">
              <a:buNone/>
            </a:pPr>
            <a:r>
              <a:rPr lang="en-US" sz="2000" dirty="0" smtClean="0">
                <a:latin typeface="Times New Roman" pitchFamily="18" charset="0"/>
                <a:cs typeface="Times New Roman" pitchFamily="18" charset="0"/>
              </a:rPr>
              <a:t>class </a:t>
            </a:r>
            <a:r>
              <a:rPr lang="en-US" sz="2000" dirty="0" err="1" smtClean="0">
                <a:latin typeface="Times New Roman" pitchFamily="18" charset="0"/>
                <a:cs typeface="Times New Roman" pitchFamily="18" charset="0"/>
              </a:rPr>
              <a:t>MultithreadingDemo</a:t>
            </a:r>
            <a:r>
              <a:rPr lang="en-US" sz="2000" dirty="0" smtClean="0">
                <a:latin typeface="Times New Roman" pitchFamily="18" charset="0"/>
                <a:cs typeface="Times New Roman" pitchFamily="18" charset="0"/>
              </a:rPr>
              <a:t> implements </a:t>
            </a:r>
            <a:r>
              <a:rPr lang="en-US" sz="2000" dirty="0" err="1" smtClean="0">
                <a:latin typeface="Times New Roman" pitchFamily="18" charset="0"/>
                <a:cs typeface="Times New Roman" pitchFamily="18" charset="0"/>
              </a:rPr>
              <a:t>Runnable</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public void run()</a:t>
            </a:r>
          </a:p>
          <a:p>
            <a:pPr fontAlgn="base">
              <a:buNone/>
            </a:pP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try {</a:t>
            </a:r>
          </a:p>
          <a:p>
            <a:pPr fontAlgn="base">
              <a:buNone/>
            </a:pPr>
            <a:r>
              <a:rPr lang="en-US" sz="2000" dirty="0" smtClean="0">
                <a:latin typeface="Times New Roman" pitchFamily="18" charset="0"/>
                <a:cs typeface="Times New Roman" pitchFamily="18" charset="0"/>
              </a:rPr>
              <a:t>            // Displaying the thread that is running</a:t>
            </a: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"Thread " + </a:t>
            </a:r>
            <a:r>
              <a:rPr lang="en-US" sz="2000" dirty="0" err="1" smtClean="0">
                <a:latin typeface="Times New Roman" pitchFamily="18" charset="0"/>
                <a:cs typeface="Times New Roman" pitchFamily="18" charset="0"/>
              </a:rPr>
              <a:t>Thread.currentThread</a:t>
            </a:r>
            <a:r>
              <a:rPr lang="en-US" sz="2000" dirty="0" smtClean="0">
                <a:latin typeface="Times New Roman" pitchFamily="18" charset="0"/>
                <a:cs typeface="Times New Roman" pitchFamily="18" charset="0"/>
              </a:rPr>
              <a:t>().</a:t>
            </a:r>
            <a:r>
              <a:rPr lang="en-US" sz="2000" dirty="0" err="1" smtClean="0">
                <a:latin typeface="Times New Roman" pitchFamily="18" charset="0"/>
                <a:cs typeface="Times New Roman" pitchFamily="18" charset="0"/>
              </a:rPr>
              <a:t>getId</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 " is running");</a:t>
            </a:r>
          </a:p>
          <a:p>
            <a:pPr fontAlgn="base">
              <a:buNone/>
            </a:pP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catch (Exception e) {</a:t>
            </a:r>
          </a:p>
          <a:p>
            <a:pPr fontAlgn="base">
              <a:buNone/>
            </a:pPr>
            <a:r>
              <a:rPr lang="en-US" sz="2000" dirty="0" smtClean="0">
                <a:latin typeface="Times New Roman" pitchFamily="18" charset="0"/>
                <a:cs typeface="Times New Roman" pitchFamily="18" charset="0"/>
              </a:rPr>
              <a:t>            // Throwing an exception</a:t>
            </a: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("Exception is caught");</a:t>
            </a:r>
          </a:p>
          <a:p>
            <a:pPr fontAlgn="base">
              <a:buNone/>
            </a:pP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  }</a:t>
            </a:r>
            <a:endParaRPr lang="en-US" sz="2000" dirty="0" smtClean="0">
              <a:latin typeface="Times New Roman" pitchFamily="18" charset="0"/>
              <a:cs typeface="Times New Roman"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48640"/>
            <a:ext cx="10515600" cy="5628323"/>
          </a:xfrm>
        </p:spPr>
        <p:txBody>
          <a:bodyPr>
            <a:normAutofit/>
          </a:bodyPr>
          <a:lstStyle/>
          <a:p>
            <a:pPr fontAlgn="base">
              <a:buNone/>
            </a:pPr>
            <a:r>
              <a:rPr lang="en-US" sz="2000" dirty="0" smtClean="0">
                <a:latin typeface="Times New Roman" pitchFamily="18" charset="0"/>
                <a:cs typeface="Times New Roman" pitchFamily="18" charset="0"/>
              </a:rPr>
              <a:t>// Main Class</a:t>
            </a:r>
          </a:p>
          <a:p>
            <a:pPr fontAlgn="base">
              <a:buNone/>
            </a:pPr>
            <a:r>
              <a:rPr lang="en-US" sz="2000" dirty="0" smtClean="0">
                <a:latin typeface="Times New Roman" pitchFamily="18" charset="0"/>
                <a:cs typeface="Times New Roman" pitchFamily="18" charset="0"/>
              </a:rPr>
              <a:t>class Multithread {</a:t>
            </a:r>
          </a:p>
          <a:p>
            <a:pPr fontAlgn="base">
              <a:buNone/>
            </a:pPr>
            <a:r>
              <a:rPr lang="en-US" sz="2000" dirty="0" smtClean="0">
                <a:latin typeface="Times New Roman" pitchFamily="18" charset="0"/>
                <a:cs typeface="Times New Roman" pitchFamily="18" charset="0"/>
              </a:rPr>
              <a:t>    public static void main(String[] </a:t>
            </a:r>
            <a:r>
              <a:rPr lang="en-US" sz="2000" dirty="0" err="1" smtClean="0">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n = 8; // Number of threads</a:t>
            </a:r>
          </a:p>
          <a:p>
            <a:pPr fontAlgn="base">
              <a:buNone/>
            </a:pPr>
            <a:r>
              <a:rPr lang="en-US" sz="2000" dirty="0" smtClean="0">
                <a:latin typeface="Times New Roman" pitchFamily="18" charset="0"/>
                <a:cs typeface="Times New Roman" pitchFamily="18" charset="0"/>
              </a:rPr>
              <a:t>        for (</a:t>
            </a:r>
            <a:r>
              <a:rPr lang="en-US" sz="2000" dirty="0" err="1" smtClean="0">
                <a:latin typeface="Times New Roman" pitchFamily="18" charset="0"/>
                <a:cs typeface="Times New Roman" pitchFamily="18" charset="0"/>
              </a:rPr>
              <a:t>int</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 0;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&lt; n;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Thread object</a:t>
            </a:r>
          </a:p>
          <a:p>
            <a:pPr fontAlgn="base">
              <a:buNone/>
            </a:pPr>
            <a:r>
              <a:rPr lang="en-US" sz="2000" dirty="0" smtClean="0">
                <a:latin typeface="Times New Roman" pitchFamily="18" charset="0"/>
                <a:cs typeface="Times New Roman" pitchFamily="18" charset="0"/>
              </a:rPr>
              <a:t>                = new Thread(new </a:t>
            </a:r>
            <a:r>
              <a:rPr lang="en-US" sz="2000" dirty="0" err="1" smtClean="0">
                <a:latin typeface="Times New Roman" pitchFamily="18" charset="0"/>
                <a:cs typeface="Times New Roman" pitchFamily="18" charset="0"/>
              </a:rPr>
              <a:t>MultithreadingDemo</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object.start</a:t>
            </a:r>
            <a:r>
              <a:rPr lang="en-US" sz="2000" dirty="0" smtClean="0">
                <a:latin typeface="Times New Roman" pitchFamily="18" charset="0"/>
                <a:cs typeface="Times New Roman" pitchFamily="18" charset="0"/>
              </a:rPr>
              <a:t>();</a:t>
            </a:r>
          </a:p>
          <a:p>
            <a:pPr fontAlgn="base">
              <a:buNone/>
            </a:pP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    }</a:t>
            </a:r>
          </a:p>
          <a:p>
            <a:pPr fontAlgn="base">
              <a:buNone/>
            </a:pPr>
            <a:r>
              <a:rPr lang="en-US" sz="2000" dirty="0" smtClean="0">
                <a:latin typeface="Times New Roman" pitchFamily="18" charset="0"/>
                <a:cs typeface="Times New Roman" pitchFamily="18" charset="0"/>
              </a:rPr>
              <a:t>}</a:t>
            </a:r>
          </a:p>
          <a:p>
            <a:pPr>
              <a:buNone/>
            </a:pPr>
            <a:endParaRPr lang="en-US" sz="2000"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srcRect/>
          <a:stretch>
            <a:fillRect/>
          </a:stretch>
        </p:blipFill>
        <p:spPr bwMode="auto">
          <a:xfrm>
            <a:off x="7837315" y="1302801"/>
            <a:ext cx="3262093" cy="3480214"/>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5582"/>
            <a:ext cx="10515600" cy="4601381"/>
          </a:xfrm>
        </p:spPr>
        <p:txBody>
          <a:bodyPr>
            <a:normAutofit/>
          </a:bodyPr>
          <a:lstStyle/>
          <a:p>
            <a:pPr marL="457200" indent="-457200" algn="just">
              <a:buNone/>
            </a:pPr>
            <a:r>
              <a:rPr lang="en-US" sz="2000" b="1" dirty="0" smtClean="0">
                <a:latin typeface="Times New Roman" pitchFamily="18" charset="0"/>
                <a:cs typeface="Times New Roman" pitchFamily="18" charset="0"/>
              </a:rPr>
              <a:t>Thread </a:t>
            </a:r>
            <a:r>
              <a:rPr lang="en-US" sz="2000" b="1" dirty="0" smtClean="0">
                <a:latin typeface="Times New Roman" pitchFamily="18" charset="0"/>
                <a:cs typeface="Times New Roman" pitchFamily="18" charset="0"/>
              </a:rPr>
              <a:t>Class </a:t>
            </a:r>
            <a:r>
              <a:rPr lang="en-US" sz="2000" b="1" dirty="0" err="1" smtClean="0">
                <a:latin typeface="Times New Roman" pitchFamily="18" charset="0"/>
                <a:cs typeface="Times New Roman" pitchFamily="18" charset="0"/>
              </a:rPr>
              <a:t>vs</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Runnable</a:t>
            </a:r>
            <a:r>
              <a:rPr lang="en-US" sz="20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Interface</a:t>
            </a:r>
          </a:p>
          <a:p>
            <a:pPr marL="457200" indent="-457200" algn="just" fontAlgn="base">
              <a:buFont typeface="+mj-lt"/>
              <a:buAutoNum type="arabicPeriod"/>
            </a:pPr>
            <a:r>
              <a:rPr lang="en-US" sz="2000" dirty="0" smtClean="0">
                <a:latin typeface="Times New Roman" pitchFamily="18" charset="0"/>
                <a:cs typeface="Times New Roman" pitchFamily="18" charset="0"/>
              </a:rPr>
              <a:t>If we extend the Thread class, our class cannot extend any other class because Java doesn’t support multiple inheritance. But, if we implement the </a:t>
            </a:r>
            <a:r>
              <a:rPr lang="en-US" sz="2000" dirty="0" err="1" smtClean="0">
                <a:latin typeface="Times New Roman" pitchFamily="18" charset="0"/>
                <a:cs typeface="Times New Roman" pitchFamily="18" charset="0"/>
              </a:rPr>
              <a:t>Runnable</a:t>
            </a:r>
            <a:r>
              <a:rPr lang="en-US" sz="2000" dirty="0" smtClean="0">
                <a:latin typeface="Times New Roman" pitchFamily="18" charset="0"/>
                <a:cs typeface="Times New Roman" pitchFamily="18" charset="0"/>
              </a:rPr>
              <a:t> interface, our class can still extend other base classes.</a:t>
            </a:r>
          </a:p>
          <a:p>
            <a:pPr marL="457200" indent="-457200" algn="just" fontAlgn="base">
              <a:buFont typeface="+mj-lt"/>
              <a:buAutoNum type="arabicPeriod"/>
            </a:pPr>
            <a:r>
              <a:rPr lang="en-US" sz="2000" dirty="0" smtClean="0">
                <a:latin typeface="Times New Roman" pitchFamily="18" charset="0"/>
                <a:cs typeface="Times New Roman" pitchFamily="18" charset="0"/>
              </a:rPr>
              <a:t>We can achieve basic functionality of a thread by extending Thread class because it provides some inbuilt methods like yield(), interrupt() etc. that are not available in </a:t>
            </a:r>
            <a:r>
              <a:rPr lang="en-US" sz="2000" dirty="0" err="1" smtClean="0">
                <a:latin typeface="Times New Roman" pitchFamily="18" charset="0"/>
                <a:cs typeface="Times New Roman" pitchFamily="18" charset="0"/>
              </a:rPr>
              <a:t>Runnable</a:t>
            </a:r>
            <a:r>
              <a:rPr lang="en-US" sz="2000" dirty="0" smtClean="0">
                <a:latin typeface="Times New Roman" pitchFamily="18" charset="0"/>
                <a:cs typeface="Times New Roman" pitchFamily="18" charset="0"/>
              </a:rPr>
              <a:t> interface.</a:t>
            </a:r>
          </a:p>
          <a:p>
            <a:pPr marL="457200" indent="-457200" algn="just" fontAlgn="base">
              <a:buFont typeface="+mj-lt"/>
              <a:buAutoNum type="arabicPeriod"/>
            </a:pPr>
            <a:r>
              <a:rPr lang="en-US" sz="2000" dirty="0" smtClean="0">
                <a:latin typeface="Times New Roman" pitchFamily="18" charset="0"/>
                <a:cs typeface="Times New Roman" pitchFamily="18" charset="0"/>
              </a:rPr>
              <a:t>Using </a:t>
            </a:r>
            <a:r>
              <a:rPr lang="en-US" sz="2000" dirty="0" err="1" smtClean="0">
                <a:latin typeface="Times New Roman" pitchFamily="18" charset="0"/>
                <a:cs typeface="Times New Roman" pitchFamily="18" charset="0"/>
              </a:rPr>
              <a:t>runnable</a:t>
            </a:r>
            <a:r>
              <a:rPr lang="en-US" sz="2000" dirty="0" smtClean="0">
                <a:latin typeface="Times New Roman" pitchFamily="18" charset="0"/>
                <a:cs typeface="Times New Roman" pitchFamily="18" charset="0"/>
              </a:rPr>
              <a:t> will give you an object that can be shared amongst multiple threads.</a:t>
            </a:r>
          </a:p>
          <a:p>
            <a:pPr marL="457200" indent="-457200" algn="just">
              <a:buNone/>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7791"/>
            <a:ext cx="10515600" cy="5389172"/>
          </a:xfrm>
        </p:spPr>
        <p:txBody>
          <a:bodyPr>
            <a:normAutofit/>
          </a:bodyPr>
          <a:lstStyle/>
          <a:p>
            <a:pPr marL="0" indent="0" algn="just">
              <a:buNone/>
            </a:pPr>
            <a:r>
              <a:rPr lang="en-GB" sz="2000" b="1" dirty="0" smtClean="0">
                <a:solidFill>
                  <a:srgbClr val="273239"/>
                </a:solidFill>
                <a:latin typeface="Times New Roman" panose="02020603050405020304" pitchFamily="18" charset="0"/>
                <a:cs typeface="Times New Roman" panose="02020603050405020304" pitchFamily="18" charset="0"/>
              </a:rPr>
              <a:t>Example: </a:t>
            </a:r>
            <a:r>
              <a:rPr lang="en-GB" sz="2000" dirty="0" smtClean="0">
                <a:solidFill>
                  <a:srgbClr val="273239"/>
                </a:solidFill>
                <a:latin typeface="Times New Roman" panose="02020603050405020304" pitchFamily="18" charset="0"/>
                <a:cs typeface="Times New Roman" panose="02020603050405020304" pitchFamily="18" charset="0"/>
              </a:rPr>
              <a:t>Showing an </a:t>
            </a:r>
            <a:r>
              <a:rPr lang="en-GB" sz="2000" dirty="0" smtClean="0">
                <a:latin typeface="Times New Roman" panose="02020603050405020304" pitchFamily="18" charset="0"/>
                <a:cs typeface="Times New Roman" panose="02020603050405020304" pitchFamily="18" charset="0"/>
              </a:rPr>
              <a:t>Arithmetic Exception </a:t>
            </a:r>
            <a:r>
              <a:rPr lang="en-GB" sz="2000" dirty="0" smtClean="0">
                <a:solidFill>
                  <a:srgbClr val="273239"/>
                </a:solidFill>
                <a:latin typeface="Times New Roman" panose="02020603050405020304" pitchFamily="18" charset="0"/>
                <a:cs typeface="Times New Roman" panose="02020603050405020304" pitchFamily="18" charset="0"/>
              </a:rPr>
              <a:t>or you can say divide by zero exception.</a:t>
            </a:r>
          </a:p>
          <a:p>
            <a:pPr marL="0" indent="0">
              <a:buNone/>
            </a:pPr>
            <a:r>
              <a:rPr lang="en-IN" sz="2000" dirty="0" smtClean="0">
                <a:latin typeface="Times New Roman" panose="02020603050405020304" pitchFamily="18" charset="0"/>
                <a:cs typeface="Times New Roman" panose="02020603050405020304" pitchFamily="18" charset="0"/>
              </a:rPr>
              <a:t>import java.io.*;</a:t>
            </a:r>
          </a:p>
          <a:p>
            <a:pPr marL="0" indent="0">
              <a:buNone/>
            </a:pPr>
            <a:r>
              <a:rPr lang="en-IN" sz="2000" dirty="0" smtClean="0">
                <a:latin typeface="Times New Roman" panose="02020603050405020304" pitchFamily="18" charset="0"/>
                <a:cs typeface="Times New Roman" panose="02020603050405020304" pitchFamily="18" charset="0"/>
              </a:rPr>
              <a:t>class Main {</a:t>
            </a:r>
          </a:p>
          <a:p>
            <a:pPr marL="0" indent="0">
              <a:buNone/>
            </a:pPr>
            <a:r>
              <a:rPr lang="en-IN" sz="2000" dirty="0" smtClean="0">
                <a:latin typeface="Times New Roman" panose="02020603050405020304" pitchFamily="18" charset="0"/>
                <a:cs typeface="Times New Roman" panose="02020603050405020304" pitchFamily="18" charset="0"/>
              </a:rPr>
              <a:t>    public static void main(String[] </a:t>
            </a:r>
            <a:r>
              <a:rPr lang="en-IN" sz="2000" dirty="0" err="1" smtClean="0">
                <a:latin typeface="Times New Roman" panose="02020603050405020304" pitchFamily="18" charset="0"/>
                <a:cs typeface="Times New Roman" panose="02020603050405020304" pitchFamily="18" charset="0"/>
              </a:rPr>
              <a:t>args</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n = 10;</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m = 0;</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int</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ans</a:t>
            </a:r>
            <a:r>
              <a:rPr lang="en-IN" sz="2000" dirty="0" smtClean="0">
                <a:latin typeface="Times New Roman" panose="02020603050405020304" pitchFamily="18" charset="0"/>
                <a:cs typeface="Times New Roman" panose="02020603050405020304" pitchFamily="18" charset="0"/>
              </a:rPr>
              <a:t> = n / m;</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("Answer: " + </a:t>
            </a:r>
            <a:r>
              <a:rPr lang="en-IN" sz="2000" dirty="0" err="1" smtClean="0">
                <a:latin typeface="Times New Roman" panose="02020603050405020304" pitchFamily="18" charset="0"/>
                <a:cs typeface="Times New Roman" panose="02020603050405020304" pitchFamily="18" charset="0"/>
              </a:rPr>
              <a:t>ans</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a:t>
            </a:r>
          </a:p>
          <a:p>
            <a:pPr marL="0" indent="0">
              <a:buNone/>
            </a:pPr>
            <a:r>
              <a:rPr lang="en-IN" sz="2000" dirty="0" smtClean="0">
                <a:latin typeface="Times New Roman" panose="02020603050405020304" pitchFamily="18" charset="0"/>
                <a:cs typeface="Times New Roman" panose="02020603050405020304" pitchFamily="18" charset="0"/>
              </a:rPr>
              <a:t>}</a:t>
            </a:r>
          </a:p>
          <a:p>
            <a:endParaRPr lang="en-US" sz="2000" dirty="0"/>
          </a:p>
        </p:txBody>
      </p:sp>
      <p:pic>
        <p:nvPicPr>
          <p:cNvPr id="4" name="Picture 3">
            <a:extLst>
              <a:ext uri="{FF2B5EF4-FFF2-40B4-BE49-F238E27FC236}">
                <a16:creationId xmlns:a16="http://schemas.microsoft.com/office/drawing/2014/main" xmlns="" id="{8B1641F6-BD70-48EA-8B90-37AE4CD02B9B}"/>
              </a:ext>
            </a:extLst>
          </p:cNvPr>
          <p:cNvPicPr>
            <a:picLocks noChangeAspect="1"/>
          </p:cNvPicPr>
          <p:nvPr/>
        </p:nvPicPr>
        <p:blipFill>
          <a:blip r:embed="rId2"/>
          <a:stretch>
            <a:fillRect/>
          </a:stretch>
        </p:blipFill>
        <p:spPr>
          <a:xfrm>
            <a:off x="1612630" y="5308469"/>
            <a:ext cx="9158533" cy="116266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973AFBB-5A51-478C-B016-4EEB3008993A}"/>
              </a:ext>
            </a:extLst>
          </p:cNvPr>
          <p:cNvSpPr>
            <a:spLocks noGrp="1"/>
          </p:cNvSpPr>
          <p:nvPr>
            <p:ph idx="1"/>
          </p:nvPr>
        </p:nvSpPr>
        <p:spPr>
          <a:xfrm>
            <a:off x="838200" y="179108"/>
            <a:ext cx="10515600" cy="6410227"/>
          </a:xfrm>
        </p:spPr>
        <p:txBody>
          <a:bodyPr>
            <a:noAutofit/>
          </a:bodyPr>
          <a:lstStyle/>
          <a:p>
            <a:pPr marL="0" indent="0">
              <a:buNone/>
            </a:pPr>
            <a:r>
              <a:rPr lang="en-GB" sz="1800" b="1" i="0" dirty="0">
                <a:solidFill>
                  <a:srgbClr val="273239"/>
                </a:solidFill>
                <a:effectLst/>
                <a:latin typeface="Times New Roman" panose="02020603050405020304" pitchFamily="18" charset="0"/>
                <a:cs typeface="Times New Roman" panose="02020603050405020304" pitchFamily="18" charset="0"/>
              </a:rPr>
              <a:t>Example: T</a:t>
            </a:r>
            <a:r>
              <a:rPr lang="en-GB" sz="1800" b="0" i="0" dirty="0">
                <a:solidFill>
                  <a:srgbClr val="273239"/>
                </a:solidFill>
                <a:effectLst/>
                <a:latin typeface="Times New Roman" panose="02020603050405020304" pitchFamily="18" charset="0"/>
                <a:cs typeface="Times New Roman" panose="02020603050405020304" pitchFamily="18" charset="0"/>
              </a:rPr>
              <a:t>he below Java program modifies the previous example to handle an</a:t>
            </a:r>
            <a:r>
              <a:rPr lang="en-GB" sz="1800" b="1" i="0" dirty="0">
                <a:solidFill>
                  <a:srgbClr val="273239"/>
                </a:solidFill>
                <a:effectLst/>
                <a:latin typeface="Times New Roman" panose="02020603050405020304" pitchFamily="18" charset="0"/>
                <a:cs typeface="Times New Roman" panose="02020603050405020304" pitchFamily="18" charset="0"/>
              </a:rPr>
              <a:t> </a:t>
            </a:r>
            <a:r>
              <a:rPr lang="en-GB" sz="1800" b="1" i="0" dirty="0" err="1">
                <a:solidFill>
                  <a:srgbClr val="273239"/>
                </a:solidFill>
                <a:effectLst/>
                <a:latin typeface="Times New Roman" panose="02020603050405020304" pitchFamily="18" charset="0"/>
                <a:cs typeface="Times New Roman" panose="02020603050405020304" pitchFamily="18" charset="0"/>
              </a:rPr>
              <a:t>ArithmeticException</a:t>
            </a:r>
            <a:r>
              <a:rPr lang="en-GB" sz="1800" b="1" i="0" dirty="0">
                <a:solidFill>
                  <a:srgbClr val="273239"/>
                </a:solidFill>
                <a:effectLst/>
                <a:latin typeface="Times New Roman" panose="02020603050405020304" pitchFamily="18" charset="0"/>
                <a:cs typeface="Times New Roman" panose="02020603050405020304" pitchFamily="18" charset="0"/>
              </a:rPr>
              <a:t> </a:t>
            </a:r>
            <a:r>
              <a:rPr lang="en-GB" sz="1800" b="0" i="0" dirty="0">
                <a:solidFill>
                  <a:srgbClr val="273239"/>
                </a:solidFill>
                <a:effectLst/>
                <a:latin typeface="Times New Roman" panose="02020603050405020304" pitchFamily="18" charset="0"/>
                <a:cs typeface="Times New Roman" panose="02020603050405020304" pitchFamily="18" charset="0"/>
              </a:rPr>
              <a:t>using </a:t>
            </a:r>
            <a:r>
              <a:rPr lang="en-GB" sz="1800" dirty="0">
                <a:latin typeface="Times New Roman" panose="02020603050405020304" pitchFamily="18" charset="0"/>
                <a:cs typeface="Times New Roman" panose="02020603050405020304" pitchFamily="18" charset="0"/>
              </a:rPr>
              <a:t>try-catch</a:t>
            </a:r>
            <a:r>
              <a:rPr lang="en-GB" sz="1800" b="0" i="0" dirty="0">
                <a:solidFill>
                  <a:srgbClr val="273239"/>
                </a:solidFill>
                <a:effectLst/>
                <a:latin typeface="Times New Roman" panose="02020603050405020304" pitchFamily="18" charset="0"/>
                <a:cs typeface="Times New Roman" panose="02020603050405020304" pitchFamily="18" charset="0"/>
              </a:rPr>
              <a:t>, and </a:t>
            </a:r>
            <a:r>
              <a:rPr lang="en-GB" sz="1800" dirty="0">
                <a:latin typeface="Times New Roman" panose="02020603050405020304" pitchFamily="18" charset="0"/>
                <a:cs typeface="Times New Roman" panose="02020603050405020304" pitchFamily="18" charset="0"/>
              </a:rPr>
              <a:t>finally</a:t>
            </a:r>
            <a:r>
              <a:rPr lang="en-GB" sz="1800" b="0" i="0" dirty="0">
                <a:solidFill>
                  <a:srgbClr val="273239"/>
                </a:solidFill>
                <a:effectLst/>
                <a:latin typeface="Times New Roman" panose="02020603050405020304" pitchFamily="18" charset="0"/>
                <a:cs typeface="Times New Roman" panose="02020603050405020304" pitchFamily="18" charset="0"/>
              </a:rPr>
              <a:t> blocks and keep the program running.</a:t>
            </a:r>
          </a:p>
          <a:p>
            <a:pPr marL="0" indent="0">
              <a:buNone/>
            </a:pPr>
            <a:r>
              <a:rPr lang="en-IN" sz="1800" dirty="0">
                <a:latin typeface="Times New Roman" panose="02020603050405020304" pitchFamily="18" charset="0"/>
                <a:cs typeface="Times New Roman" panose="02020603050405020304" pitchFamily="18" charset="0"/>
              </a:rPr>
              <a:t>// Java program to demonstrates handling the exception using try-catch block</a:t>
            </a:r>
          </a:p>
          <a:p>
            <a:pPr marL="0" indent="0">
              <a:buNone/>
            </a:pPr>
            <a:r>
              <a:rPr lang="en-IN" sz="1800" dirty="0">
                <a:latin typeface="Times New Roman" panose="02020603050405020304" pitchFamily="18" charset="0"/>
                <a:cs typeface="Times New Roman" panose="02020603050405020304" pitchFamily="18" charset="0"/>
              </a:rPr>
              <a:t>import java.io.*;</a:t>
            </a:r>
          </a:p>
          <a:p>
            <a:pPr marL="0" indent="0">
              <a:buNone/>
            </a:pPr>
            <a:r>
              <a:rPr lang="en-IN" sz="1800" dirty="0">
                <a:latin typeface="Times New Roman" panose="02020603050405020304" pitchFamily="18" charset="0"/>
                <a:cs typeface="Times New Roman" panose="02020603050405020304" pitchFamily="18" charset="0"/>
              </a:rPr>
              <a:t>class Main {</a:t>
            </a:r>
          </a:p>
          <a:p>
            <a:pPr marL="0" indent="0">
              <a:buNone/>
            </a:pPr>
            <a:r>
              <a:rPr lang="en-IN" sz="1800" dirty="0">
                <a:latin typeface="Times New Roman" panose="02020603050405020304" pitchFamily="18" charset="0"/>
                <a:cs typeface="Times New Roman" panose="02020603050405020304" pitchFamily="18" charset="0"/>
              </a:rPr>
              <a:t>    public static void main(String[] </a:t>
            </a:r>
            <a:r>
              <a:rPr lang="en-IN" sz="1800" dirty="0" err="1">
                <a:latin typeface="Times New Roman" panose="02020603050405020304" pitchFamily="18" charset="0"/>
                <a:cs typeface="Times New Roman" panose="02020603050405020304" pitchFamily="18" charset="0"/>
              </a:rPr>
              <a:t>args</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int n = 10;</a:t>
            </a:r>
          </a:p>
          <a:p>
            <a:pPr marL="0" indent="0">
              <a:buNone/>
            </a:pPr>
            <a:r>
              <a:rPr lang="en-IN" sz="1800" dirty="0">
                <a:latin typeface="Times New Roman" panose="02020603050405020304" pitchFamily="18" charset="0"/>
                <a:cs typeface="Times New Roman" panose="02020603050405020304" pitchFamily="18" charset="0"/>
              </a:rPr>
              <a:t>        int m = 0;</a:t>
            </a:r>
          </a:p>
          <a:p>
            <a:pPr marL="0" indent="0">
              <a:buNone/>
            </a:pPr>
            <a:r>
              <a:rPr lang="en-IN" sz="1800" dirty="0">
                <a:latin typeface="Times New Roman" panose="02020603050405020304" pitchFamily="18" charset="0"/>
                <a:cs typeface="Times New Roman" panose="02020603050405020304" pitchFamily="18" charset="0"/>
              </a:rPr>
              <a:t>        try {</a:t>
            </a:r>
          </a:p>
          <a:p>
            <a:pPr marL="0" indent="0">
              <a:buNone/>
            </a:pPr>
            <a:r>
              <a:rPr lang="en-IN" sz="1800" dirty="0">
                <a:latin typeface="Times New Roman" panose="02020603050405020304" pitchFamily="18" charset="0"/>
                <a:cs typeface="Times New Roman" panose="02020603050405020304" pitchFamily="18" charset="0"/>
              </a:rPr>
              <a:t>            int </a:t>
            </a:r>
            <a:r>
              <a:rPr lang="en-IN" sz="1800" dirty="0" err="1">
                <a:latin typeface="Times New Roman" panose="02020603050405020304" pitchFamily="18" charset="0"/>
                <a:cs typeface="Times New Roman" panose="02020603050405020304" pitchFamily="18" charset="0"/>
              </a:rPr>
              <a:t>ans</a:t>
            </a:r>
            <a:r>
              <a:rPr lang="en-IN" sz="1800" dirty="0">
                <a:latin typeface="Times New Roman" panose="02020603050405020304" pitchFamily="18" charset="0"/>
                <a:cs typeface="Times New Roman" panose="02020603050405020304" pitchFamily="18" charset="0"/>
              </a:rPr>
              <a:t> = n / m;         // Code that may throw an exception</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("Answer: " + </a:t>
            </a:r>
            <a:r>
              <a:rPr lang="en-IN" sz="1800" dirty="0" err="1">
                <a:latin typeface="Times New Roman" panose="02020603050405020304" pitchFamily="18" charset="0"/>
                <a:cs typeface="Times New Roman" panose="02020603050405020304" pitchFamily="18" charset="0"/>
              </a:rPr>
              <a:t>ans</a:t>
            </a:r>
            <a:r>
              <a:rPr lang="en-IN" sz="1800" dirty="0">
                <a:latin typeface="Times New Roman" panose="02020603050405020304" pitchFamily="18" charset="0"/>
                <a:cs typeface="Times New Roman" panose="02020603050405020304" pitchFamily="18" charset="0"/>
              </a:rPr>
              <a:t>);</a:t>
            </a:r>
          </a:p>
          <a:p>
            <a:pPr marL="0" indent="0">
              <a:buNone/>
            </a:pP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catch (</a:t>
            </a:r>
            <a:r>
              <a:rPr lang="en-IN" sz="1800" dirty="0" err="1">
                <a:latin typeface="Times New Roman" panose="02020603050405020304" pitchFamily="18" charset="0"/>
                <a:cs typeface="Times New Roman" panose="02020603050405020304" pitchFamily="18" charset="0"/>
              </a:rPr>
              <a:t>ArithmeticException</a:t>
            </a:r>
            <a:r>
              <a:rPr lang="en-IN" sz="1800" dirty="0">
                <a:latin typeface="Times New Roman" panose="02020603050405020304" pitchFamily="18" charset="0"/>
                <a:cs typeface="Times New Roman" panose="02020603050405020304" pitchFamily="18" charset="0"/>
              </a:rPr>
              <a:t> e) {            // Handling the exception</a:t>
            </a:r>
          </a:p>
          <a:p>
            <a:pPr marL="0" indent="0">
              <a:buNone/>
            </a:pP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System.out.println</a:t>
            </a:r>
            <a:r>
              <a:rPr lang="en-IN" sz="1800" dirty="0">
                <a:latin typeface="Times New Roman" panose="02020603050405020304" pitchFamily="18" charset="0"/>
                <a:cs typeface="Times New Roman" panose="02020603050405020304" pitchFamily="18" charset="0"/>
              </a:rPr>
              <a:t>(       </a:t>
            </a:r>
          </a:p>
          <a:p>
            <a:pPr marL="0" indent="0">
              <a:buNone/>
            </a:pPr>
            <a:r>
              <a:rPr lang="en-IN" sz="1800" dirty="0">
                <a:latin typeface="Times New Roman" panose="02020603050405020304" pitchFamily="18" charset="0"/>
                <a:cs typeface="Times New Roman" panose="02020603050405020304" pitchFamily="18" charset="0"/>
              </a:rPr>
              <a:t>                "Error: Division by zero is not allowed!");</a:t>
            </a:r>
          </a:p>
          <a:p>
            <a:pPr marL="0" indent="0">
              <a:buNone/>
            </a:pPr>
            <a:r>
              <a:rPr lang="en-IN" sz="1800"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252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45588"/>
            <a:ext cx="10515600" cy="5431375"/>
          </a:xfrm>
        </p:spPr>
        <p:txBody>
          <a:bodyPr>
            <a:normAutofit/>
          </a:bodyPr>
          <a:lstStyle/>
          <a:p>
            <a:pPr marL="0" indent="0">
              <a:buNone/>
            </a:pPr>
            <a:endParaRPr lang="en-IN" sz="2000" dirty="0" smtClean="0">
              <a:latin typeface="Times New Roman" panose="02020603050405020304" pitchFamily="18" charset="0"/>
              <a:cs typeface="Times New Roman" panose="02020603050405020304" pitchFamily="18" charset="0"/>
            </a:endParaRP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finally {</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System.out.println</a:t>
            </a:r>
            <a:r>
              <a:rPr lang="en-IN" sz="2000" dirty="0" smtClean="0">
                <a:latin typeface="Times New Roman" panose="02020603050405020304" pitchFamily="18" charset="0"/>
                <a:cs typeface="Times New Roman" panose="02020603050405020304" pitchFamily="18" charset="0"/>
              </a:rPr>
              <a:t>(</a:t>
            </a:r>
          </a:p>
          <a:p>
            <a:pPr marL="0" indent="0">
              <a:buNone/>
            </a:pPr>
            <a:r>
              <a:rPr lang="en-IN" sz="2000" dirty="0" smtClean="0">
                <a:latin typeface="Times New Roman" panose="02020603050405020304" pitchFamily="18" charset="0"/>
                <a:cs typeface="Times New Roman" panose="02020603050405020304" pitchFamily="18" charset="0"/>
              </a:rPr>
              <a:t>                "Program continues after handling the exception.");</a:t>
            </a:r>
          </a:p>
          <a:p>
            <a:pPr marL="0" indent="0">
              <a:buNone/>
            </a:pP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     }</a:t>
            </a:r>
          </a:p>
          <a:p>
            <a:pPr marL="0" indent="0">
              <a:buNone/>
            </a:pPr>
            <a:r>
              <a:rPr lang="en-IN" sz="2000" dirty="0" smtClean="0">
                <a:latin typeface="Times New Roman" panose="02020603050405020304" pitchFamily="18" charset="0"/>
                <a:cs typeface="Times New Roman" panose="02020603050405020304" pitchFamily="18" charset="0"/>
              </a:rPr>
              <a:t>    }</a:t>
            </a:r>
          </a:p>
          <a:p>
            <a:pPr marL="0" indent="0">
              <a:buNone/>
            </a:pPr>
            <a:r>
              <a:rPr lang="en-IN" sz="2000" dirty="0" smtClean="0">
                <a:latin typeface="Times New Roman" panose="02020603050405020304" pitchFamily="18" charset="0"/>
                <a:cs typeface="Times New Roman" panose="02020603050405020304" pitchFamily="18" charset="0"/>
              </a:rPr>
              <a:t>}</a:t>
            </a:r>
            <a:endParaRPr lang="en-US" sz="2000" dirty="0"/>
          </a:p>
        </p:txBody>
      </p:sp>
      <p:pic>
        <p:nvPicPr>
          <p:cNvPr id="4" name="Picture 3">
            <a:extLst>
              <a:ext uri="{FF2B5EF4-FFF2-40B4-BE49-F238E27FC236}">
                <a16:creationId xmlns:a16="http://schemas.microsoft.com/office/drawing/2014/main" xmlns="" id="{E83F36A0-8F11-43CB-A59D-195BF0AB1984}"/>
              </a:ext>
            </a:extLst>
          </p:cNvPr>
          <p:cNvPicPr>
            <a:picLocks noChangeAspect="1"/>
          </p:cNvPicPr>
          <p:nvPr/>
        </p:nvPicPr>
        <p:blipFill>
          <a:blip r:embed="rId2"/>
          <a:stretch>
            <a:fillRect/>
          </a:stretch>
        </p:blipFill>
        <p:spPr>
          <a:xfrm>
            <a:off x="975067" y="3722354"/>
            <a:ext cx="7409278" cy="752475"/>
          </a:xfrm>
          <a:prstGeom prst="rect">
            <a:avLst/>
          </a:prstGeom>
        </p:spPr>
      </p:pic>
      <p:sp>
        <p:nvSpPr>
          <p:cNvPr id="5" name="TextBox 4">
            <a:extLst>
              <a:ext uri="{FF2B5EF4-FFF2-40B4-BE49-F238E27FC236}">
                <a16:creationId xmlns:a16="http://schemas.microsoft.com/office/drawing/2014/main" xmlns="" id="{92B7869E-B543-480F-9F0E-F6E2B18854A8}"/>
              </a:ext>
            </a:extLst>
          </p:cNvPr>
          <p:cNvSpPr txBox="1"/>
          <p:nvPr/>
        </p:nvSpPr>
        <p:spPr>
          <a:xfrm>
            <a:off x="958777" y="4343393"/>
            <a:ext cx="10436054" cy="923330"/>
          </a:xfrm>
          <a:prstGeom prst="rect">
            <a:avLst/>
          </a:prstGeom>
          <a:noFill/>
        </p:spPr>
        <p:txBody>
          <a:bodyPr wrap="square">
            <a:spAutoFit/>
          </a:bodyPr>
          <a:lstStyle/>
          <a:p>
            <a:endParaRPr lang="en-GB" b="1" i="1" dirty="0" smtClean="0">
              <a:solidFill>
                <a:srgbClr val="273239"/>
              </a:solidFill>
              <a:effectLst/>
              <a:latin typeface="Times New Roman" panose="02020603050405020304" pitchFamily="18" charset="0"/>
              <a:cs typeface="Times New Roman" panose="02020603050405020304" pitchFamily="18" charset="0"/>
            </a:endParaRPr>
          </a:p>
          <a:p>
            <a:r>
              <a:rPr lang="en-GB" b="1" i="1" dirty="0" smtClean="0">
                <a:solidFill>
                  <a:srgbClr val="273239"/>
                </a:solidFill>
                <a:effectLst/>
                <a:latin typeface="Times New Roman" panose="02020603050405020304" pitchFamily="18" charset="0"/>
                <a:cs typeface="Times New Roman" panose="02020603050405020304" pitchFamily="18" charset="0"/>
              </a:rPr>
              <a:t>Note</a:t>
            </a:r>
            <a:r>
              <a:rPr lang="en-GB" b="1" i="1" dirty="0">
                <a:solidFill>
                  <a:srgbClr val="273239"/>
                </a:solidFill>
                <a:effectLst/>
                <a:latin typeface="Times New Roman" panose="02020603050405020304" pitchFamily="18" charset="0"/>
                <a:cs typeface="Times New Roman" panose="02020603050405020304" pitchFamily="18" charset="0"/>
              </a:rPr>
              <a:t>:</a:t>
            </a:r>
            <a:r>
              <a:rPr lang="en-GB" b="0" i="1" dirty="0">
                <a:solidFill>
                  <a:srgbClr val="273239"/>
                </a:solidFill>
                <a:effectLst/>
                <a:latin typeface="Times New Roman" panose="02020603050405020304" pitchFamily="18" charset="0"/>
                <a:cs typeface="Times New Roman" panose="02020603050405020304" pitchFamily="18" charset="0"/>
              </a:rPr>
              <a:t> With the help of exception handling we can detect and handle the exceptions gracefully so that the normal flow of the program can be maintained.</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2FE9F0B-8A01-4CF3-96C7-C90E1C58E253}"/>
              </a:ext>
            </a:extLst>
          </p:cNvPr>
          <p:cNvSpPr>
            <a:spLocks noGrp="1"/>
          </p:cNvSpPr>
          <p:nvPr>
            <p:ph idx="1"/>
          </p:nvPr>
        </p:nvSpPr>
        <p:spPr>
          <a:xfrm>
            <a:off x="838200" y="509047"/>
            <a:ext cx="10515600" cy="5667916"/>
          </a:xfrm>
        </p:spPr>
        <p:txBody>
          <a:bodyPr>
            <a:normAutofit/>
          </a:bodyPr>
          <a:lstStyle/>
          <a:p>
            <a:pPr marL="0" indent="0">
              <a:buNone/>
            </a:pPr>
            <a:r>
              <a:rPr lang="en-GB" sz="2000" b="0" i="0" dirty="0">
                <a:solidFill>
                  <a:srgbClr val="273239"/>
                </a:solidFill>
                <a:effectLst/>
                <a:latin typeface="Times New Roman" panose="02020603050405020304" pitchFamily="18" charset="0"/>
                <a:cs typeface="Times New Roman" panose="02020603050405020304" pitchFamily="18" charset="0"/>
              </a:rPr>
              <a:t>The summary is depicted via visual aid below as follows: </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210FB4D9-D04B-45D2-8195-3D495BE0F4B9}"/>
              </a:ext>
            </a:extLst>
          </p:cNvPr>
          <p:cNvPicPr>
            <a:picLocks noChangeAspect="1"/>
          </p:cNvPicPr>
          <p:nvPr/>
        </p:nvPicPr>
        <p:blipFill>
          <a:blip r:embed="rId2"/>
          <a:stretch>
            <a:fillRect/>
          </a:stretch>
        </p:blipFill>
        <p:spPr>
          <a:xfrm>
            <a:off x="1743960" y="1168924"/>
            <a:ext cx="8597244" cy="5429839"/>
          </a:xfrm>
          <a:prstGeom prst="rect">
            <a:avLst/>
          </a:prstGeom>
        </p:spPr>
      </p:pic>
    </p:spTree>
    <p:extLst>
      <p:ext uri="{BB962C8B-B14F-4D97-AF65-F5344CB8AC3E}">
        <p14:creationId xmlns:p14="http://schemas.microsoft.com/office/powerpoint/2010/main" xmlns="" val="283745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4FABCB6-5424-4E05-A6A2-B9D227FECABA}"/>
              </a:ext>
            </a:extLst>
          </p:cNvPr>
          <p:cNvSpPr>
            <a:spLocks noGrp="1"/>
          </p:cNvSpPr>
          <p:nvPr>
            <p:ph idx="1"/>
          </p:nvPr>
        </p:nvSpPr>
        <p:spPr>
          <a:xfrm>
            <a:off x="838200" y="424206"/>
            <a:ext cx="10515600" cy="5752757"/>
          </a:xfrm>
        </p:spPr>
        <p:txBody>
          <a:bodyPr>
            <a:norm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Java Exception Hierarchy</a:t>
            </a:r>
          </a:p>
          <a:p>
            <a:pPr marL="0" indent="0" algn="just" rtl="0" fontAlgn="base">
              <a:buNone/>
            </a:pPr>
            <a:r>
              <a:rPr lang="en-GB" sz="2000" b="0" i="0" dirty="0">
                <a:solidFill>
                  <a:srgbClr val="273239"/>
                </a:solidFill>
                <a:effectLst/>
                <a:latin typeface="Times New Roman" panose="02020603050405020304" pitchFamily="18" charset="0"/>
                <a:cs typeface="Times New Roman" panose="02020603050405020304" pitchFamily="18" charset="0"/>
              </a:rPr>
              <a:t>All exception and error types are subclasses of the class </a:t>
            </a:r>
            <a:r>
              <a:rPr lang="en-GB" sz="2000" dirty="0">
                <a:latin typeface="Times New Roman" panose="02020603050405020304" pitchFamily="18" charset="0"/>
                <a:cs typeface="Times New Roman" panose="02020603050405020304" pitchFamily="18" charset="0"/>
              </a:rPr>
              <a:t>Throwable</a:t>
            </a:r>
            <a:r>
              <a:rPr lang="en-GB" sz="2000" b="0" i="0" dirty="0">
                <a:solidFill>
                  <a:srgbClr val="273239"/>
                </a:solidFill>
                <a:effectLst/>
                <a:latin typeface="Times New Roman" panose="02020603050405020304" pitchFamily="18" charset="0"/>
                <a:cs typeface="Times New Roman" panose="02020603050405020304" pitchFamily="18" charset="0"/>
              </a:rPr>
              <a:t>, which is the base class of the hierarchy. One branch is headed by </a:t>
            </a:r>
            <a:r>
              <a:rPr lang="en-GB" sz="2000" b="1" i="0" dirty="0">
                <a:solidFill>
                  <a:srgbClr val="273239"/>
                </a:solidFill>
                <a:effectLst/>
                <a:latin typeface="Times New Roman" panose="02020603050405020304" pitchFamily="18" charset="0"/>
                <a:cs typeface="Times New Roman" panose="02020603050405020304" pitchFamily="18" charset="0"/>
              </a:rPr>
              <a:t>Exception</a:t>
            </a:r>
            <a:r>
              <a:rPr lang="en-GB" sz="2000" b="0" i="0" dirty="0">
                <a:solidFill>
                  <a:srgbClr val="273239"/>
                </a:solidFill>
                <a:effectLst/>
                <a:latin typeface="Times New Roman" panose="02020603050405020304" pitchFamily="18" charset="0"/>
                <a:cs typeface="Times New Roman" panose="02020603050405020304" pitchFamily="18" charset="0"/>
              </a:rPr>
              <a:t>. This class is used for exceptional conditions that user programs should catch. </a:t>
            </a:r>
            <a:r>
              <a:rPr lang="en-GB" sz="2000" dirty="0" err="1">
                <a:latin typeface="Times New Roman" panose="02020603050405020304" pitchFamily="18" charset="0"/>
                <a:cs typeface="Times New Roman" panose="02020603050405020304" pitchFamily="18" charset="0"/>
              </a:rPr>
              <a:t>NullPointerException</a:t>
            </a:r>
            <a:r>
              <a:rPr lang="en-GB" sz="2000" b="0" i="0" dirty="0">
                <a:solidFill>
                  <a:srgbClr val="273239"/>
                </a:solidFill>
                <a:effectLst/>
                <a:latin typeface="Times New Roman" panose="02020603050405020304" pitchFamily="18" charset="0"/>
                <a:cs typeface="Times New Roman" panose="02020603050405020304" pitchFamily="18" charset="0"/>
              </a:rPr>
              <a:t> is an example of such an exception. Another branch, </a:t>
            </a:r>
            <a:r>
              <a:rPr lang="en-GB" sz="2000" b="1" i="0" dirty="0">
                <a:solidFill>
                  <a:srgbClr val="273239"/>
                </a:solidFill>
                <a:effectLst/>
                <a:latin typeface="Times New Roman" panose="02020603050405020304" pitchFamily="18" charset="0"/>
                <a:cs typeface="Times New Roman" panose="02020603050405020304" pitchFamily="18" charset="0"/>
              </a:rPr>
              <a:t>Error</a:t>
            </a:r>
            <a:r>
              <a:rPr lang="en-GB" sz="2000" b="0" i="0" dirty="0">
                <a:solidFill>
                  <a:srgbClr val="273239"/>
                </a:solidFill>
                <a:effectLst/>
                <a:latin typeface="Times New Roman" panose="02020603050405020304" pitchFamily="18" charset="0"/>
                <a:cs typeface="Times New Roman" panose="02020603050405020304" pitchFamily="18" charset="0"/>
              </a:rPr>
              <a:t> is used by the</a:t>
            </a:r>
            <a:r>
              <a:rPr lang="en-GB" sz="2000" u="sng" dirty="0">
                <a:solidFill>
                  <a:srgbClr val="0563C1"/>
                </a:solidFill>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Java run-time system(JVM)</a:t>
            </a:r>
            <a:r>
              <a:rPr lang="en-GB" sz="2000" b="0" i="0" dirty="0">
                <a:effectLst/>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to indicate errors having to do with the run-time environment itself(JRE).</a:t>
            </a:r>
            <a:r>
              <a:rPr lang="en-GB" sz="2000" u="sng" dirty="0">
                <a:solidFill>
                  <a:srgbClr val="0563C1"/>
                </a:solidFill>
                <a:latin typeface="Times New Roman" panose="02020603050405020304" pitchFamily="18" charset="0"/>
                <a:cs typeface="Times New Roman" panose="02020603050405020304" pitchFamily="18" charset="0"/>
              </a:rPr>
              <a:t> </a:t>
            </a:r>
            <a:r>
              <a:rPr lang="en-GB" sz="2000" dirty="0" err="1">
                <a:latin typeface="Times New Roman" panose="02020603050405020304" pitchFamily="18" charset="0"/>
                <a:cs typeface="Times New Roman" panose="02020603050405020304" pitchFamily="18" charset="0"/>
              </a:rPr>
              <a:t>StackOverflowError</a:t>
            </a:r>
            <a:r>
              <a:rPr lang="en-GB" sz="2000" b="0" i="0" dirty="0">
                <a:solidFill>
                  <a:srgbClr val="273239"/>
                </a:solidFill>
                <a:effectLst/>
                <a:latin typeface="Times New Roman" panose="02020603050405020304" pitchFamily="18" charset="0"/>
                <a:cs typeface="Times New Roman" panose="02020603050405020304" pitchFamily="18" charset="0"/>
              </a:rPr>
              <a:t> is an example of such an error.</a:t>
            </a:r>
          </a:p>
          <a:p>
            <a:pPr marL="0" indent="0" algn="just" rtl="0" fontAlgn="base">
              <a:buNone/>
            </a:pPr>
            <a:r>
              <a:rPr lang="en-GB" sz="2000" b="1" i="1" dirty="0">
                <a:solidFill>
                  <a:srgbClr val="273239"/>
                </a:solidFill>
                <a:effectLst/>
                <a:latin typeface="Times New Roman" panose="02020603050405020304" pitchFamily="18" charset="0"/>
                <a:cs typeface="Times New Roman" panose="02020603050405020304" pitchFamily="18" charset="0"/>
              </a:rPr>
              <a:t>The below figure demonstrates the exception hierarchy in Java:</a:t>
            </a:r>
            <a:endParaRPr lang="en-GB" sz="2000" b="0" i="0" dirty="0">
              <a:solidFill>
                <a:srgbClr val="273239"/>
              </a:solidFill>
              <a:effectLst/>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7F46947-1ADB-485E-BB16-B5A463CC5C0E}"/>
              </a:ext>
            </a:extLst>
          </p:cNvPr>
          <p:cNvPicPr>
            <a:picLocks noChangeAspect="1"/>
          </p:cNvPicPr>
          <p:nvPr/>
        </p:nvPicPr>
        <p:blipFill>
          <a:blip r:embed="rId2"/>
          <a:stretch>
            <a:fillRect/>
          </a:stretch>
        </p:blipFill>
        <p:spPr>
          <a:xfrm>
            <a:off x="1571625" y="2771479"/>
            <a:ext cx="9048750" cy="3733015"/>
          </a:xfrm>
          <a:prstGeom prst="rect">
            <a:avLst/>
          </a:prstGeom>
        </p:spPr>
      </p:pic>
    </p:spTree>
    <p:extLst>
      <p:ext uri="{BB962C8B-B14F-4D97-AF65-F5344CB8AC3E}">
        <p14:creationId xmlns:p14="http://schemas.microsoft.com/office/powerpoint/2010/main" xmlns="" val="2116807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443A671-5B01-4E06-A35A-F9AB8AED2DF0}"/>
              </a:ext>
            </a:extLst>
          </p:cNvPr>
          <p:cNvSpPr>
            <a:spLocks noGrp="1"/>
          </p:cNvSpPr>
          <p:nvPr>
            <p:ph idx="1"/>
          </p:nvPr>
        </p:nvSpPr>
        <p:spPr>
          <a:xfrm>
            <a:off x="838200" y="546755"/>
            <a:ext cx="10515600" cy="5630208"/>
          </a:xfrm>
        </p:spPr>
        <p:txBody>
          <a:bodyPr>
            <a:noAutofit/>
          </a:bodyPr>
          <a:lstStyle/>
          <a:p>
            <a:pPr marL="0" indent="0" algn="just" fontAlgn="base">
              <a:buNone/>
            </a:pPr>
            <a:r>
              <a:rPr lang="en-GB" sz="2000" b="1" i="0" dirty="0">
                <a:solidFill>
                  <a:srgbClr val="273239"/>
                </a:solidFill>
                <a:effectLst/>
                <a:latin typeface="Times New Roman" panose="02020603050405020304" pitchFamily="18" charset="0"/>
                <a:cs typeface="Times New Roman" panose="02020603050405020304" pitchFamily="18" charset="0"/>
              </a:rPr>
              <a:t>Major Reasons Why an Exception Occurs: Exceptions</a:t>
            </a:r>
            <a:r>
              <a:rPr lang="en-GB" sz="2000" b="0" i="0" dirty="0">
                <a:solidFill>
                  <a:srgbClr val="273239"/>
                </a:solidFill>
                <a:effectLst/>
                <a:latin typeface="Times New Roman" panose="02020603050405020304" pitchFamily="18" charset="0"/>
                <a:cs typeface="Times New Roman" panose="02020603050405020304" pitchFamily="18" charset="0"/>
              </a:rPr>
              <a:t> can occur due several reasons, such as: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Invalid user input</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Device failure</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Loss of network connection</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Physical limitations (out-of-disk memory)</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Code errors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Out of bound</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Null reference</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Type mismatch</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Opening an unavailable file</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Database errors</a:t>
            </a:r>
          </a:p>
          <a:p>
            <a:pPr algn="just" fontAlgn="base">
              <a:buFont typeface="Arial" panose="020B0604020202020204" pitchFamily="34" charset="0"/>
              <a:buChar char="•"/>
            </a:pPr>
            <a:r>
              <a:rPr lang="en-GB" sz="2000" b="0" i="0" dirty="0">
                <a:solidFill>
                  <a:srgbClr val="273239"/>
                </a:solidFill>
                <a:effectLst/>
                <a:latin typeface="Times New Roman" panose="02020603050405020304" pitchFamily="18" charset="0"/>
                <a:cs typeface="Times New Roman" panose="02020603050405020304" pitchFamily="18" charset="0"/>
              </a:rPr>
              <a:t>Arithmetic errors</a:t>
            </a:r>
          </a:p>
          <a:p>
            <a:pPr marL="0" indent="0" algn="just" rtl="0" fontAlgn="base">
              <a:buNone/>
            </a:pPr>
            <a:r>
              <a:rPr lang="en-GB" sz="2000" dirty="0">
                <a:latin typeface="Times New Roman" panose="02020603050405020304" pitchFamily="18" charset="0"/>
                <a:cs typeface="Times New Roman" panose="02020603050405020304" pitchFamily="18" charset="0"/>
              </a:rPr>
              <a:t>Errors</a:t>
            </a:r>
            <a:r>
              <a:rPr lang="en-GB" sz="2000" b="0" i="0" dirty="0">
                <a:solidFill>
                  <a:srgbClr val="273239"/>
                </a:solidFill>
                <a:effectLst/>
                <a:latin typeface="Times New Roman" panose="02020603050405020304" pitchFamily="18" charset="0"/>
                <a:cs typeface="Times New Roman" panose="02020603050405020304" pitchFamily="18" charset="0"/>
              </a:rPr>
              <a:t> represent irrecoverable conditions such as Java virtual machine (JVM) running out of memory, memory leaks, stack overflow errors, library incompatibility, infinite recursion, etc. Errors are usually beyond the control of the programmer, and we should not try to handle errors.</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983268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2319E4A-53E9-4938-B2B9-85A3AE8EF0CE}"/>
              </a:ext>
            </a:extLst>
          </p:cNvPr>
          <p:cNvSpPr>
            <a:spLocks noGrp="1"/>
          </p:cNvSpPr>
          <p:nvPr>
            <p:ph idx="1"/>
          </p:nvPr>
        </p:nvSpPr>
        <p:spPr>
          <a:xfrm>
            <a:off x="838200" y="348792"/>
            <a:ext cx="10515600" cy="5828171"/>
          </a:xfrm>
        </p:spPr>
        <p:txBody>
          <a:bodyPr>
            <a:normAutofit/>
          </a:bodyPr>
          <a:lstStyle/>
          <a:p>
            <a:pPr marL="0" indent="0">
              <a:buNone/>
            </a:pPr>
            <a:r>
              <a:rPr lang="en-GB" sz="2000" b="1" i="0" dirty="0">
                <a:solidFill>
                  <a:srgbClr val="273239"/>
                </a:solidFill>
                <a:effectLst/>
                <a:latin typeface="Times New Roman" panose="02020603050405020304" pitchFamily="18" charset="0"/>
                <a:cs typeface="Times New Roman" panose="02020603050405020304" pitchFamily="18" charset="0"/>
              </a:rPr>
              <a:t>Difference Between Exception and Error</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B1D3DB6D-A936-4249-A844-34C654E0B0E1}"/>
              </a:ext>
            </a:extLst>
          </p:cNvPr>
          <p:cNvPicPr>
            <a:picLocks noChangeAspect="1"/>
          </p:cNvPicPr>
          <p:nvPr/>
        </p:nvPicPr>
        <p:blipFill>
          <a:blip r:embed="rId2"/>
          <a:stretch>
            <a:fillRect/>
          </a:stretch>
        </p:blipFill>
        <p:spPr>
          <a:xfrm>
            <a:off x="1095375" y="1143000"/>
            <a:ext cx="10001250" cy="4572000"/>
          </a:xfrm>
          <a:prstGeom prst="rect">
            <a:avLst/>
          </a:prstGeom>
        </p:spPr>
      </p:pic>
    </p:spTree>
    <p:extLst>
      <p:ext uri="{BB962C8B-B14F-4D97-AF65-F5344CB8AC3E}">
        <p14:creationId xmlns:p14="http://schemas.microsoft.com/office/powerpoint/2010/main" xmlns="" val="3889616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TotalTime>
  <Words>1091</Words>
  <Application>Microsoft Office PowerPoint</Application>
  <PresentationFormat>Custom</PresentationFormat>
  <Paragraphs>187</Paragraphs>
  <Slides>29</Slides>
  <Notes>0</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Unit 5</vt:lpstr>
      <vt:lpstr>Exception Handling</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Concurrent Programming</vt:lpstr>
      <vt:lpstr>Slide 20</vt:lpstr>
      <vt:lpstr>Slide 21</vt:lpstr>
      <vt:lpstr>Slide 22</vt:lpstr>
      <vt:lpstr>Slide 23</vt:lpstr>
      <vt:lpstr>Multithreading </vt:lpstr>
      <vt:lpstr>Slide 25</vt:lpstr>
      <vt:lpstr>Slide 26</vt:lpstr>
      <vt:lpstr>Slide 27</vt:lpstr>
      <vt:lpstr>Slide 28</vt:lpstr>
      <vt:lpstr>Slide 29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Imran Akkalkot</dc:creator>
  <cp:lastModifiedBy>Admin</cp:lastModifiedBy>
  <cp:revision>7</cp:revision>
  <dcterms:created xsi:type="dcterms:W3CDTF">2025-02-15T10:55:51Z</dcterms:created>
  <dcterms:modified xsi:type="dcterms:W3CDTF">2025-03-12T10:50:34Z</dcterms:modified>
</cp:coreProperties>
</file>