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D13AB778-F1B3-459C-8DEC-6E3680337C39}" type="datetimeFigureOut">
              <a:rPr lang="en-IN" smtClean="0"/>
              <a:t>21-03-2025</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4D9909E-50BC-4169-80CB-DA9845A05C3C}"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690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3AB778-F1B3-459C-8DEC-6E3680337C39}" type="datetimeFigureOut">
              <a:rPr lang="en-IN" smtClean="0"/>
              <a:t>21-03-2025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D9909E-50BC-4169-80CB-DA9845A05C3C}" type="slidenum">
              <a:rPr lang="en-IN" smtClean="0"/>
              <a:t>‹#›</a:t>
            </a:fld>
            <a:endParaRPr lang="en-IN"/>
          </a:p>
        </p:txBody>
      </p:sp>
    </p:spTree>
    <p:extLst>
      <p:ext uri="{BB962C8B-B14F-4D97-AF65-F5344CB8AC3E}">
        <p14:creationId xmlns:p14="http://schemas.microsoft.com/office/powerpoint/2010/main" val="1750162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3AB778-F1B3-459C-8DEC-6E3680337C39}" type="datetimeFigureOut">
              <a:rPr lang="en-IN" smtClean="0"/>
              <a:t>21-03-2025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D9909E-50BC-4169-80CB-DA9845A05C3C}" type="slidenum">
              <a:rPr lang="en-IN" smtClean="0"/>
              <a:t>‹#›</a:t>
            </a:fld>
            <a:endParaRPr lang="en-IN"/>
          </a:p>
        </p:txBody>
      </p:sp>
    </p:spTree>
    <p:extLst>
      <p:ext uri="{BB962C8B-B14F-4D97-AF65-F5344CB8AC3E}">
        <p14:creationId xmlns:p14="http://schemas.microsoft.com/office/powerpoint/2010/main" val="2659827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3AB778-F1B3-459C-8DEC-6E3680337C39}" type="datetimeFigureOut">
              <a:rPr lang="en-IN" smtClean="0"/>
              <a:t>21-03-2025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D9909E-50BC-4169-80CB-DA9845A05C3C}" type="slidenum">
              <a:rPr lang="en-IN" smtClean="0"/>
              <a:t>‹#›</a:t>
            </a:fld>
            <a:endParaRPr lang="en-IN"/>
          </a:p>
        </p:txBody>
      </p:sp>
    </p:spTree>
    <p:extLst>
      <p:ext uri="{BB962C8B-B14F-4D97-AF65-F5344CB8AC3E}">
        <p14:creationId xmlns:p14="http://schemas.microsoft.com/office/powerpoint/2010/main" val="844849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3AB778-F1B3-459C-8DEC-6E3680337C39}" type="datetimeFigureOut">
              <a:rPr lang="en-IN" smtClean="0"/>
              <a:t>21-03-2025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D9909E-50BC-4169-80CB-DA9845A05C3C}"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800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3AB778-F1B3-459C-8DEC-6E3680337C39}" type="datetimeFigureOut">
              <a:rPr lang="en-IN" smtClean="0"/>
              <a:t>21-03-2025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D9909E-50BC-4169-80CB-DA9845A05C3C}" type="slidenum">
              <a:rPr lang="en-IN" smtClean="0"/>
              <a:t>‹#›</a:t>
            </a:fld>
            <a:endParaRPr lang="en-IN"/>
          </a:p>
        </p:txBody>
      </p:sp>
    </p:spTree>
    <p:extLst>
      <p:ext uri="{BB962C8B-B14F-4D97-AF65-F5344CB8AC3E}">
        <p14:creationId xmlns:p14="http://schemas.microsoft.com/office/powerpoint/2010/main" val="653796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3AB778-F1B3-459C-8DEC-6E3680337C39}" type="datetimeFigureOut">
              <a:rPr lang="en-IN" smtClean="0"/>
              <a:t>21-03-2025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D9909E-50BC-4169-80CB-DA9845A05C3C}" type="slidenum">
              <a:rPr lang="en-IN" smtClean="0"/>
              <a:t>‹#›</a:t>
            </a:fld>
            <a:endParaRPr lang="en-IN"/>
          </a:p>
        </p:txBody>
      </p:sp>
    </p:spTree>
    <p:extLst>
      <p:ext uri="{BB962C8B-B14F-4D97-AF65-F5344CB8AC3E}">
        <p14:creationId xmlns:p14="http://schemas.microsoft.com/office/powerpoint/2010/main" val="1371397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3AB778-F1B3-459C-8DEC-6E3680337C39}" type="datetimeFigureOut">
              <a:rPr lang="en-IN" smtClean="0"/>
              <a:t>21-03-2025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D9909E-50BC-4169-80CB-DA9845A05C3C}" type="slidenum">
              <a:rPr lang="en-IN" smtClean="0"/>
              <a:t>‹#›</a:t>
            </a:fld>
            <a:endParaRPr lang="en-IN"/>
          </a:p>
        </p:txBody>
      </p:sp>
    </p:spTree>
    <p:extLst>
      <p:ext uri="{BB962C8B-B14F-4D97-AF65-F5344CB8AC3E}">
        <p14:creationId xmlns:p14="http://schemas.microsoft.com/office/powerpoint/2010/main" val="1775375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3AB778-F1B3-459C-8DEC-6E3680337C39}" type="datetimeFigureOut">
              <a:rPr lang="en-IN" smtClean="0"/>
              <a:t>21-03-2025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D9909E-50BC-4169-80CB-DA9845A05C3C}" type="slidenum">
              <a:rPr lang="en-IN" smtClean="0"/>
              <a:t>‹#›</a:t>
            </a:fld>
            <a:endParaRPr lang="en-IN"/>
          </a:p>
        </p:txBody>
      </p:sp>
    </p:spTree>
    <p:extLst>
      <p:ext uri="{BB962C8B-B14F-4D97-AF65-F5344CB8AC3E}">
        <p14:creationId xmlns:p14="http://schemas.microsoft.com/office/powerpoint/2010/main" val="4072380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3AB778-F1B3-459C-8DEC-6E3680337C39}" type="datetimeFigureOut">
              <a:rPr lang="en-IN" smtClean="0"/>
              <a:t>21-03-2025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D9909E-50BC-4169-80CB-DA9845A05C3C}" type="slidenum">
              <a:rPr lang="en-IN" smtClean="0"/>
              <a:t>‹#›</a:t>
            </a:fld>
            <a:endParaRPr lang="en-IN"/>
          </a:p>
        </p:txBody>
      </p:sp>
    </p:spTree>
    <p:extLst>
      <p:ext uri="{BB962C8B-B14F-4D97-AF65-F5344CB8AC3E}">
        <p14:creationId xmlns:p14="http://schemas.microsoft.com/office/powerpoint/2010/main" val="384158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3AB778-F1B3-459C-8DEC-6E3680337C39}" type="datetimeFigureOut">
              <a:rPr lang="en-IN" smtClean="0"/>
              <a:t>21-03-2025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D9909E-50BC-4169-80CB-DA9845A05C3C}" type="slidenum">
              <a:rPr lang="en-IN" smtClean="0"/>
              <a:t>‹#›</a:t>
            </a:fld>
            <a:endParaRPr lang="en-IN"/>
          </a:p>
        </p:txBody>
      </p:sp>
    </p:spTree>
    <p:extLst>
      <p:ext uri="{BB962C8B-B14F-4D97-AF65-F5344CB8AC3E}">
        <p14:creationId xmlns:p14="http://schemas.microsoft.com/office/powerpoint/2010/main" val="1404191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D13AB778-F1B3-459C-8DEC-6E3680337C39}" type="datetimeFigureOut">
              <a:rPr lang="en-IN" smtClean="0"/>
              <a:t>21-03-2025</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04D9909E-50BC-4169-80CB-DA9845A05C3C}" type="slidenum">
              <a:rPr lang="en-IN" smtClean="0"/>
              <a:t>‹#›</a:t>
            </a:fld>
            <a:endParaRPr lang="en-IN"/>
          </a:p>
        </p:txBody>
      </p:sp>
    </p:spTree>
    <p:extLst>
      <p:ext uri="{BB962C8B-B14F-4D97-AF65-F5344CB8AC3E}">
        <p14:creationId xmlns:p14="http://schemas.microsoft.com/office/powerpoint/2010/main" val="24221158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D04F9-D51D-4B80-A46E-387672AC76F7}"/>
              </a:ext>
            </a:extLst>
          </p:cNvPr>
          <p:cNvSpPr>
            <a:spLocks noGrp="1"/>
          </p:cNvSpPr>
          <p:nvPr>
            <p:ph type="ctrTitle"/>
          </p:nvPr>
        </p:nvSpPr>
        <p:spPr>
          <a:xfrm>
            <a:off x="1109980" y="882376"/>
            <a:ext cx="9966960" cy="1681715"/>
          </a:xfrm>
        </p:spPr>
        <p:txBody>
          <a:bodyPr/>
          <a:lstStyle/>
          <a:p>
            <a:r>
              <a:rPr lang="en-IN" dirty="0">
                <a:solidFill>
                  <a:schemeClr val="tx1"/>
                </a:solidFill>
                <a:latin typeface="Times New Roman" panose="02020603050405020304" pitchFamily="18" charset="0"/>
                <a:cs typeface="Times New Roman" panose="02020603050405020304" pitchFamily="18" charset="0"/>
              </a:rPr>
              <a:t>Unit 6</a:t>
            </a:r>
            <a:endParaRPr lang="en-IN" dirty="0"/>
          </a:p>
        </p:txBody>
      </p:sp>
      <p:sp>
        <p:nvSpPr>
          <p:cNvPr id="3" name="Subtitle 2">
            <a:extLst>
              <a:ext uri="{FF2B5EF4-FFF2-40B4-BE49-F238E27FC236}">
                <a16:creationId xmlns:a16="http://schemas.microsoft.com/office/drawing/2014/main" id="{2ADE1A5D-DB77-4DD1-98AB-9E5880D5389B}"/>
              </a:ext>
            </a:extLst>
          </p:cNvPr>
          <p:cNvSpPr>
            <a:spLocks noGrp="1"/>
          </p:cNvSpPr>
          <p:nvPr>
            <p:ph type="subTitle" idx="1"/>
          </p:nvPr>
        </p:nvSpPr>
        <p:spPr>
          <a:xfrm>
            <a:off x="1709530" y="3869634"/>
            <a:ext cx="8767860" cy="2634861"/>
          </a:xfrm>
        </p:spPr>
        <p:txBody>
          <a:bodyPr>
            <a:normAutofit fontScale="85000" lnSpcReduction="20000"/>
          </a:bodyPr>
          <a:lstStyle/>
          <a:p>
            <a:pPr marL="342900" indent="-342900" algn="l">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Introduction to OOAD : Unified Process – UML diagram </a:t>
            </a:r>
          </a:p>
          <a:p>
            <a:pPr marL="342900" indent="-342900" algn="l">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Use case diagram</a:t>
            </a:r>
          </a:p>
          <a:p>
            <a:pPr marL="342900" indent="-342900" algn="l">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Class diagrams </a:t>
            </a:r>
          </a:p>
          <a:p>
            <a:pPr marL="342900" indent="-342900" algn="l">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Interaction diagrams </a:t>
            </a:r>
          </a:p>
          <a:p>
            <a:pPr marL="342900" indent="-342900" algn="l">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State diagrams </a:t>
            </a:r>
          </a:p>
          <a:p>
            <a:pPr marL="342900" indent="-342900" algn="l">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Activity diagrams – package ,component and deployment diagrams. </a:t>
            </a:r>
          </a:p>
          <a:p>
            <a:pPr marL="342900" indent="-342900" algn="l">
              <a:buFont typeface="Arial" panose="020B0604020202020204" pitchFamily="34" charset="0"/>
              <a:buChar char="•"/>
            </a:pPr>
            <a:r>
              <a:rPr lang="en-IN" b="1" dirty="0">
                <a:solidFill>
                  <a:schemeClr val="tx1"/>
                </a:solidFill>
                <a:latin typeface="Times New Roman" panose="02020603050405020304" pitchFamily="18" charset="0"/>
                <a:cs typeface="Times New Roman" panose="02020603050405020304" pitchFamily="18" charset="0"/>
              </a:rPr>
              <a:t>Design: Unified Modelling language for use case diagrams and Class Diagrams</a:t>
            </a:r>
          </a:p>
          <a:p>
            <a:pPr marL="342900" indent="-342900" algn="l">
              <a:buFont typeface="Arial" panose="020B0604020202020204" pitchFamily="34" charset="0"/>
              <a:buChar char="•"/>
            </a:pPr>
            <a:endParaRPr lang="en-IN" b="1" dirty="0"/>
          </a:p>
        </p:txBody>
      </p:sp>
    </p:spTree>
    <p:extLst>
      <p:ext uri="{BB962C8B-B14F-4D97-AF65-F5344CB8AC3E}">
        <p14:creationId xmlns:p14="http://schemas.microsoft.com/office/powerpoint/2010/main" val="4151977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1D1BC5-5780-4E86-ABFA-0F55128AF68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D1834A6-7996-46C6-B315-C3B4D8DC25AC}"/>
              </a:ext>
            </a:extLst>
          </p:cNvPr>
          <p:cNvPicPr>
            <a:picLocks noChangeAspect="1"/>
          </p:cNvPicPr>
          <p:nvPr/>
        </p:nvPicPr>
        <p:blipFill>
          <a:blip r:embed="rId2"/>
          <a:stretch>
            <a:fillRect/>
          </a:stretch>
        </p:blipFill>
        <p:spPr>
          <a:xfrm>
            <a:off x="766762" y="790574"/>
            <a:ext cx="10658475" cy="5534811"/>
          </a:xfrm>
          <a:prstGeom prst="rect">
            <a:avLst/>
          </a:prstGeom>
        </p:spPr>
      </p:pic>
    </p:spTree>
    <p:extLst>
      <p:ext uri="{BB962C8B-B14F-4D97-AF65-F5344CB8AC3E}">
        <p14:creationId xmlns:p14="http://schemas.microsoft.com/office/powerpoint/2010/main" val="1286014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68556-B381-4891-876C-ABC5D9E8FD33}"/>
              </a:ext>
            </a:extLst>
          </p:cNvPr>
          <p:cNvSpPr>
            <a:spLocks noGrp="1"/>
          </p:cNvSpPr>
          <p:nvPr>
            <p:ph type="title"/>
          </p:nvPr>
        </p:nvSpPr>
        <p:spPr>
          <a:xfrm>
            <a:off x="1143000" y="303229"/>
            <a:ext cx="9875520" cy="917542"/>
          </a:xfrm>
        </p:spPr>
        <p:txBody>
          <a:bodyPr/>
          <a:lstStyle/>
          <a:p>
            <a:r>
              <a:rPr lang="en-GB" b="1" dirty="0">
                <a:solidFill>
                  <a:schemeClr val="tx1"/>
                </a:solidFill>
                <a:latin typeface="Times New Roman" panose="02020603050405020304" pitchFamily="18" charset="0"/>
                <a:cs typeface="Times New Roman" panose="02020603050405020304" pitchFamily="18" charset="0"/>
              </a:rPr>
              <a:t>S</a:t>
            </a:r>
            <a:r>
              <a:rPr lang="en-GB" b="1" i="0" dirty="0">
                <a:solidFill>
                  <a:schemeClr val="tx1"/>
                </a:solidFill>
                <a:effectLst/>
                <a:latin typeface="Times New Roman" panose="02020603050405020304" pitchFamily="18" charset="0"/>
                <a:cs typeface="Times New Roman" panose="02020603050405020304" pitchFamily="18" charset="0"/>
              </a:rPr>
              <a:t>tate diagram</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1452D5-43DE-4775-86E6-4F2023E6153B}"/>
              </a:ext>
            </a:extLst>
          </p:cNvPr>
          <p:cNvSpPr>
            <a:spLocks noGrp="1"/>
          </p:cNvSpPr>
          <p:nvPr>
            <p:ph idx="1"/>
          </p:nvPr>
        </p:nvSpPr>
        <p:spPr>
          <a:xfrm>
            <a:off x="829560" y="1220771"/>
            <a:ext cx="10539166" cy="4875229"/>
          </a:xfrm>
        </p:spPr>
        <p:txBody>
          <a:bodyPr>
            <a:normAutofit/>
          </a:bodyPr>
          <a:lstStyle/>
          <a:p>
            <a:pPr algn="just" rtl="0" fontAlgn="base"/>
            <a:r>
              <a:rPr lang="en-GB" sz="2000" b="0" i="0" dirty="0">
                <a:solidFill>
                  <a:schemeClr val="tx1"/>
                </a:solidFill>
                <a:effectLst/>
                <a:latin typeface="Times New Roman" panose="02020603050405020304" pitchFamily="18" charset="0"/>
                <a:cs typeface="Times New Roman" panose="02020603050405020304" pitchFamily="18" charset="0"/>
              </a:rPr>
              <a:t>A state diagram is used to represent the condition of the system or part of the system at finite instances of time. It’s a </a:t>
            </a:r>
            <a:r>
              <a:rPr lang="en-GB" sz="2000" b="0" i="0" dirty="0" err="1">
                <a:solidFill>
                  <a:schemeClr val="tx1"/>
                </a:solidFill>
                <a:effectLst/>
                <a:latin typeface="Times New Roman" panose="02020603050405020304" pitchFamily="18" charset="0"/>
                <a:cs typeface="Times New Roman" panose="02020603050405020304" pitchFamily="18" charset="0"/>
              </a:rPr>
              <a:t>behavioral</a:t>
            </a:r>
            <a:r>
              <a:rPr lang="en-GB" sz="2000" b="0" i="0" dirty="0">
                <a:solidFill>
                  <a:schemeClr val="tx1"/>
                </a:solidFill>
                <a:effectLst/>
                <a:latin typeface="Times New Roman" panose="02020603050405020304" pitchFamily="18" charset="0"/>
                <a:cs typeface="Times New Roman" panose="02020603050405020304" pitchFamily="18" charset="0"/>
              </a:rPr>
              <a:t> diagram and it represents the </a:t>
            </a:r>
            <a:r>
              <a:rPr lang="en-GB" sz="2000" b="0" i="0" dirty="0" err="1">
                <a:solidFill>
                  <a:schemeClr val="tx1"/>
                </a:solidFill>
                <a:effectLst/>
                <a:latin typeface="Times New Roman" panose="02020603050405020304" pitchFamily="18" charset="0"/>
                <a:cs typeface="Times New Roman" panose="02020603050405020304" pitchFamily="18" charset="0"/>
              </a:rPr>
              <a:t>behavior</a:t>
            </a:r>
            <a:r>
              <a:rPr lang="en-GB" sz="2000" b="0" i="0" dirty="0">
                <a:solidFill>
                  <a:schemeClr val="tx1"/>
                </a:solidFill>
                <a:effectLst/>
                <a:latin typeface="Times New Roman" panose="02020603050405020304" pitchFamily="18" charset="0"/>
                <a:cs typeface="Times New Roman" panose="02020603050405020304" pitchFamily="18" charset="0"/>
              </a:rPr>
              <a:t> using finite state transitions.</a:t>
            </a:r>
          </a:p>
          <a:p>
            <a:pPr algn="just" fontAlgn="base">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State diagrams are also referred to as </a:t>
            </a:r>
            <a:r>
              <a:rPr lang="en-GB" sz="2000" b="1" i="0" dirty="0">
                <a:solidFill>
                  <a:schemeClr val="tx1"/>
                </a:solidFill>
                <a:effectLst/>
                <a:latin typeface="Times New Roman" panose="02020603050405020304" pitchFamily="18" charset="0"/>
                <a:cs typeface="Times New Roman" panose="02020603050405020304" pitchFamily="18" charset="0"/>
              </a:rPr>
              <a:t>State machines </a:t>
            </a:r>
            <a:r>
              <a:rPr lang="en-GB" sz="2000" b="0" i="0" dirty="0">
                <a:solidFill>
                  <a:schemeClr val="tx1"/>
                </a:solidFill>
                <a:effectLst/>
                <a:latin typeface="Times New Roman" panose="02020603050405020304" pitchFamily="18" charset="0"/>
                <a:cs typeface="Times New Roman" panose="02020603050405020304" pitchFamily="18" charset="0"/>
              </a:rPr>
              <a:t>and </a:t>
            </a:r>
            <a:r>
              <a:rPr lang="en-GB" sz="2000" b="1" i="0" dirty="0">
                <a:solidFill>
                  <a:schemeClr val="tx1"/>
                </a:solidFill>
                <a:effectLst/>
                <a:latin typeface="Times New Roman" panose="02020603050405020304" pitchFamily="18" charset="0"/>
                <a:cs typeface="Times New Roman" panose="02020603050405020304" pitchFamily="18" charset="0"/>
              </a:rPr>
              <a:t>State-chart Diagrams</a:t>
            </a:r>
            <a:endParaRPr lang="en-GB" sz="2000" b="0" i="0" dirty="0">
              <a:solidFill>
                <a:schemeClr val="tx1"/>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These terms are often used interchangeably. So simply, a state diagram is used to model the dynamic </a:t>
            </a:r>
            <a:r>
              <a:rPr lang="en-GB" sz="2000" b="0" i="0" dirty="0" err="1">
                <a:solidFill>
                  <a:schemeClr val="tx1"/>
                </a:solidFill>
                <a:effectLst/>
                <a:latin typeface="Times New Roman" panose="02020603050405020304" pitchFamily="18" charset="0"/>
                <a:cs typeface="Times New Roman" panose="02020603050405020304" pitchFamily="18" charset="0"/>
              </a:rPr>
              <a:t>behavior</a:t>
            </a:r>
            <a:r>
              <a:rPr lang="en-GB" sz="2000" b="0" i="0" dirty="0">
                <a:solidFill>
                  <a:schemeClr val="tx1"/>
                </a:solidFill>
                <a:effectLst/>
                <a:latin typeface="Times New Roman" panose="02020603050405020304" pitchFamily="18" charset="0"/>
                <a:cs typeface="Times New Roman" panose="02020603050405020304" pitchFamily="18" charset="0"/>
              </a:rPr>
              <a:t> of a class in response to time and changing external stimuli.</a:t>
            </a:r>
          </a:p>
          <a:p>
            <a:pPr algn="just"/>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4B64FF6-456E-40F4-A8CB-99EAFFD068BB}"/>
              </a:ext>
            </a:extLst>
          </p:cNvPr>
          <p:cNvPicPr>
            <a:picLocks noChangeAspect="1"/>
          </p:cNvPicPr>
          <p:nvPr/>
        </p:nvPicPr>
        <p:blipFill>
          <a:blip r:embed="rId2"/>
          <a:stretch>
            <a:fillRect/>
          </a:stretch>
        </p:blipFill>
        <p:spPr>
          <a:xfrm>
            <a:off x="1970359" y="3429000"/>
            <a:ext cx="8623955" cy="2653645"/>
          </a:xfrm>
          <a:prstGeom prst="rect">
            <a:avLst/>
          </a:prstGeom>
        </p:spPr>
      </p:pic>
    </p:spTree>
    <p:extLst>
      <p:ext uri="{BB962C8B-B14F-4D97-AF65-F5344CB8AC3E}">
        <p14:creationId xmlns:p14="http://schemas.microsoft.com/office/powerpoint/2010/main" val="1713033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B653D-DF7F-4EB9-B6EE-91589B5A1C6B}"/>
              </a:ext>
            </a:extLst>
          </p:cNvPr>
          <p:cNvSpPr>
            <a:spLocks noGrp="1"/>
          </p:cNvSpPr>
          <p:nvPr>
            <p:ph type="title"/>
          </p:nvPr>
        </p:nvSpPr>
        <p:spPr/>
        <p:txBody>
          <a:bodyPr/>
          <a:lstStyle/>
          <a:p>
            <a:r>
              <a:rPr lang="en-GB" b="1" i="0" dirty="0">
                <a:solidFill>
                  <a:srgbClr val="273239"/>
                </a:solidFill>
                <a:effectLst/>
                <a:latin typeface="Times New Roman" panose="02020603050405020304" pitchFamily="18" charset="0"/>
                <a:cs typeface="Times New Roman" panose="02020603050405020304" pitchFamily="18" charset="0"/>
              </a:rPr>
              <a:t>Activity Diagrams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075113-7984-4BB8-8568-3088AD77BB24}"/>
              </a:ext>
            </a:extLst>
          </p:cNvPr>
          <p:cNvSpPr>
            <a:spLocks noGrp="1"/>
          </p:cNvSpPr>
          <p:nvPr>
            <p:ph idx="1"/>
          </p:nvPr>
        </p:nvSpPr>
        <p:spPr>
          <a:xfrm>
            <a:off x="794208" y="1857080"/>
            <a:ext cx="5804555" cy="4238920"/>
          </a:xfrm>
        </p:spPr>
        <p:txBody>
          <a:bodyPr/>
          <a:lstStyle/>
          <a:p>
            <a:pPr algn="just" rtl="0" fontAlgn="base"/>
            <a:r>
              <a:rPr lang="en-GB" b="0" i="0" dirty="0">
                <a:solidFill>
                  <a:schemeClr val="tx1"/>
                </a:solidFill>
                <a:effectLst/>
                <a:latin typeface="Times New Roman" panose="02020603050405020304" pitchFamily="18" charset="0"/>
                <a:cs typeface="Times New Roman" panose="02020603050405020304" pitchFamily="18" charset="0"/>
              </a:rPr>
              <a:t>We use Activity Diagrams to illustrate the flow of control in a system. We can also use an activity diagram to refer to the steps involved in the execution of a use case.</a:t>
            </a:r>
          </a:p>
          <a:p>
            <a:pPr algn="just" fontAlgn="base">
              <a:buFont typeface="Arial" panose="020B0604020202020204" pitchFamily="34" charset="0"/>
              <a:buChar char="•"/>
            </a:pPr>
            <a:r>
              <a:rPr lang="en-GB" b="0" i="0" dirty="0">
                <a:solidFill>
                  <a:schemeClr val="tx1"/>
                </a:solidFill>
                <a:effectLst/>
                <a:latin typeface="Times New Roman" panose="02020603050405020304" pitchFamily="18" charset="0"/>
                <a:cs typeface="Times New Roman" panose="02020603050405020304" pitchFamily="18" charset="0"/>
              </a:rPr>
              <a:t>We model sequential and concurrent activities using activity diagrams. So, we basically depict workflows visually using an activity diagram.</a:t>
            </a:r>
          </a:p>
          <a:p>
            <a:pPr algn="just" fontAlgn="base">
              <a:buFont typeface="Arial" panose="020B0604020202020204" pitchFamily="34" charset="0"/>
              <a:buChar char="•"/>
            </a:pPr>
            <a:r>
              <a:rPr lang="en-GB" b="0" i="0" dirty="0">
                <a:solidFill>
                  <a:schemeClr val="tx1"/>
                </a:solidFill>
                <a:effectLst/>
                <a:latin typeface="Times New Roman" panose="02020603050405020304" pitchFamily="18" charset="0"/>
                <a:cs typeface="Times New Roman" panose="02020603050405020304" pitchFamily="18" charset="0"/>
              </a:rPr>
              <a:t>An activity diagram focuses on condition of flow and the sequence in which it happens.</a:t>
            </a:r>
          </a:p>
          <a:p>
            <a:pPr algn="just" fontAlgn="base">
              <a:buFont typeface="Arial" panose="020B0604020202020204" pitchFamily="34" charset="0"/>
              <a:buChar char="•"/>
            </a:pPr>
            <a:r>
              <a:rPr lang="en-GB" b="0" i="0" dirty="0">
                <a:solidFill>
                  <a:schemeClr val="tx1"/>
                </a:solidFill>
                <a:effectLst/>
                <a:latin typeface="Times New Roman" panose="02020603050405020304" pitchFamily="18" charset="0"/>
                <a:cs typeface="Times New Roman" panose="02020603050405020304" pitchFamily="18" charset="0"/>
              </a:rPr>
              <a:t>We describe or depict what causes a particular event using an activity diagram.</a:t>
            </a:r>
          </a:p>
          <a:p>
            <a:pPr algn="just"/>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0C19762-1414-4E45-AF01-95A537CEBCD0}"/>
              </a:ext>
            </a:extLst>
          </p:cNvPr>
          <p:cNvPicPr>
            <a:picLocks noChangeAspect="1"/>
          </p:cNvPicPr>
          <p:nvPr/>
        </p:nvPicPr>
        <p:blipFill>
          <a:blip r:embed="rId2"/>
          <a:stretch>
            <a:fillRect/>
          </a:stretch>
        </p:blipFill>
        <p:spPr>
          <a:xfrm>
            <a:off x="6947554" y="1630837"/>
            <a:ext cx="4581427" cy="4374676"/>
          </a:xfrm>
          <a:prstGeom prst="rect">
            <a:avLst/>
          </a:prstGeom>
          <a:ln>
            <a:solidFill>
              <a:schemeClr val="tx1"/>
            </a:solidFill>
          </a:ln>
        </p:spPr>
      </p:pic>
    </p:spTree>
    <p:extLst>
      <p:ext uri="{BB962C8B-B14F-4D97-AF65-F5344CB8AC3E}">
        <p14:creationId xmlns:p14="http://schemas.microsoft.com/office/powerpoint/2010/main" val="1472097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A453-170A-47FD-B0D9-AEBDD5EEF072}"/>
              </a:ext>
            </a:extLst>
          </p:cNvPr>
          <p:cNvSpPr>
            <a:spLocks noGrp="1"/>
          </p:cNvSpPr>
          <p:nvPr>
            <p:ph type="title"/>
          </p:nvPr>
        </p:nvSpPr>
        <p:spPr/>
        <p:txBody>
          <a:bodyPr/>
          <a:lstStyle/>
          <a:p>
            <a:r>
              <a:rPr lang="en-GB" b="1" i="0" dirty="0">
                <a:solidFill>
                  <a:srgbClr val="273239"/>
                </a:solidFill>
                <a:effectLst/>
                <a:latin typeface="Times New Roman" panose="02020603050405020304" pitchFamily="18" charset="0"/>
                <a:cs typeface="Times New Roman" panose="02020603050405020304" pitchFamily="18" charset="0"/>
              </a:rPr>
              <a:t>Use Case Diagrams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CA1E4D-8907-4ECD-8A1A-2E8CEEB45868}"/>
              </a:ext>
            </a:extLst>
          </p:cNvPr>
          <p:cNvSpPr>
            <a:spLocks noGrp="1"/>
          </p:cNvSpPr>
          <p:nvPr>
            <p:ph idx="1"/>
          </p:nvPr>
        </p:nvSpPr>
        <p:spPr/>
        <p:txBody>
          <a:bodyPr>
            <a:normAutofit/>
          </a:bodyPr>
          <a:lstStyle/>
          <a:p>
            <a:pPr algn="just" rtl="0" fontAlgn="base"/>
            <a:r>
              <a:rPr lang="en-GB" sz="2000" b="0" i="0" dirty="0">
                <a:solidFill>
                  <a:srgbClr val="273239"/>
                </a:solidFill>
                <a:effectLst/>
                <a:latin typeface="Times New Roman" panose="02020603050405020304" pitchFamily="18" charset="0"/>
                <a:cs typeface="Times New Roman" panose="02020603050405020304" pitchFamily="18" charset="0"/>
              </a:rPr>
              <a:t>Use Case Diagrams are used to depict the functionality of a system or a part of a system. They are widely used to illustrate the functional requirements of the system and its interaction with external agents(actors).</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A use case is basically a diagram representing different scenarios where the system can be used.</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A use case diagram gives us a high level view of what the system or a part of the system does without going into implementation details. ‘</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2221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8AF950-734B-49C7-8A26-83E52027187B}"/>
              </a:ext>
            </a:extLst>
          </p:cNvPr>
          <p:cNvSpPr>
            <a:spLocks noGrp="1"/>
          </p:cNvSpPr>
          <p:nvPr>
            <p:ph idx="1"/>
          </p:nvPr>
        </p:nvSpPr>
        <p:spPr>
          <a:xfrm>
            <a:off x="1143000" y="782425"/>
            <a:ext cx="9872871" cy="5313575"/>
          </a:xfrm>
        </p:spPr>
        <p:txBody>
          <a:bodyPr/>
          <a:lstStyle/>
          <a:p>
            <a:endParaRPr lang="en-IN" dirty="0"/>
          </a:p>
        </p:txBody>
      </p:sp>
      <p:pic>
        <p:nvPicPr>
          <p:cNvPr id="5" name="Picture 4">
            <a:extLst>
              <a:ext uri="{FF2B5EF4-FFF2-40B4-BE49-F238E27FC236}">
                <a16:creationId xmlns:a16="http://schemas.microsoft.com/office/drawing/2014/main" id="{702C6E95-B5E9-4B3A-9AF2-B6B1E8F83A72}"/>
              </a:ext>
            </a:extLst>
          </p:cNvPr>
          <p:cNvPicPr>
            <a:picLocks noChangeAspect="1"/>
          </p:cNvPicPr>
          <p:nvPr/>
        </p:nvPicPr>
        <p:blipFill>
          <a:blip r:embed="rId2"/>
          <a:stretch>
            <a:fillRect/>
          </a:stretch>
        </p:blipFill>
        <p:spPr>
          <a:xfrm>
            <a:off x="352425" y="527901"/>
            <a:ext cx="11487150" cy="5891753"/>
          </a:xfrm>
          <a:prstGeom prst="rect">
            <a:avLst/>
          </a:prstGeom>
        </p:spPr>
      </p:pic>
    </p:spTree>
    <p:extLst>
      <p:ext uri="{BB962C8B-B14F-4D97-AF65-F5344CB8AC3E}">
        <p14:creationId xmlns:p14="http://schemas.microsoft.com/office/powerpoint/2010/main" val="556119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8ACA3-2D6D-4F1D-98E2-A2E3A93874A3}"/>
              </a:ext>
            </a:extLst>
          </p:cNvPr>
          <p:cNvSpPr>
            <a:spLocks noGrp="1"/>
          </p:cNvSpPr>
          <p:nvPr>
            <p:ph type="title"/>
          </p:nvPr>
        </p:nvSpPr>
        <p:spPr/>
        <p:txBody>
          <a:bodyPr/>
          <a:lstStyle/>
          <a:p>
            <a:r>
              <a:rPr lang="en-GB" b="1" dirty="0">
                <a:solidFill>
                  <a:srgbClr val="273239"/>
                </a:solidFill>
                <a:latin typeface="Times New Roman" panose="02020603050405020304" pitchFamily="18" charset="0"/>
                <a:cs typeface="Times New Roman" panose="02020603050405020304" pitchFamily="18" charset="0"/>
              </a:rPr>
              <a:t>S</a:t>
            </a:r>
            <a:r>
              <a:rPr lang="en-GB" b="1" i="0" dirty="0">
                <a:solidFill>
                  <a:srgbClr val="273239"/>
                </a:solidFill>
                <a:effectLst/>
                <a:latin typeface="Times New Roman" panose="02020603050405020304" pitchFamily="18" charset="0"/>
                <a:cs typeface="Times New Roman" panose="02020603050405020304" pitchFamily="18" charset="0"/>
              </a:rPr>
              <a:t>equence diagram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B9236E-B6EE-44A7-BFB9-F044C0F0DE29}"/>
              </a:ext>
            </a:extLst>
          </p:cNvPr>
          <p:cNvSpPr>
            <a:spLocks noGrp="1"/>
          </p:cNvSpPr>
          <p:nvPr>
            <p:ph idx="1"/>
          </p:nvPr>
        </p:nvSpPr>
        <p:spPr/>
        <p:txBody>
          <a:bodyPr/>
          <a:lstStyle/>
          <a:p>
            <a:pPr algn="l" rtl="0" fontAlgn="base"/>
            <a:r>
              <a:rPr lang="en-GB" b="0" i="0" dirty="0">
                <a:solidFill>
                  <a:srgbClr val="273239"/>
                </a:solidFill>
                <a:effectLst/>
                <a:latin typeface="Times New Roman" panose="02020603050405020304" pitchFamily="18" charset="0"/>
                <a:cs typeface="Times New Roman" panose="02020603050405020304" pitchFamily="18" charset="0"/>
              </a:rPr>
              <a:t>A sequence diagram simply depicts interaction between objects in a sequential order i.e. the order in which these interactions take place.</a:t>
            </a:r>
          </a:p>
          <a:p>
            <a:pPr algn="l" fontAlgn="base">
              <a:buFont typeface="Arial" panose="020B0604020202020204" pitchFamily="34" charset="0"/>
              <a:buChar char="•"/>
            </a:pPr>
            <a:r>
              <a:rPr lang="en-GB" b="0" i="0" dirty="0">
                <a:solidFill>
                  <a:srgbClr val="273239"/>
                </a:solidFill>
                <a:effectLst/>
                <a:latin typeface="Times New Roman" panose="02020603050405020304" pitchFamily="18" charset="0"/>
                <a:cs typeface="Times New Roman" panose="02020603050405020304" pitchFamily="18" charset="0"/>
              </a:rPr>
              <a:t>We can also use the terms event diagrams or event scenarios to refer to a sequence diagram.</a:t>
            </a:r>
          </a:p>
          <a:p>
            <a:pPr algn="l" fontAlgn="base">
              <a:buFont typeface="Arial" panose="020B0604020202020204" pitchFamily="34" charset="0"/>
              <a:buChar char="•"/>
            </a:pPr>
            <a:r>
              <a:rPr lang="en-GB" b="0" i="0" dirty="0">
                <a:solidFill>
                  <a:srgbClr val="273239"/>
                </a:solidFill>
                <a:effectLst/>
                <a:latin typeface="Times New Roman" panose="02020603050405020304" pitchFamily="18" charset="0"/>
                <a:cs typeface="Times New Roman" panose="02020603050405020304" pitchFamily="18" charset="0"/>
              </a:rPr>
              <a:t>Sequence diagrams describe how and in what order the objects in a system function.</a:t>
            </a:r>
          </a:p>
          <a:p>
            <a:pPr algn="l" fontAlgn="base">
              <a:buFont typeface="Arial" panose="020B0604020202020204" pitchFamily="34" charset="0"/>
              <a:buChar char="•"/>
            </a:pPr>
            <a:r>
              <a:rPr lang="en-GB" b="0" i="0" dirty="0">
                <a:solidFill>
                  <a:srgbClr val="273239"/>
                </a:solidFill>
                <a:effectLst/>
                <a:latin typeface="Times New Roman" panose="02020603050405020304" pitchFamily="18" charset="0"/>
                <a:cs typeface="Times New Roman" panose="02020603050405020304" pitchFamily="18" charset="0"/>
              </a:rPr>
              <a:t>These diagrams are widely used by businessmen and software developers to document and understand requirements for new and existing systems.</a:t>
            </a:r>
          </a:p>
        </p:txBody>
      </p:sp>
    </p:spTree>
    <p:extLst>
      <p:ext uri="{BB962C8B-B14F-4D97-AF65-F5344CB8AC3E}">
        <p14:creationId xmlns:p14="http://schemas.microsoft.com/office/powerpoint/2010/main" val="690767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17B011-2287-438F-B66C-4F56B457FFE3}"/>
              </a:ext>
            </a:extLst>
          </p:cNvPr>
          <p:cNvSpPr>
            <a:spLocks noGrp="1"/>
          </p:cNvSpPr>
          <p:nvPr>
            <p:ph idx="1"/>
          </p:nvPr>
        </p:nvSpPr>
        <p:spPr>
          <a:xfrm>
            <a:off x="1143000" y="782425"/>
            <a:ext cx="9872871" cy="5313575"/>
          </a:xfrm>
        </p:spPr>
        <p:txBody>
          <a:bodyPr/>
          <a:lstStyle/>
          <a:p>
            <a:endParaRPr lang="en-IN" dirty="0"/>
          </a:p>
        </p:txBody>
      </p:sp>
      <p:pic>
        <p:nvPicPr>
          <p:cNvPr id="5" name="Picture 4">
            <a:extLst>
              <a:ext uri="{FF2B5EF4-FFF2-40B4-BE49-F238E27FC236}">
                <a16:creationId xmlns:a16="http://schemas.microsoft.com/office/drawing/2014/main" id="{19FBBD70-BF8A-4A73-89CE-C9A7F4FF9CD3}"/>
              </a:ext>
            </a:extLst>
          </p:cNvPr>
          <p:cNvPicPr>
            <a:picLocks noChangeAspect="1"/>
          </p:cNvPicPr>
          <p:nvPr/>
        </p:nvPicPr>
        <p:blipFill>
          <a:blip r:embed="rId2"/>
          <a:stretch>
            <a:fillRect/>
          </a:stretch>
        </p:blipFill>
        <p:spPr>
          <a:xfrm>
            <a:off x="500062" y="650449"/>
            <a:ext cx="11191875" cy="5646655"/>
          </a:xfrm>
          <a:prstGeom prst="rect">
            <a:avLst/>
          </a:prstGeom>
        </p:spPr>
      </p:pic>
    </p:spTree>
    <p:extLst>
      <p:ext uri="{BB962C8B-B14F-4D97-AF65-F5344CB8AC3E}">
        <p14:creationId xmlns:p14="http://schemas.microsoft.com/office/powerpoint/2010/main" val="2007190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38DF6-9D87-490B-8677-3A0A3BCABD63}"/>
              </a:ext>
            </a:extLst>
          </p:cNvPr>
          <p:cNvSpPr>
            <a:spLocks noGrp="1"/>
          </p:cNvSpPr>
          <p:nvPr>
            <p:ph type="title"/>
          </p:nvPr>
        </p:nvSpPr>
        <p:spPr>
          <a:xfrm>
            <a:off x="1158240" y="383356"/>
            <a:ext cx="9875520" cy="757287"/>
          </a:xfrm>
        </p:spPr>
        <p:txBody>
          <a:bodyPr/>
          <a:lstStyle/>
          <a:p>
            <a:r>
              <a:rPr lang="en-GB" b="1" i="0" dirty="0">
                <a:solidFill>
                  <a:srgbClr val="273239"/>
                </a:solidFill>
                <a:effectLst/>
                <a:latin typeface="Times New Roman" panose="02020603050405020304" pitchFamily="18" charset="0"/>
                <a:cs typeface="Times New Roman" panose="02020603050405020304" pitchFamily="18" charset="0"/>
              </a:rPr>
              <a:t>Communication Diagram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40A1B2-A7B6-4026-8DBC-6F058B20A5DC}"/>
              </a:ext>
            </a:extLst>
          </p:cNvPr>
          <p:cNvSpPr>
            <a:spLocks noGrp="1"/>
          </p:cNvSpPr>
          <p:nvPr>
            <p:ph idx="1"/>
          </p:nvPr>
        </p:nvSpPr>
        <p:spPr>
          <a:xfrm>
            <a:off x="1143000" y="1234911"/>
            <a:ext cx="9872871" cy="4879942"/>
          </a:xfrm>
        </p:spPr>
        <p:txBody>
          <a:bodyPr>
            <a:normAutofit/>
          </a:bodyPr>
          <a:lstStyle/>
          <a:p>
            <a:pPr algn="just" rtl="0" fontAlgn="base"/>
            <a:r>
              <a:rPr lang="en-GB" sz="2000" b="0" i="0" dirty="0">
                <a:solidFill>
                  <a:srgbClr val="273239"/>
                </a:solidFill>
                <a:effectLst/>
                <a:latin typeface="Times New Roman" panose="02020603050405020304" pitchFamily="18" charset="0"/>
                <a:cs typeface="Times New Roman" panose="02020603050405020304" pitchFamily="18" charset="0"/>
              </a:rPr>
              <a:t>A Communication Diagram (known as Collaboration Diagram in UML 1.x) is used to show sequenced messages exchanged between objects.</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A communication diagram focuses primarily on objects and their relationships.</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We can represent similar information using Sequence diagrams, however communication diagrams represent objects and links in a free form.</a:t>
            </a:r>
          </a:p>
          <a:p>
            <a:pPr algn="just"/>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8DDE771-4C61-4AD5-AEFF-B38BAEF208FA}"/>
              </a:ext>
            </a:extLst>
          </p:cNvPr>
          <p:cNvPicPr>
            <a:picLocks noChangeAspect="1"/>
          </p:cNvPicPr>
          <p:nvPr/>
        </p:nvPicPr>
        <p:blipFill>
          <a:blip r:embed="rId2"/>
          <a:stretch>
            <a:fillRect/>
          </a:stretch>
        </p:blipFill>
        <p:spPr>
          <a:xfrm>
            <a:off x="1385887" y="3148552"/>
            <a:ext cx="9420225" cy="3326091"/>
          </a:xfrm>
          <a:prstGeom prst="rect">
            <a:avLst/>
          </a:prstGeom>
        </p:spPr>
      </p:pic>
    </p:spTree>
    <p:extLst>
      <p:ext uri="{BB962C8B-B14F-4D97-AF65-F5344CB8AC3E}">
        <p14:creationId xmlns:p14="http://schemas.microsoft.com/office/powerpoint/2010/main" val="981879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D8BA5-6092-47EA-BB83-3A2AA5CF3E75}"/>
              </a:ext>
            </a:extLst>
          </p:cNvPr>
          <p:cNvSpPr>
            <a:spLocks noGrp="1"/>
          </p:cNvSpPr>
          <p:nvPr>
            <p:ph type="title"/>
          </p:nvPr>
        </p:nvSpPr>
        <p:spPr>
          <a:xfrm>
            <a:off x="1143000" y="351198"/>
            <a:ext cx="9875520" cy="983530"/>
          </a:xfrm>
        </p:spPr>
        <p:txBody>
          <a:bodyPr/>
          <a:lstStyle/>
          <a:p>
            <a:r>
              <a:rPr lang="en-GB" b="1" i="0" dirty="0">
                <a:solidFill>
                  <a:srgbClr val="273239"/>
                </a:solidFill>
                <a:effectLst/>
                <a:latin typeface="Times New Roman" panose="02020603050405020304" pitchFamily="18" charset="0"/>
                <a:cs typeface="Times New Roman" panose="02020603050405020304" pitchFamily="18" charset="0"/>
              </a:rPr>
              <a:t>Timing Diagram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1A1C32-20FA-4C09-86DD-34329AB04CAB}"/>
              </a:ext>
            </a:extLst>
          </p:cNvPr>
          <p:cNvSpPr>
            <a:spLocks noGrp="1"/>
          </p:cNvSpPr>
          <p:nvPr>
            <p:ph idx="1"/>
          </p:nvPr>
        </p:nvSpPr>
        <p:spPr>
          <a:xfrm>
            <a:off x="1143000" y="1414021"/>
            <a:ext cx="9872871" cy="4681979"/>
          </a:xfrm>
        </p:spPr>
        <p:txBody>
          <a:bodyPr/>
          <a:lstStyle/>
          <a:p>
            <a:r>
              <a:rPr lang="en-GB" b="0" i="0" dirty="0">
                <a:solidFill>
                  <a:srgbClr val="273239"/>
                </a:solidFill>
                <a:effectLst/>
                <a:latin typeface="Times New Roman" panose="02020603050405020304" pitchFamily="18" charset="0"/>
                <a:cs typeface="Times New Roman" panose="02020603050405020304" pitchFamily="18" charset="0"/>
              </a:rPr>
              <a:t>Timing Diagram are a special form of Sequence diagrams which are used to depict the </a:t>
            </a:r>
            <a:r>
              <a:rPr lang="en-GB" b="0" i="0" dirty="0" err="1">
                <a:solidFill>
                  <a:srgbClr val="273239"/>
                </a:solidFill>
                <a:effectLst/>
                <a:latin typeface="Times New Roman" panose="02020603050405020304" pitchFamily="18" charset="0"/>
                <a:cs typeface="Times New Roman" panose="02020603050405020304" pitchFamily="18" charset="0"/>
              </a:rPr>
              <a:t>behavior</a:t>
            </a:r>
            <a:r>
              <a:rPr lang="en-GB" b="0" i="0" dirty="0">
                <a:solidFill>
                  <a:srgbClr val="273239"/>
                </a:solidFill>
                <a:effectLst/>
                <a:latin typeface="Times New Roman" panose="02020603050405020304" pitchFamily="18" charset="0"/>
                <a:cs typeface="Times New Roman" panose="02020603050405020304" pitchFamily="18" charset="0"/>
              </a:rPr>
              <a:t> of objects over a time frame. We use them to show time and duration constraints which govern changes in states and </a:t>
            </a:r>
            <a:r>
              <a:rPr lang="en-GB" b="0" i="0" dirty="0" err="1">
                <a:solidFill>
                  <a:srgbClr val="273239"/>
                </a:solidFill>
                <a:effectLst/>
                <a:latin typeface="Times New Roman" panose="02020603050405020304" pitchFamily="18" charset="0"/>
                <a:cs typeface="Times New Roman" panose="02020603050405020304" pitchFamily="18" charset="0"/>
              </a:rPr>
              <a:t>behavior</a:t>
            </a:r>
            <a:r>
              <a:rPr lang="en-GB" b="0" i="0" dirty="0">
                <a:solidFill>
                  <a:srgbClr val="273239"/>
                </a:solidFill>
                <a:effectLst/>
                <a:latin typeface="Times New Roman" panose="02020603050405020304" pitchFamily="18" charset="0"/>
                <a:cs typeface="Times New Roman" panose="02020603050405020304" pitchFamily="18" charset="0"/>
              </a:rPr>
              <a:t> of objects.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A5E8C36-CBED-4E97-955E-0BE769A0DE64}"/>
              </a:ext>
            </a:extLst>
          </p:cNvPr>
          <p:cNvPicPr>
            <a:picLocks noChangeAspect="1"/>
          </p:cNvPicPr>
          <p:nvPr/>
        </p:nvPicPr>
        <p:blipFill>
          <a:blip r:embed="rId2"/>
          <a:stretch>
            <a:fillRect/>
          </a:stretch>
        </p:blipFill>
        <p:spPr>
          <a:xfrm>
            <a:off x="2893322" y="2477727"/>
            <a:ext cx="6372225" cy="3876675"/>
          </a:xfrm>
          <a:prstGeom prst="rect">
            <a:avLst/>
          </a:prstGeom>
        </p:spPr>
      </p:pic>
    </p:spTree>
    <p:extLst>
      <p:ext uri="{BB962C8B-B14F-4D97-AF65-F5344CB8AC3E}">
        <p14:creationId xmlns:p14="http://schemas.microsoft.com/office/powerpoint/2010/main" val="3680576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C8710-C41E-4C7C-A222-D9C523CA4673}"/>
              </a:ext>
            </a:extLst>
          </p:cNvPr>
          <p:cNvSpPr>
            <a:spLocks noGrp="1"/>
          </p:cNvSpPr>
          <p:nvPr>
            <p:ph type="title"/>
          </p:nvPr>
        </p:nvSpPr>
        <p:spPr>
          <a:xfrm>
            <a:off x="1158240" y="487051"/>
            <a:ext cx="9875520" cy="776140"/>
          </a:xfrm>
        </p:spPr>
        <p:txBody>
          <a:bodyPr/>
          <a:lstStyle/>
          <a:p>
            <a:r>
              <a:rPr lang="en-GB" b="0" i="0" dirty="0">
                <a:solidFill>
                  <a:srgbClr val="273239"/>
                </a:solidFill>
                <a:effectLst/>
                <a:latin typeface="Times New Roman" panose="02020603050405020304" pitchFamily="18" charset="0"/>
                <a:cs typeface="Times New Roman" panose="02020603050405020304" pitchFamily="18" charset="0"/>
              </a:rPr>
              <a:t>Interaction Overview Diagram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0B2589-27C2-428B-86F4-5233DB42ECEE}"/>
              </a:ext>
            </a:extLst>
          </p:cNvPr>
          <p:cNvSpPr>
            <a:spLocks noGrp="1"/>
          </p:cNvSpPr>
          <p:nvPr>
            <p:ph idx="1"/>
          </p:nvPr>
        </p:nvSpPr>
        <p:spPr>
          <a:xfrm>
            <a:off x="1143000" y="1395167"/>
            <a:ext cx="9872871" cy="4700833"/>
          </a:xfrm>
        </p:spPr>
        <p:txBody>
          <a:bodyPr>
            <a:normAutofit/>
          </a:bodyPr>
          <a:lstStyle/>
          <a:p>
            <a:pPr algn="just"/>
            <a:r>
              <a:rPr lang="en-GB" sz="2000" b="0" i="0" dirty="0">
                <a:solidFill>
                  <a:srgbClr val="273239"/>
                </a:solidFill>
                <a:effectLst/>
                <a:latin typeface="Times New Roman" panose="02020603050405020304" pitchFamily="18" charset="0"/>
                <a:cs typeface="Times New Roman" panose="02020603050405020304" pitchFamily="18" charset="0"/>
              </a:rPr>
              <a:t>An Interaction Overview Diagram (IOD) is a type of UML (Unified </a:t>
            </a:r>
            <a:r>
              <a:rPr lang="en-GB" sz="2000" b="0" i="0" dirty="0" err="1">
                <a:solidFill>
                  <a:srgbClr val="273239"/>
                </a:solidFill>
                <a:effectLst/>
                <a:latin typeface="Times New Roman" panose="02020603050405020304" pitchFamily="18" charset="0"/>
                <a:cs typeface="Times New Roman" panose="02020603050405020304" pitchFamily="18" charset="0"/>
              </a:rPr>
              <a:t>Modeling</a:t>
            </a:r>
            <a:r>
              <a:rPr lang="en-GB" sz="2000" b="0" i="0" dirty="0">
                <a:solidFill>
                  <a:srgbClr val="273239"/>
                </a:solidFill>
                <a:effectLst/>
                <a:latin typeface="Times New Roman" panose="02020603050405020304" pitchFamily="18" charset="0"/>
                <a:cs typeface="Times New Roman" panose="02020603050405020304" pitchFamily="18" charset="0"/>
              </a:rPr>
              <a:t> Language) diagram that illustrates the flow of interactions between various elements in a system or process. It provides a high-level overview of how interactions occur, including the sequence of actions, decisions, and interactions between different components or objects.</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17D36C8-E72D-4685-A5AC-0FC3B625FE05}"/>
              </a:ext>
            </a:extLst>
          </p:cNvPr>
          <p:cNvPicPr>
            <a:picLocks noChangeAspect="1"/>
          </p:cNvPicPr>
          <p:nvPr/>
        </p:nvPicPr>
        <p:blipFill>
          <a:blip r:embed="rId2"/>
          <a:stretch>
            <a:fillRect/>
          </a:stretch>
        </p:blipFill>
        <p:spPr>
          <a:xfrm>
            <a:off x="1485900" y="2686639"/>
            <a:ext cx="9220200" cy="3684310"/>
          </a:xfrm>
          <a:prstGeom prst="rect">
            <a:avLst/>
          </a:prstGeom>
        </p:spPr>
      </p:pic>
    </p:spTree>
    <p:extLst>
      <p:ext uri="{BB962C8B-B14F-4D97-AF65-F5344CB8AC3E}">
        <p14:creationId xmlns:p14="http://schemas.microsoft.com/office/powerpoint/2010/main" val="4276553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1F3F-DBB4-410C-92C7-D915A25A90F6}"/>
              </a:ext>
            </a:extLst>
          </p:cNvPr>
          <p:cNvSpPr>
            <a:spLocks noGrp="1"/>
          </p:cNvSpPr>
          <p:nvPr>
            <p:ph type="title"/>
          </p:nvPr>
        </p:nvSpPr>
        <p:spPr>
          <a:xfrm>
            <a:off x="1158240" y="232528"/>
            <a:ext cx="9875520" cy="1356360"/>
          </a:xfrm>
        </p:spPr>
        <p:txBody>
          <a:bodyPr/>
          <a:lstStyle/>
          <a:p>
            <a:r>
              <a:rPr lang="en-IN" b="1" dirty="0">
                <a:solidFill>
                  <a:schemeClr val="tx1"/>
                </a:solidFill>
                <a:latin typeface="Times New Roman" panose="02020603050405020304" pitchFamily="18" charset="0"/>
                <a:cs typeface="Times New Roman" panose="02020603050405020304" pitchFamily="18" charset="0"/>
              </a:rPr>
              <a:t>Introduction to UML</a:t>
            </a:r>
          </a:p>
        </p:txBody>
      </p:sp>
      <p:sp>
        <p:nvSpPr>
          <p:cNvPr id="3" name="Content Placeholder 2">
            <a:extLst>
              <a:ext uri="{FF2B5EF4-FFF2-40B4-BE49-F238E27FC236}">
                <a16:creationId xmlns:a16="http://schemas.microsoft.com/office/drawing/2014/main" id="{F741FDCF-3779-4139-AF8D-5FD19AACE4FA}"/>
              </a:ext>
            </a:extLst>
          </p:cNvPr>
          <p:cNvSpPr>
            <a:spLocks noGrp="1"/>
          </p:cNvSpPr>
          <p:nvPr>
            <p:ph idx="1"/>
          </p:nvPr>
        </p:nvSpPr>
        <p:spPr>
          <a:xfrm>
            <a:off x="1143000" y="1470581"/>
            <a:ext cx="9872871" cy="4625419"/>
          </a:xfrm>
        </p:spPr>
        <p:txBody>
          <a:bodyPr>
            <a:noAutofit/>
          </a:bodyPr>
          <a:lstStyle/>
          <a:p>
            <a:pPr algn="just" rtl="0" fontAlgn="base"/>
            <a:r>
              <a:rPr lang="en-GB" sz="2000" b="0" i="0" dirty="0">
                <a:solidFill>
                  <a:srgbClr val="273239"/>
                </a:solidFill>
                <a:effectLst/>
                <a:latin typeface="Times New Roman" panose="02020603050405020304" pitchFamily="18" charset="0"/>
                <a:cs typeface="Times New Roman" panose="02020603050405020304" pitchFamily="18" charset="0"/>
              </a:rPr>
              <a:t>Unified </a:t>
            </a:r>
            <a:r>
              <a:rPr lang="en-GB" sz="2000" b="0" i="0" dirty="0" err="1">
                <a:solidFill>
                  <a:srgbClr val="273239"/>
                </a:solidFill>
                <a:effectLst/>
                <a:latin typeface="Times New Roman" panose="02020603050405020304" pitchFamily="18" charset="0"/>
                <a:cs typeface="Times New Roman" panose="02020603050405020304" pitchFamily="18" charset="0"/>
              </a:rPr>
              <a:t>Modeling</a:t>
            </a:r>
            <a:r>
              <a:rPr lang="en-GB" sz="2000" b="0" i="0" dirty="0">
                <a:solidFill>
                  <a:srgbClr val="273239"/>
                </a:solidFill>
                <a:effectLst/>
                <a:latin typeface="Times New Roman" panose="02020603050405020304" pitchFamily="18" charset="0"/>
                <a:cs typeface="Times New Roman" panose="02020603050405020304" pitchFamily="18" charset="0"/>
              </a:rPr>
              <a:t> Language (UML) is a general-purpose </a:t>
            </a:r>
            <a:r>
              <a:rPr lang="en-GB" sz="2000" b="0" i="0" dirty="0" err="1">
                <a:solidFill>
                  <a:srgbClr val="273239"/>
                </a:solidFill>
                <a:effectLst/>
                <a:latin typeface="Times New Roman" panose="02020603050405020304" pitchFamily="18" charset="0"/>
                <a:cs typeface="Times New Roman" panose="02020603050405020304" pitchFamily="18" charset="0"/>
              </a:rPr>
              <a:t>modeling</a:t>
            </a:r>
            <a:r>
              <a:rPr lang="en-GB" sz="2000" b="0" i="0" dirty="0">
                <a:solidFill>
                  <a:srgbClr val="273239"/>
                </a:solidFill>
                <a:effectLst/>
                <a:latin typeface="Times New Roman" panose="02020603050405020304" pitchFamily="18" charset="0"/>
                <a:cs typeface="Times New Roman" panose="02020603050405020304" pitchFamily="18" charset="0"/>
              </a:rPr>
              <a:t> language. The main aim of UML is to define a standard way to visualize the way a system has been designed. It is quite similar to blueprints used in other fields of engineering. UML is not a programming language, it is rather a visual language.</a:t>
            </a:r>
          </a:p>
          <a:p>
            <a:pPr marL="45720" indent="0" algn="just"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 Why do we need UML?</a:t>
            </a:r>
          </a:p>
          <a:p>
            <a:pPr algn="just" rtl="0" fontAlgn="base"/>
            <a:r>
              <a:rPr lang="en-GB" sz="2000" b="0" i="0" dirty="0">
                <a:solidFill>
                  <a:srgbClr val="273239"/>
                </a:solidFill>
                <a:effectLst/>
                <a:latin typeface="Times New Roman" panose="02020603050405020304" pitchFamily="18" charset="0"/>
                <a:cs typeface="Times New Roman" panose="02020603050405020304" pitchFamily="18" charset="0"/>
              </a:rPr>
              <a:t>We need UML (Unified </a:t>
            </a:r>
            <a:r>
              <a:rPr lang="en-GB" sz="2000" b="0" i="0" dirty="0" err="1">
                <a:solidFill>
                  <a:srgbClr val="273239"/>
                </a:solidFill>
                <a:effectLst/>
                <a:latin typeface="Times New Roman" panose="02020603050405020304" pitchFamily="18" charset="0"/>
                <a:cs typeface="Times New Roman" panose="02020603050405020304" pitchFamily="18" charset="0"/>
              </a:rPr>
              <a:t>Modeling</a:t>
            </a:r>
            <a:r>
              <a:rPr lang="en-GB" sz="2000" b="0" i="0" dirty="0">
                <a:solidFill>
                  <a:srgbClr val="273239"/>
                </a:solidFill>
                <a:effectLst/>
                <a:latin typeface="Times New Roman" panose="02020603050405020304" pitchFamily="18" charset="0"/>
                <a:cs typeface="Times New Roman" panose="02020603050405020304" pitchFamily="18" charset="0"/>
              </a:rPr>
              <a:t> Language) to visually represent and communicate complex system designs, facilitating better understanding and collaboration among stakeholders. Below is why we need UML:</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Complex applications need collaboration and planning from multiple teams and hence require a clear and concise way to communicate amongst them.</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Businessmen do not understand code. So UML becomes essential to communicate with non-programmers about essential requirements, functionalities, and processes of the system.</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A lot of time is saved down the line when teams can visualize processes, user interactions, and the static structure of the system.</a:t>
            </a:r>
          </a:p>
          <a:p>
            <a:pPr algn="just"/>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2467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04A08-BC08-46F7-AAF2-5A7C4FFEF09C}"/>
              </a:ext>
            </a:extLst>
          </p:cNvPr>
          <p:cNvSpPr>
            <a:spLocks noGrp="1"/>
          </p:cNvSpPr>
          <p:nvPr>
            <p:ph type="title"/>
          </p:nvPr>
        </p:nvSpPr>
        <p:spPr>
          <a:xfrm>
            <a:off x="1158240" y="373930"/>
            <a:ext cx="9875520" cy="776140"/>
          </a:xfrm>
        </p:spPr>
        <p:txBody>
          <a:bodyPr/>
          <a:lstStyle/>
          <a:p>
            <a:r>
              <a:rPr lang="en-GB" b="1" i="0" dirty="0">
                <a:solidFill>
                  <a:srgbClr val="273239"/>
                </a:solidFill>
                <a:effectLst/>
                <a:latin typeface="Times New Roman" panose="02020603050405020304" pitchFamily="18" charset="0"/>
                <a:cs typeface="Times New Roman" panose="02020603050405020304" pitchFamily="18" charset="0"/>
              </a:rPr>
              <a:t>Tools for creating UML Diagrams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493937-75DB-4532-9C13-9F61CD1D97B2}"/>
              </a:ext>
            </a:extLst>
          </p:cNvPr>
          <p:cNvSpPr>
            <a:spLocks noGrp="1"/>
          </p:cNvSpPr>
          <p:nvPr>
            <p:ph idx="1"/>
          </p:nvPr>
        </p:nvSpPr>
        <p:spPr>
          <a:xfrm>
            <a:off x="1058159" y="1409700"/>
            <a:ext cx="9872871" cy="4038600"/>
          </a:xfrm>
        </p:spPr>
        <p:txBody>
          <a:bodyPr>
            <a:noAutofit/>
          </a:bodyPr>
          <a:lstStyle/>
          <a:p>
            <a:pPr algn="just" rtl="0" fontAlgn="base"/>
            <a:r>
              <a:rPr lang="en-GB" sz="2000" b="0" i="0" dirty="0">
                <a:solidFill>
                  <a:srgbClr val="273239"/>
                </a:solidFill>
                <a:effectLst/>
                <a:latin typeface="Times New Roman" panose="02020603050405020304" pitchFamily="18" charset="0"/>
                <a:cs typeface="Times New Roman" panose="02020603050405020304" pitchFamily="18" charset="0"/>
              </a:rPr>
              <a:t>There are several tools available for creating Unified </a:t>
            </a:r>
            <a:r>
              <a:rPr lang="en-GB" sz="2000" b="0" i="0" dirty="0" err="1">
                <a:solidFill>
                  <a:srgbClr val="273239"/>
                </a:solidFill>
                <a:effectLst/>
                <a:latin typeface="Times New Roman" panose="02020603050405020304" pitchFamily="18" charset="0"/>
                <a:cs typeface="Times New Roman" panose="02020603050405020304" pitchFamily="18" charset="0"/>
              </a:rPr>
              <a:t>Modeling</a:t>
            </a:r>
            <a:r>
              <a:rPr lang="en-GB" sz="2000" b="0" i="0" dirty="0">
                <a:solidFill>
                  <a:srgbClr val="273239"/>
                </a:solidFill>
                <a:effectLst/>
                <a:latin typeface="Times New Roman" panose="02020603050405020304" pitchFamily="18" charset="0"/>
                <a:cs typeface="Times New Roman" panose="02020603050405020304" pitchFamily="18" charset="0"/>
              </a:rPr>
              <a:t> Language (UML) diagrams, which are commonly used in software development to visually represent system architecture, design, and implementation. Here are some popular UML diagram creating tools:</a:t>
            </a:r>
          </a:p>
          <a:p>
            <a:pPr marL="502920" indent="-457200" algn="just" fontAlgn="base">
              <a:buFont typeface="+mj-lt"/>
              <a:buAutoNum type="arabicPeriod"/>
            </a:pPr>
            <a:r>
              <a:rPr lang="en-GB" sz="2000" b="1" i="0" dirty="0" err="1">
                <a:solidFill>
                  <a:srgbClr val="273239"/>
                </a:solidFill>
                <a:effectLst/>
                <a:latin typeface="Times New Roman" panose="02020603050405020304" pitchFamily="18" charset="0"/>
                <a:cs typeface="Times New Roman" panose="02020603050405020304" pitchFamily="18" charset="0"/>
              </a:rPr>
              <a:t>Lucidchart</a:t>
            </a:r>
            <a:r>
              <a:rPr lang="en-GB" sz="2000" b="1" i="0" dirty="0">
                <a:solidFill>
                  <a:srgbClr val="273239"/>
                </a:solidFill>
                <a:effectLst/>
                <a:latin typeface="Times New Roman" panose="02020603050405020304" pitchFamily="18" charset="0"/>
                <a:cs typeface="Times New Roman" panose="02020603050405020304" pitchFamily="18" charset="0"/>
              </a:rPr>
              <a:t>: </a:t>
            </a:r>
            <a:r>
              <a:rPr lang="en-GB" sz="2000" b="0" i="0" dirty="0" err="1">
                <a:solidFill>
                  <a:srgbClr val="273239"/>
                </a:solidFill>
                <a:effectLst/>
                <a:latin typeface="Times New Roman" panose="02020603050405020304" pitchFamily="18" charset="0"/>
                <a:cs typeface="Times New Roman" panose="02020603050405020304" pitchFamily="18" charset="0"/>
              </a:rPr>
              <a:t>Lucidchart</a:t>
            </a:r>
            <a:r>
              <a:rPr lang="en-GB" sz="2000" b="0" i="0" dirty="0">
                <a:solidFill>
                  <a:srgbClr val="273239"/>
                </a:solidFill>
                <a:effectLst/>
                <a:latin typeface="Times New Roman" panose="02020603050405020304" pitchFamily="18" charset="0"/>
                <a:cs typeface="Times New Roman" panose="02020603050405020304" pitchFamily="18" charset="0"/>
              </a:rPr>
              <a:t> is a web-based diagramming tool that supports UML diagrams. It’s user-friendly and collaborative, allowing multiple users to work on diagrams in real-time.</a:t>
            </a:r>
          </a:p>
          <a:p>
            <a:pPr marL="502920" indent="-457200" algn="just" fontAlgn="base">
              <a:buFont typeface="+mj-lt"/>
              <a:buAutoNum type="arabicPeriod"/>
            </a:pPr>
            <a:r>
              <a:rPr lang="en-GB" sz="2000" b="1" i="0" dirty="0">
                <a:solidFill>
                  <a:srgbClr val="273239"/>
                </a:solidFill>
                <a:effectLst/>
                <a:latin typeface="Times New Roman" panose="02020603050405020304" pitchFamily="18" charset="0"/>
                <a:cs typeface="Times New Roman" panose="02020603050405020304" pitchFamily="18" charset="0"/>
              </a:rPr>
              <a:t>Draw.io: </a:t>
            </a:r>
            <a:r>
              <a:rPr lang="en-GB" sz="2000" b="0" i="0" dirty="0">
                <a:solidFill>
                  <a:srgbClr val="273239"/>
                </a:solidFill>
                <a:effectLst/>
                <a:latin typeface="Times New Roman" panose="02020603050405020304" pitchFamily="18" charset="0"/>
                <a:cs typeface="Times New Roman" panose="02020603050405020304" pitchFamily="18" charset="0"/>
              </a:rPr>
              <a:t>Draw.io is a free, web-based diagramming tool that supports various diagram types, including UML. It integrates with various cloud storage services and can be used offline.</a:t>
            </a:r>
          </a:p>
          <a:p>
            <a:pPr marL="502920" indent="-457200" algn="just" fontAlgn="base">
              <a:buFont typeface="+mj-lt"/>
              <a:buAutoNum type="arabicPeriod"/>
            </a:pPr>
            <a:r>
              <a:rPr lang="en-GB" sz="2000" b="1" i="0" dirty="0">
                <a:solidFill>
                  <a:srgbClr val="273239"/>
                </a:solidFill>
                <a:effectLst/>
                <a:latin typeface="Times New Roman" panose="02020603050405020304" pitchFamily="18" charset="0"/>
                <a:cs typeface="Times New Roman" panose="02020603050405020304" pitchFamily="18" charset="0"/>
              </a:rPr>
              <a:t>Visual Paradigm: </a:t>
            </a:r>
            <a:r>
              <a:rPr lang="en-GB" sz="2000" b="0" i="0" dirty="0">
                <a:solidFill>
                  <a:srgbClr val="273239"/>
                </a:solidFill>
                <a:effectLst/>
                <a:latin typeface="Times New Roman" panose="02020603050405020304" pitchFamily="18" charset="0"/>
                <a:cs typeface="Times New Roman" panose="02020603050405020304" pitchFamily="18" charset="0"/>
              </a:rPr>
              <a:t>Visual Paradigm provides a comprehensive suite of tools for software development, including UML diagramming. It offers both online and desktop versions and supports a wide range of UML diagrams.</a:t>
            </a:r>
          </a:p>
          <a:p>
            <a:pPr marL="502920" indent="-457200" algn="just" fontAlgn="base">
              <a:buFont typeface="+mj-lt"/>
              <a:buAutoNum type="arabicPeriod"/>
            </a:pPr>
            <a:r>
              <a:rPr lang="en-GB" sz="2000" b="1" i="0" dirty="0" err="1">
                <a:solidFill>
                  <a:srgbClr val="273239"/>
                </a:solidFill>
                <a:effectLst/>
                <a:latin typeface="Times New Roman" panose="02020603050405020304" pitchFamily="18" charset="0"/>
                <a:cs typeface="Times New Roman" panose="02020603050405020304" pitchFamily="18" charset="0"/>
              </a:rPr>
              <a:t>StarUML</a:t>
            </a:r>
            <a:r>
              <a:rPr lang="en-GB" sz="2000" b="1" i="0" dirty="0">
                <a:solidFill>
                  <a:srgbClr val="273239"/>
                </a:solidFill>
                <a:effectLst/>
                <a:latin typeface="Times New Roman" panose="02020603050405020304" pitchFamily="18" charset="0"/>
                <a:cs typeface="Times New Roman" panose="02020603050405020304" pitchFamily="18" charset="0"/>
              </a:rPr>
              <a:t>: </a:t>
            </a:r>
            <a:r>
              <a:rPr lang="en-GB" sz="2000" b="0" i="0" dirty="0" err="1">
                <a:solidFill>
                  <a:srgbClr val="273239"/>
                </a:solidFill>
                <a:effectLst/>
                <a:latin typeface="Times New Roman" panose="02020603050405020304" pitchFamily="18" charset="0"/>
                <a:cs typeface="Times New Roman" panose="02020603050405020304" pitchFamily="18" charset="0"/>
              </a:rPr>
              <a:t>StarUML</a:t>
            </a:r>
            <a:r>
              <a:rPr lang="en-GB" sz="2000" b="0" i="0" dirty="0">
                <a:solidFill>
                  <a:srgbClr val="273239"/>
                </a:solidFill>
                <a:effectLst/>
                <a:latin typeface="Times New Roman" panose="02020603050405020304" pitchFamily="18" charset="0"/>
                <a:cs typeface="Times New Roman" panose="02020603050405020304" pitchFamily="18" charset="0"/>
              </a:rPr>
              <a:t> is an open-source UML </a:t>
            </a:r>
            <a:r>
              <a:rPr lang="en-GB" sz="2000" b="0" i="0" dirty="0" err="1">
                <a:solidFill>
                  <a:srgbClr val="273239"/>
                </a:solidFill>
                <a:effectLst/>
                <a:latin typeface="Times New Roman" panose="02020603050405020304" pitchFamily="18" charset="0"/>
                <a:cs typeface="Times New Roman" panose="02020603050405020304" pitchFamily="18" charset="0"/>
              </a:rPr>
              <a:t>modeling</a:t>
            </a:r>
            <a:r>
              <a:rPr lang="en-GB" sz="2000" b="0" i="0" dirty="0">
                <a:solidFill>
                  <a:srgbClr val="273239"/>
                </a:solidFill>
                <a:effectLst/>
                <a:latin typeface="Times New Roman" panose="02020603050405020304" pitchFamily="18" charset="0"/>
                <a:cs typeface="Times New Roman" panose="02020603050405020304" pitchFamily="18" charset="0"/>
              </a:rPr>
              <a:t> tool with a user-friendly interface. It supports the standard UML 2.x diagrams and allows users to customize and extend its functionality through plugins.</a:t>
            </a:r>
          </a:p>
        </p:txBody>
      </p:sp>
    </p:spTree>
    <p:extLst>
      <p:ext uri="{BB962C8B-B14F-4D97-AF65-F5344CB8AC3E}">
        <p14:creationId xmlns:p14="http://schemas.microsoft.com/office/powerpoint/2010/main" val="2189268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33521-0E46-429D-8070-9341BF0945C4}"/>
              </a:ext>
            </a:extLst>
          </p:cNvPr>
          <p:cNvSpPr>
            <a:spLocks noGrp="1"/>
          </p:cNvSpPr>
          <p:nvPr>
            <p:ph type="title"/>
          </p:nvPr>
        </p:nvSpPr>
        <p:spPr/>
        <p:txBody>
          <a:bodyPr/>
          <a:lstStyle/>
          <a:p>
            <a:r>
              <a:rPr lang="en-GB" b="1" i="0" dirty="0">
                <a:solidFill>
                  <a:srgbClr val="273239"/>
                </a:solidFill>
                <a:effectLst/>
                <a:latin typeface="Times New Roman" panose="02020603050405020304" pitchFamily="18" charset="0"/>
                <a:cs typeface="Times New Roman" panose="02020603050405020304" pitchFamily="18" charset="0"/>
              </a:rPr>
              <a:t>Steps to create UML Diagrams</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DE0D1F3-7172-4FC9-BB81-5C1E07A6EAD0}"/>
              </a:ext>
            </a:extLst>
          </p:cNvPr>
          <p:cNvPicPr>
            <a:picLocks noGrp="1" noChangeAspect="1"/>
          </p:cNvPicPr>
          <p:nvPr>
            <p:ph idx="1"/>
          </p:nvPr>
        </p:nvPicPr>
        <p:blipFill>
          <a:blip r:embed="rId2"/>
          <a:stretch>
            <a:fillRect/>
          </a:stretch>
        </p:blipFill>
        <p:spPr>
          <a:xfrm>
            <a:off x="1509337" y="1885361"/>
            <a:ext cx="9139989" cy="4210639"/>
          </a:xfrm>
        </p:spPr>
      </p:pic>
    </p:spTree>
    <p:extLst>
      <p:ext uri="{BB962C8B-B14F-4D97-AF65-F5344CB8AC3E}">
        <p14:creationId xmlns:p14="http://schemas.microsoft.com/office/powerpoint/2010/main" val="1792418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7B6E75-F0F3-4D00-8F0C-E34157AA62AB}"/>
              </a:ext>
            </a:extLst>
          </p:cNvPr>
          <p:cNvSpPr>
            <a:spLocks noGrp="1"/>
          </p:cNvSpPr>
          <p:nvPr>
            <p:ph idx="1"/>
          </p:nvPr>
        </p:nvSpPr>
        <p:spPr>
          <a:xfrm>
            <a:off x="1143000" y="772998"/>
            <a:ext cx="9872871" cy="5323002"/>
          </a:xfrm>
        </p:spPr>
        <p:txBody>
          <a:bodyPr>
            <a:normAutofit/>
          </a:bodyPr>
          <a:lstStyle/>
          <a:p>
            <a:pPr marL="45720" indent="0" algn="l"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Types of UML Diagrams</a:t>
            </a:r>
          </a:p>
          <a:p>
            <a:pPr algn="l" rtl="0" fontAlgn="base"/>
            <a:r>
              <a:rPr lang="en-GB" sz="2000" b="0" i="0" dirty="0">
                <a:solidFill>
                  <a:srgbClr val="273239"/>
                </a:solidFill>
                <a:effectLst/>
                <a:latin typeface="Times New Roman" panose="02020603050405020304" pitchFamily="18" charset="0"/>
                <a:cs typeface="Times New Roman" panose="02020603050405020304" pitchFamily="18" charset="0"/>
              </a:rPr>
              <a:t>UML is linked with object-oriented design and analysis. UML makes use of elements and forms associations between them to form diagrams. Diagrams in UML can be broadly classified as:</a:t>
            </a: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98CBDBC-FC38-4CAF-A6C7-47E7DD424A5D}"/>
              </a:ext>
            </a:extLst>
          </p:cNvPr>
          <p:cNvPicPr>
            <a:picLocks noChangeAspect="1"/>
          </p:cNvPicPr>
          <p:nvPr/>
        </p:nvPicPr>
        <p:blipFill>
          <a:blip r:embed="rId2"/>
          <a:stretch>
            <a:fillRect/>
          </a:stretch>
        </p:blipFill>
        <p:spPr>
          <a:xfrm>
            <a:off x="1955570" y="2384980"/>
            <a:ext cx="8611877" cy="3974871"/>
          </a:xfrm>
          <a:prstGeom prst="rect">
            <a:avLst/>
          </a:prstGeom>
        </p:spPr>
      </p:pic>
    </p:spTree>
    <p:extLst>
      <p:ext uri="{BB962C8B-B14F-4D97-AF65-F5344CB8AC3E}">
        <p14:creationId xmlns:p14="http://schemas.microsoft.com/office/powerpoint/2010/main" val="1692814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851F1-5AE1-41BC-9F61-FBDE3464E65B}"/>
              </a:ext>
            </a:extLst>
          </p:cNvPr>
          <p:cNvSpPr>
            <a:spLocks noGrp="1"/>
          </p:cNvSpPr>
          <p:nvPr>
            <p:ph type="title"/>
          </p:nvPr>
        </p:nvSpPr>
        <p:spPr>
          <a:xfrm>
            <a:off x="1143000" y="609600"/>
            <a:ext cx="9875520" cy="832701"/>
          </a:xfrm>
        </p:spPr>
        <p:txBody>
          <a:bodyPr/>
          <a:lstStyle/>
          <a:p>
            <a:r>
              <a:rPr lang="en-IN" b="1" dirty="0">
                <a:solidFill>
                  <a:schemeClr val="tx1"/>
                </a:solidFill>
                <a:latin typeface="Times New Roman" panose="02020603050405020304" pitchFamily="18" charset="0"/>
                <a:cs typeface="Times New Roman" panose="02020603050405020304" pitchFamily="18" charset="0"/>
              </a:rPr>
              <a:t>Class Diagram</a:t>
            </a:r>
          </a:p>
        </p:txBody>
      </p:sp>
      <p:sp>
        <p:nvSpPr>
          <p:cNvPr id="3" name="Content Placeholder 2">
            <a:extLst>
              <a:ext uri="{FF2B5EF4-FFF2-40B4-BE49-F238E27FC236}">
                <a16:creationId xmlns:a16="http://schemas.microsoft.com/office/drawing/2014/main" id="{21E8B067-FCC6-4882-97B8-C8C031EE9B65}"/>
              </a:ext>
            </a:extLst>
          </p:cNvPr>
          <p:cNvSpPr>
            <a:spLocks noGrp="1"/>
          </p:cNvSpPr>
          <p:nvPr>
            <p:ph idx="1"/>
          </p:nvPr>
        </p:nvSpPr>
        <p:spPr>
          <a:xfrm>
            <a:off x="1143000" y="1442301"/>
            <a:ext cx="9872871" cy="4653699"/>
          </a:xfrm>
        </p:spPr>
        <p:txBody>
          <a:bodyPr>
            <a:normAutofit/>
          </a:bodyPr>
          <a:lstStyle/>
          <a:p>
            <a:pPr algn="just"/>
            <a:r>
              <a:rPr lang="en-GB" sz="2000" b="0" i="0" dirty="0">
                <a:solidFill>
                  <a:schemeClr val="tx1"/>
                </a:solidFill>
                <a:effectLst/>
                <a:latin typeface="Times New Roman" panose="02020603050405020304" pitchFamily="18" charset="0"/>
                <a:cs typeface="Times New Roman" panose="02020603050405020304" pitchFamily="18" charset="0"/>
              </a:rPr>
              <a:t>The most widely use UML diagram is the class diagram. It is the building block of all object oriented software systems. We use class diagrams to depict the static structure of a system by showing system’s classes, their methods and attributes. Class diagrams also help us identify relationship between different classes or objects.</a:t>
            </a:r>
          </a:p>
          <a:p>
            <a:pPr algn="just"/>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C294B83-8865-4957-972F-66FBE8B6CB98}"/>
              </a:ext>
            </a:extLst>
          </p:cNvPr>
          <p:cNvPicPr>
            <a:picLocks noChangeAspect="1"/>
          </p:cNvPicPr>
          <p:nvPr/>
        </p:nvPicPr>
        <p:blipFill>
          <a:blip r:embed="rId2"/>
          <a:stretch>
            <a:fillRect/>
          </a:stretch>
        </p:blipFill>
        <p:spPr>
          <a:xfrm>
            <a:off x="829559" y="2686640"/>
            <a:ext cx="10852853" cy="3761294"/>
          </a:xfrm>
          <a:prstGeom prst="rect">
            <a:avLst/>
          </a:prstGeom>
        </p:spPr>
      </p:pic>
    </p:spTree>
    <p:extLst>
      <p:ext uri="{BB962C8B-B14F-4D97-AF65-F5344CB8AC3E}">
        <p14:creationId xmlns:p14="http://schemas.microsoft.com/office/powerpoint/2010/main" val="825057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84CC2-4B5B-4DA1-9B60-E046B1A38F46}"/>
              </a:ext>
            </a:extLst>
          </p:cNvPr>
          <p:cNvSpPr>
            <a:spLocks noGrp="1"/>
          </p:cNvSpPr>
          <p:nvPr>
            <p:ph type="title"/>
          </p:nvPr>
        </p:nvSpPr>
        <p:spPr/>
        <p:txBody>
          <a:bodyPr/>
          <a:lstStyle/>
          <a:p>
            <a:r>
              <a:rPr lang="en-GB" b="1" i="0" dirty="0">
                <a:solidFill>
                  <a:srgbClr val="273239"/>
                </a:solidFill>
                <a:effectLst/>
                <a:latin typeface="Times New Roman" panose="02020603050405020304" pitchFamily="18" charset="0"/>
                <a:cs typeface="Times New Roman" panose="02020603050405020304" pitchFamily="18" charset="0"/>
              </a:rPr>
              <a:t>Composite Structure Diagram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B7F328-4598-45E3-989F-8A59E9B7A41B}"/>
              </a:ext>
            </a:extLst>
          </p:cNvPr>
          <p:cNvSpPr>
            <a:spLocks noGrp="1"/>
          </p:cNvSpPr>
          <p:nvPr>
            <p:ph idx="1"/>
          </p:nvPr>
        </p:nvSpPr>
        <p:spPr/>
        <p:txBody>
          <a:bodyPr>
            <a:normAutofit/>
          </a:bodyPr>
          <a:lstStyle/>
          <a:p>
            <a:pPr algn="just" rtl="0" fontAlgn="base"/>
            <a:r>
              <a:rPr lang="en-GB" sz="2000" b="0" i="0" dirty="0">
                <a:solidFill>
                  <a:srgbClr val="273239"/>
                </a:solidFill>
                <a:effectLst/>
                <a:latin typeface="Times New Roman" panose="02020603050405020304" pitchFamily="18" charset="0"/>
                <a:cs typeface="Times New Roman" panose="02020603050405020304" pitchFamily="18" charset="0"/>
              </a:rPr>
              <a:t>We use composite structure diagrams to represent the internal structure of a class and its interaction points with other parts of the system.</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A composite structure diagram represents relationship between parts and their configuration which determine how the classifier (class, a component, or a deployment node) behaves.</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They represent internal structure of a structured classifier making the use of parts, ports, and connectors.</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We can also model collaborations using composite structure diagrams.</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They are similar to class diagrams except they represent individual parts in detail as compared to the entire class.</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7945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998C6-A846-4072-B0C7-F0B268A7E1FD}"/>
              </a:ext>
            </a:extLst>
          </p:cNvPr>
          <p:cNvSpPr>
            <a:spLocks noGrp="1"/>
          </p:cNvSpPr>
          <p:nvPr>
            <p:ph type="title"/>
          </p:nvPr>
        </p:nvSpPr>
        <p:spPr>
          <a:xfrm>
            <a:off x="1143000" y="392784"/>
            <a:ext cx="9875520" cy="879835"/>
          </a:xfrm>
        </p:spPr>
        <p:txBody>
          <a:bodyPr/>
          <a:lstStyle/>
          <a:p>
            <a:r>
              <a:rPr lang="en-IN" b="1" dirty="0">
                <a:solidFill>
                  <a:schemeClr val="tx1"/>
                </a:solidFill>
                <a:latin typeface="Times New Roman" panose="02020603050405020304" pitchFamily="18" charset="0"/>
                <a:cs typeface="Times New Roman" panose="02020603050405020304" pitchFamily="18" charset="0"/>
              </a:rPr>
              <a:t>Object Diagram</a:t>
            </a:r>
          </a:p>
        </p:txBody>
      </p:sp>
      <p:sp>
        <p:nvSpPr>
          <p:cNvPr id="3" name="Content Placeholder 2">
            <a:extLst>
              <a:ext uri="{FF2B5EF4-FFF2-40B4-BE49-F238E27FC236}">
                <a16:creationId xmlns:a16="http://schemas.microsoft.com/office/drawing/2014/main" id="{6BEC0B9B-D3EC-4A84-9DA8-C7F89BB0A3B8}"/>
              </a:ext>
            </a:extLst>
          </p:cNvPr>
          <p:cNvSpPr>
            <a:spLocks noGrp="1"/>
          </p:cNvSpPr>
          <p:nvPr>
            <p:ph idx="1"/>
          </p:nvPr>
        </p:nvSpPr>
        <p:spPr>
          <a:xfrm>
            <a:off x="848412" y="1272619"/>
            <a:ext cx="10473180" cy="4823381"/>
          </a:xfrm>
        </p:spPr>
        <p:txBody>
          <a:bodyPr>
            <a:normAutofit/>
          </a:bodyPr>
          <a:lstStyle/>
          <a:p>
            <a:pPr algn="just" rtl="0" fontAlgn="base"/>
            <a:r>
              <a:rPr lang="en-GB" sz="2000" b="0" i="0" dirty="0">
                <a:solidFill>
                  <a:srgbClr val="273239"/>
                </a:solidFill>
                <a:effectLst/>
                <a:latin typeface="Times New Roman" panose="02020603050405020304" pitchFamily="18" charset="0"/>
                <a:cs typeface="Times New Roman" panose="02020603050405020304" pitchFamily="18" charset="0"/>
              </a:rPr>
              <a:t>An Object Diagram can be referred to as a screenshot of the instances in a system and the relationship that exists between them. Since object diagrams depict behaviour when objects have been instantiated, we are able to study the behaviour of the system at a particular instant.</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An object diagram is similar to a class diagram except it shows the instances of classes in the system.</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We depict actual classifiers and their relationships making the use of class diagrams.</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On the other hand, an Object Diagram represents specific instances of classes and relationships between them at a point of time.</a:t>
            </a:r>
          </a:p>
          <a:p>
            <a:pPr algn="just"/>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5CF6F6C-ACB1-4811-8EAA-F925B5619B7A}"/>
              </a:ext>
            </a:extLst>
          </p:cNvPr>
          <p:cNvPicPr>
            <a:picLocks noChangeAspect="1"/>
          </p:cNvPicPr>
          <p:nvPr/>
        </p:nvPicPr>
        <p:blipFill>
          <a:blip r:embed="rId2"/>
          <a:stretch>
            <a:fillRect/>
          </a:stretch>
        </p:blipFill>
        <p:spPr>
          <a:xfrm>
            <a:off x="2757487" y="4091233"/>
            <a:ext cx="6677025" cy="2430544"/>
          </a:xfrm>
          <a:prstGeom prst="rect">
            <a:avLst/>
          </a:prstGeom>
        </p:spPr>
      </p:pic>
    </p:spTree>
    <p:extLst>
      <p:ext uri="{BB962C8B-B14F-4D97-AF65-F5344CB8AC3E}">
        <p14:creationId xmlns:p14="http://schemas.microsoft.com/office/powerpoint/2010/main" val="3655343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33D65-59D1-4ECB-904E-A515182D30A6}"/>
              </a:ext>
            </a:extLst>
          </p:cNvPr>
          <p:cNvSpPr>
            <a:spLocks noGrp="1"/>
          </p:cNvSpPr>
          <p:nvPr>
            <p:ph type="title"/>
          </p:nvPr>
        </p:nvSpPr>
        <p:spPr>
          <a:xfrm>
            <a:off x="1158240" y="480768"/>
            <a:ext cx="9875520" cy="857840"/>
          </a:xfrm>
        </p:spPr>
        <p:txBody>
          <a:bodyPr/>
          <a:lstStyle/>
          <a:p>
            <a:r>
              <a:rPr lang="en-GB" b="1" i="0" dirty="0">
                <a:solidFill>
                  <a:srgbClr val="273239"/>
                </a:solidFill>
                <a:effectLst/>
                <a:latin typeface="Times New Roman" panose="02020603050405020304" pitchFamily="18" charset="0"/>
                <a:cs typeface="Times New Roman" panose="02020603050405020304" pitchFamily="18" charset="0"/>
              </a:rPr>
              <a:t>Component diagrams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E57C34-58D9-45ED-9513-6272D533D838}"/>
              </a:ext>
            </a:extLst>
          </p:cNvPr>
          <p:cNvSpPr>
            <a:spLocks noGrp="1"/>
          </p:cNvSpPr>
          <p:nvPr>
            <p:ph idx="1"/>
          </p:nvPr>
        </p:nvSpPr>
        <p:spPr>
          <a:xfrm>
            <a:off x="857055" y="1480008"/>
            <a:ext cx="5238945" cy="4615992"/>
          </a:xfrm>
        </p:spPr>
        <p:txBody>
          <a:bodyPr>
            <a:normAutofit/>
          </a:bodyPr>
          <a:lstStyle/>
          <a:p>
            <a:pPr algn="just" rtl="0" fontAlgn="base"/>
            <a:r>
              <a:rPr lang="en-GB" sz="2000" b="0" i="0" dirty="0">
                <a:solidFill>
                  <a:srgbClr val="273239"/>
                </a:solidFill>
                <a:effectLst/>
                <a:latin typeface="Times New Roman" panose="02020603050405020304" pitchFamily="18" charset="0"/>
                <a:cs typeface="Times New Roman" panose="02020603050405020304" pitchFamily="18" charset="0"/>
              </a:rPr>
              <a:t>Component diagrams are used to represent how the physical components in a system have been organized. We use them for modelling implementation details.</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Component Diagrams depict the structural relationship between software system elements and help us in understanding if functional requirements have been covered by planned development.</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Component Diagrams become essential to use when we design and build complex systems.</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Interfaces are used by components of the system to communicate with each other.</a:t>
            </a:r>
          </a:p>
          <a:p>
            <a:pPr algn="just"/>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D8E7ACE-A045-4828-901D-6C229F44FDDD}"/>
              </a:ext>
            </a:extLst>
          </p:cNvPr>
          <p:cNvPicPr>
            <a:picLocks noChangeAspect="1"/>
          </p:cNvPicPr>
          <p:nvPr/>
        </p:nvPicPr>
        <p:blipFill>
          <a:blip r:embed="rId2"/>
          <a:stretch>
            <a:fillRect/>
          </a:stretch>
        </p:blipFill>
        <p:spPr>
          <a:xfrm>
            <a:off x="6561054" y="1477651"/>
            <a:ext cx="5053553" cy="4486275"/>
          </a:xfrm>
          <a:prstGeom prst="rect">
            <a:avLst/>
          </a:prstGeom>
          <a:ln>
            <a:solidFill>
              <a:schemeClr val="tx1"/>
            </a:solidFill>
          </a:ln>
        </p:spPr>
      </p:pic>
    </p:spTree>
    <p:extLst>
      <p:ext uri="{BB962C8B-B14F-4D97-AF65-F5344CB8AC3E}">
        <p14:creationId xmlns:p14="http://schemas.microsoft.com/office/powerpoint/2010/main" val="2780824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C4FE-5B86-4EC1-8618-B3B4CDCBDB32}"/>
              </a:ext>
            </a:extLst>
          </p:cNvPr>
          <p:cNvSpPr>
            <a:spLocks noGrp="1"/>
          </p:cNvSpPr>
          <p:nvPr>
            <p:ph type="title"/>
          </p:nvPr>
        </p:nvSpPr>
        <p:spPr/>
        <p:txBody>
          <a:bodyPr/>
          <a:lstStyle/>
          <a:p>
            <a:r>
              <a:rPr lang="en-GB" b="1" i="0" dirty="0">
                <a:solidFill>
                  <a:srgbClr val="273239"/>
                </a:solidFill>
                <a:effectLst/>
                <a:latin typeface="Times New Roman" panose="02020603050405020304" pitchFamily="18" charset="0"/>
                <a:cs typeface="Times New Roman" panose="02020603050405020304" pitchFamily="18" charset="0"/>
              </a:rPr>
              <a:t>Deployment Diagrams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B1C478-72F7-4983-8676-70E77FBB0001}"/>
              </a:ext>
            </a:extLst>
          </p:cNvPr>
          <p:cNvSpPr>
            <a:spLocks noGrp="1"/>
          </p:cNvSpPr>
          <p:nvPr>
            <p:ph idx="1"/>
          </p:nvPr>
        </p:nvSpPr>
        <p:spPr>
          <a:xfrm>
            <a:off x="879050" y="1965960"/>
            <a:ext cx="4833594" cy="4038600"/>
          </a:xfrm>
        </p:spPr>
        <p:txBody>
          <a:bodyPr>
            <a:normAutofit lnSpcReduction="10000"/>
          </a:bodyPr>
          <a:lstStyle/>
          <a:p>
            <a:pPr algn="just" rtl="0" fontAlgn="base"/>
            <a:r>
              <a:rPr lang="en-GB" sz="2000" b="0" i="0" dirty="0">
                <a:solidFill>
                  <a:srgbClr val="273239"/>
                </a:solidFill>
                <a:effectLst/>
                <a:latin typeface="Times New Roman" panose="02020603050405020304" pitchFamily="18" charset="0"/>
                <a:cs typeface="Times New Roman" panose="02020603050405020304" pitchFamily="18" charset="0"/>
              </a:rPr>
              <a:t>Deployment Diagrams are used to represent system hardware and its software. It tells us what hardware components exist and what software components run on them.</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We illustrate system architecture as distribution of software artifacts over distributed targets.</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An artifact is the information that is generated by system software.</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They are primarily used when a software is being used, distributed or deployed over multiple machines with different configurations.</a:t>
            </a:r>
          </a:p>
          <a:p>
            <a:pPr algn="just"/>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A6A1454-6A51-4093-B37E-85FE7C6BF29C}"/>
              </a:ext>
            </a:extLst>
          </p:cNvPr>
          <p:cNvPicPr>
            <a:picLocks noChangeAspect="1"/>
          </p:cNvPicPr>
          <p:nvPr/>
        </p:nvPicPr>
        <p:blipFill rotWithShape="1">
          <a:blip r:embed="rId2"/>
          <a:srcRect l="6721" r="7680"/>
          <a:stretch/>
        </p:blipFill>
        <p:spPr>
          <a:xfrm>
            <a:off x="5976594" y="1689735"/>
            <a:ext cx="5899766" cy="4314825"/>
          </a:xfrm>
          <a:prstGeom prst="rect">
            <a:avLst/>
          </a:prstGeom>
          <a:ln>
            <a:solidFill>
              <a:schemeClr val="tx1"/>
            </a:solidFill>
          </a:ln>
        </p:spPr>
      </p:pic>
    </p:spTree>
    <p:extLst>
      <p:ext uri="{BB962C8B-B14F-4D97-AF65-F5344CB8AC3E}">
        <p14:creationId xmlns:p14="http://schemas.microsoft.com/office/powerpoint/2010/main" val="2575225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3F1C9-DA94-4F00-B05F-6C76D7A49305}"/>
              </a:ext>
            </a:extLst>
          </p:cNvPr>
          <p:cNvSpPr>
            <a:spLocks noGrp="1"/>
          </p:cNvSpPr>
          <p:nvPr>
            <p:ph type="title"/>
          </p:nvPr>
        </p:nvSpPr>
        <p:spPr/>
        <p:txBody>
          <a:bodyPr/>
          <a:lstStyle/>
          <a:p>
            <a:r>
              <a:rPr lang="en-GB" b="1" i="0" dirty="0">
                <a:solidFill>
                  <a:srgbClr val="273239"/>
                </a:solidFill>
                <a:effectLst/>
                <a:latin typeface="Times New Roman" panose="02020603050405020304" pitchFamily="18" charset="0"/>
                <a:cs typeface="Times New Roman" panose="02020603050405020304" pitchFamily="18" charset="0"/>
              </a:rPr>
              <a:t>Package Diagrams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1B2C58-77BE-42FB-B784-2B21441012D4}"/>
              </a:ext>
            </a:extLst>
          </p:cNvPr>
          <p:cNvSpPr>
            <a:spLocks noGrp="1"/>
          </p:cNvSpPr>
          <p:nvPr>
            <p:ph idx="1"/>
          </p:nvPr>
        </p:nvSpPr>
        <p:spPr/>
        <p:txBody>
          <a:bodyPr/>
          <a:lstStyle/>
          <a:p>
            <a:pPr algn="l" rtl="0" fontAlgn="base"/>
            <a:r>
              <a:rPr lang="en-GB" b="0" i="0" dirty="0">
                <a:solidFill>
                  <a:srgbClr val="273239"/>
                </a:solidFill>
                <a:effectLst/>
                <a:latin typeface="Times New Roman" panose="02020603050405020304" pitchFamily="18" charset="0"/>
                <a:cs typeface="Times New Roman" panose="02020603050405020304" pitchFamily="18" charset="0"/>
              </a:rPr>
              <a:t>We use Package Diagrams to depict how packages and their elements have been organized. A package diagram simply shows us the dependencies between different packages and internal composition of packages.</a:t>
            </a:r>
          </a:p>
          <a:p>
            <a:pPr algn="l" fontAlgn="base">
              <a:buFont typeface="Arial" panose="020B0604020202020204" pitchFamily="34" charset="0"/>
              <a:buChar char="•"/>
            </a:pPr>
            <a:r>
              <a:rPr lang="en-GB" b="0" i="0" dirty="0">
                <a:solidFill>
                  <a:srgbClr val="273239"/>
                </a:solidFill>
                <a:effectLst/>
                <a:latin typeface="Times New Roman" panose="02020603050405020304" pitchFamily="18" charset="0"/>
                <a:cs typeface="Times New Roman" panose="02020603050405020304" pitchFamily="18" charset="0"/>
              </a:rPr>
              <a:t>Packages help us to organise UML diagrams into meaningful groups and make the diagram easy to understand.</a:t>
            </a:r>
          </a:p>
          <a:p>
            <a:pPr algn="l" fontAlgn="base">
              <a:buFont typeface="Arial" panose="020B0604020202020204" pitchFamily="34" charset="0"/>
              <a:buChar char="•"/>
            </a:pPr>
            <a:r>
              <a:rPr lang="en-GB" b="0" i="0" dirty="0">
                <a:solidFill>
                  <a:srgbClr val="273239"/>
                </a:solidFill>
                <a:effectLst/>
                <a:latin typeface="Times New Roman" panose="02020603050405020304" pitchFamily="18" charset="0"/>
                <a:cs typeface="Times New Roman" panose="02020603050405020304" pitchFamily="18" charset="0"/>
              </a:rPr>
              <a:t>They are primarily used to organise class and use case diagrams.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3905213"/>
      </p:ext>
    </p:extLst>
  </p:cSld>
  <p:clrMapOvr>
    <a:masterClrMapping/>
  </p:clrMapOvr>
</p:sld>
</file>

<file path=ppt/theme/theme1.xml><?xml version="1.0" encoding="utf-8"?>
<a:theme xmlns:a="http://schemas.openxmlformats.org/drawingml/2006/main" name="Basi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67</TotalTime>
  <Words>1438</Words>
  <Application>Microsoft Office PowerPoint</Application>
  <PresentationFormat>Widescreen</PresentationFormat>
  <Paragraphs>77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Corbel</vt:lpstr>
      <vt:lpstr>Times New Roman</vt:lpstr>
      <vt:lpstr>Basis</vt:lpstr>
      <vt:lpstr>Unit 6</vt:lpstr>
      <vt:lpstr>Introduction to UML</vt:lpstr>
      <vt:lpstr>PowerPoint Presentation</vt:lpstr>
      <vt:lpstr>Class Diagram</vt:lpstr>
      <vt:lpstr>Composite Structure Diagram</vt:lpstr>
      <vt:lpstr>Object Diagram</vt:lpstr>
      <vt:lpstr>Component diagrams</vt:lpstr>
      <vt:lpstr>Deployment Diagrams</vt:lpstr>
      <vt:lpstr>Package Diagrams</vt:lpstr>
      <vt:lpstr>PowerPoint Presentation</vt:lpstr>
      <vt:lpstr>State diagram</vt:lpstr>
      <vt:lpstr>Activity Diagrams</vt:lpstr>
      <vt:lpstr>Use Case Diagrams</vt:lpstr>
      <vt:lpstr>PowerPoint Presentation</vt:lpstr>
      <vt:lpstr>Sequence diagram</vt:lpstr>
      <vt:lpstr>PowerPoint Presentation</vt:lpstr>
      <vt:lpstr>Communication Diagram</vt:lpstr>
      <vt:lpstr>Timing Diagram</vt:lpstr>
      <vt:lpstr>Interaction Overview Diagram</vt:lpstr>
      <vt:lpstr>Tools for creating UML Diagrams</vt:lpstr>
      <vt:lpstr>Steps to create UML Diagrams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6</dc:title>
  <dc:creator>Imran Akkalkot</dc:creator>
  <cp:lastModifiedBy>Imran Akkalkot</cp:lastModifiedBy>
  <cp:revision>6</cp:revision>
  <dcterms:created xsi:type="dcterms:W3CDTF">2025-03-21T07:24:59Z</dcterms:created>
  <dcterms:modified xsi:type="dcterms:W3CDTF">2025-03-21T08:32:39Z</dcterms:modified>
</cp:coreProperties>
</file>