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72" r:id="rId4"/>
    <p:sldId id="264" r:id="rId5"/>
    <p:sldId id="261" r:id="rId6"/>
    <p:sldId id="286" r:id="rId7"/>
    <p:sldId id="283" r:id="rId8"/>
    <p:sldId id="267" r:id="rId9"/>
    <p:sldId id="285" r:id="rId10"/>
    <p:sldId id="273" r:id="rId11"/>
    <p:sldId id="281" r:id="rId12"/>
  </p:sldIdLst>
  <p:sldSz cx="9144000" cy="5143500" type="screen16x9"/>
  <p:notesSz cx="6858000" cy="9144000"/>
  <p:embeddedFontLst>
    <p:embeddedFont>
      <p:font typeface="Dosis" pitchFamily="2" charset="0"/>
      <p:regular r:id="rId14"/>
      <p:bold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7B9CE-27B7-45A4-9341-B09BDB51A24E}">
  <a:tblStyle styleId="{AF57B9CE-27B7-45A4-9341-B09BDB51A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91BD0C-065F-43EE-8344-79AE29CD5F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49b49e95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49b49e95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49b49e95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49b49e95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49b49e95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49b49e95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49b49e95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49b49e95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1822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Virtual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Machine Learning </a:t>
            </a:r>
            <a:r>
              <a:rPr lang="en" dirty="0"/>
              <a:t>Model </a:t>
            </a:r>
            <a:br>
              <a:rPr lang="en" dirty="0"/>
            </a:br>
            <a:r>
              <a:rPr lang="en" dirty="0"/>
              <a:t>Builder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sis" pitchFamily="2" charset="0"/>
              </a:rPr>
              <a:t>Opportunities </a:t>
            </a:r>
            <a:endParaRPr dirty="0">
              <a:latin typeface="Dosis" pitchFamily="2" charset="0"/>
            </a:endParaRPr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1292180" y="1406098"/>
            <a:ext cx="2423100" cy="1397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Dosis" pitchFamily="2" charset="0"/>
              </a:rPr>
              <a:t>Append New Models</a:t>
            </a:r>
            <a:endParaRPr dirty="0">
              <a:latin typeface="Dosis" pitchFamily="2" charset="0"/>
            </a:endParaRPr>
          </a:p>
        </p:txBody>
      </p:sp>
      <p:sp>
        <p:nvSpPr>
          <p:cNvPr id="259" name="Google Shape;259;p30"/>
          <p:cNvSpPr txBox="1">
            <a:spLocks noGrp="1"/>
          </p:cNvSpPr>
          <p:nvPr>
            <p:ph type="body" idx="2"/>
          </p:nvPr>
        </p:nvSpPr>
        <p:spPr>
          <a:xfrm>
            <a:off x="5719790" y="1406098"/>
            <a:ext cx="2423100" cy="1397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Dosis" pitchFamily="2" charset="0"/>
              </a:rPr>
              <a:t>Automate using A.I. Technologies</a:t>
            </a:r>
            <a:endParaRPr sz="1200" dirty="0">
              <a:latin typeface="Dosis" pitchFamily="2" charset="0"/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3"/>
          </p:nvPr>
        </p:nvSpPr>
        <p:spPr>
          <a:xfrm>
            <a:off x="5719790" y="2804095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Dosis" pitchFamily="2" charset="0"/>
              </a:rPr>
              <a:t>Cloud based dataset uploads</a:t>
            </a:r>
            <a:endParaRPr sz="1200" dirty="0">
              <a:latin typeface="Dosis" pitchFamily="2" charset="0"/>
            </a:endParaRPr>
          </a:p>
        </p:txBody>
      </p:sp>
      <p:sp>
        <p:nvSpPr>
          <p:cNvPr id="261" name="Google Shape;261;p3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62" name="Google Shape;262;p30"/>
          <p:cNvSpPr txBox="1">
            <a:spLocks noGrp="1"/>
          </p:cNvSpPr>
          <p:nvPr>
            <p:ph type="body" idx="1"/>
          </p:nvPr>
        </p:nvSpPr>
        <p:spPr>
          <a:xfrm>
            <a:off x="1296548" y="2819553"/>
            <a:ext cx="2423100" cy="1956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Dosis" pitchFamily="2" charset="0"/>
              </a:rPr>
              <a:t>Add new features like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Dosis" pitchFamily="2" charset="0"/>
              </a:rPr>
              <a:t>Feature Recommendation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Dosis" pitchFamily="2" charset="0"/>
              </a:rPr>
              <a:t> Visualization</a:t>
            </a:r>
          </a:p>
        </p:txBody>
      </p:sp>
      <p:sp>
        <p:nvSpPr>
          <p:cNvPr id="14" name="Google Shape;260;p30">
            <a:extLst>
              <a:ext uri="{FF2B5EF4-FFF2-40B4-BE49-F238E27FC236}">
                <a16:creationId xmlns:a16="http://schemas.microsoft.com/office/drawing/2014/main" id="{FD84F274-4AB3-62AC-60C8-87A7218CAE58}"/>
              </a:ext>
            </a:extLst>
          </p:cNvPr>
          <p:cNvSpPr txBox="1">
            <a:spLocks/>
          </p:cNvSpPr>
          <p:nvPr/>
        </p:nvSpPr>
        <p:spPr>
          <a:xfrm>
            <a:off x="5719790" y="4044525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▸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b="1" dirty="0">
                <a:latin typeface="Dosis" pitchFamily="2" charset="0"/>
              </a:rPr>
              <a:t>And more…</a:t>
            </a:r>
            <a:endParaRPr lang="en-US" sz="1200" dirty="0">
              <a:latin typeface="Dosis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>
            <a:spLocks noGrp="1"/>
          </p:cNvSpPr>
          <p:nvPr>
            <p:ph type="ctrTitle"/>
          </p:nvPr>
        </p:nvSpPr>
        <p:spPr>
          <a:xfrm>
            <a:off x="481334" y="19918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 </a:t>
            </a:r>
            <a:br>
              <a:rPr lang="en" sz="8800" dirty="0"/>
            </a:br>
            <a:r>
              <a:rPr lang="en" sz="8800" dirty="0"/>
              <a:t>You</a:t>
            </a:r>
            <a:endParaRPr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  <a:latin typeface="Dosis" pitchFamily="2" charset="0"/>
              </a:rPr>
              <a:t>HELLO!</a:t>
            </a:r>
            <a:endParaRPr sz="6000">
              <a:solidFill>
                <a:srgbClr val="FF8700"/>
              </a:solidFill>
              <a:latin typeface="Dosis" pitchFamily="2" charset="0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Dosis" pitchFamily="2" charset="0"/>
              </a:rPr>
              <a:t>Harshwardhan More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Dosis" pitchFamily="2" charset="0"/>
              </a:rPr>
              <a:t>Roll No : 08</a:t>
            </a:r>
            <a:endParaRPr sz="2400" b="1" dirty="0">
              <a:solidFill>
                <a:srgbClr val="FFFFFF"/>
              </a:solidFill>
              <a:latin typeface="Dosis" pitchFamily="2" charset="0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26" name="Google Shape;126;p15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sis" pitchFamily="2" charset="0"/>
              </a:rPr>
              <a:t>Presentation Flow</a:t>
            </a:r>
            <a:endParaRPr dirty="0">
              <a:latin typeface="Dosis" pitchFamily="2" charset="0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1693989" y="1267589"/>
            <a:ext cx="2378700" cy="1443300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Real Life Challenges</a:t>
            </a:r>
            <a:endParaRPr sz="1800" dirty="0">
              <a:solidFill>
                <a:schemeClr val="accent1"/>
              </a:solidFill>
              <a:latin typeface="Dosis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3793675" y="1267589"/>
            <a:ext cx="2378700" cy="1443300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Importance of topic</a:t>
            </a:r>
            <a:endParaRPr sz="1800" dirty="0">
              <a:solidFill>
                <a:schemeClr val="accent1"/>
              </a:solidFill>
              <a:latin typeface="Dosis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5893360" y="1267589"/>
            <a:ext cx="2378700" cy="1443300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Algorithm</a:t>
            </a:r>
            <a:endParaRPr sz="1800" dirty="0">
              <a:solidFill>
                <a:schemeClr val="accent1"/>
              </a:solidFill>
              <a:latin typeface="Dosis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249;p29">
            <a:extLst>
              <a:ext uri="{FF2B5EF4-FFF2-40B4-BE49-F238E27FC236}">
                <a16:creationId xmlns:a16="http://schemas.microsoft.com/office/drawing/2014/main" id="{838AC6B8-B3A8-9126-FD83-9AD6C7E4796A}"/>
              </a:ext>
            </a:extLst>
          </p:cNvPr>
          <p:cNvSpPr/>
          <p:nvPr/>
        </p:nvSpPr>
        <p:spPr>
          <a:xfrm flipH="1">
            <a:off x="1251329" y="2953303"/>
            <a:ext cx="2378700" cy="1443300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SWOT Analysis</a:t>
            </a:r>
          </a:p>
        </p:txBody>
      </p:sp>
      <p:sp>
        <p:nvSpPr>
          <p:cNvPr id="8" name="Google Shape;251;p29">
            <a:extLst>
              <a:ext uri="{FF2B5EF4-FFF2-40B4-BE49-F238E27FC236}">
                <a16:creationId xmlns:a16="http://schemas.microsoft.com/office/drawing/2014/main" id="{52226EA1-2C20-1E93-EEBB-4CA37FCBC6CC}"/>
              </a:ext>
            </a:extLst>
          </p:cNvPr>
          <p:cNvSpPr/>
          <p:nvPr/>
        </p:nvSpPr>
        <p:spPr>
          <a:xfrm flipH="1">
            <a:off x="3351015" y="2953303"/>
            <a:ext cx="2378700" cy="1443300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800" dirty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Technology</a:t>
            </a:r>
          </a:p>
        </p:txBody>
      </p:sp>
      <p:sp>
        <p:nvSpPr>
          <p:cNvPr id="9" name="Google Shape;252;p29">
            <a:extLst>
              <a:ext uri="{FF2B5EF4-FFF2-40B4-BE49-F238E27FC236}">
                <a16:creationId xmlns:a16="http://schemas.microsoft.com/office/drawing/2014/main" id="{3115FFE0-5701-C82E-E2B4-F571FF6D9C22}"/>
              </a:ext>
            </a:extLst>
          </p:cNvPr>
          <p:cNvSpPr/>
          <p:nvPr/>
        </p:nvSpPr>
        <p:spPr>
          <a:xfrm flipH="1">
            <a:off x="5450700" y="2953303"/>
            <a:ext cx="2378700" cy="1443300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Workflow</a:t>
            </a:r>
            <a:endParaRPr sz="1800" dirty="0">
              <a:solidFill>
                <a:schemeClr val="accent1"/>
              </a:solidFill>
              <a:latin typeface="Dosis" pitchFamily="2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Real-Life Challenges</a:t>
            </a:r>
            <a:endParaRPr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1104899" y="1134409"/>
            <a:ext cx="3467101" cy="3643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Dosis" pitchFamily="2" charset="0"/>
              </a:rPr>
              <a:t>Machine Learning-Model Building Process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Dosis" pitchFamily="2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Dosis" pitchFamily="2" charset="0"/>
              </a:rPr>
              <a:t>Import Datasets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Dosis" pitchFamily="2" charset="0"/>
              </a:rPr>
              <a:t>Data Cleaning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Dosis" pitchFamily="2" charset="0"/>
              </a:rPr>
              <a:t>Visualization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Dosis" pitchFamily="2" charset="0"/>
              </a:rPr>
              <a:t>Feature Selection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Dosis" pitchFamily="2" charset="0"/>
              </a:rPr>
              <a:t>Selecting Model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Dosis" pitchFamily="2" charset="0"/>
              </a:rPr>
              <a:t>Data Split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Dosis" pitchFamily="2" charset="0"/>
              </a:rPr>
              <a:t>Train &amp; Test Model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Dosis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Dosis" pitchFamily="2" charset="0"/>
            </a:endParaRPr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2"/>
          </p:nvPr>
        </p:nvSpPr>
        <p:spPr>
          <a:xfrm>
            <a:off x="5134132" y="1446551"/>
            <a:ext cx="3272128" cy="3236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Dosis" pitchFamily="2" charset="0"/>
              </a:rPr>
              <a:t>Challenges</a:t>
            </a:r>
          </a:p>
          <a:p>
            <a:pPr marL="0" indent="0">
              <a:buNone/>
            </a:pPr>
            <a:endParaRPr lang="en-US" b="1" dirty="0">
              <a:latin typeface="Dosis" pitchFamily="2" charset="0"/>
            </a:endParaRPr>
          </a:p>
          <a:p>
            <a:pPr indent="-457200">
              <a:buFont typeface="+mj-lt"/>
              <a:buAutoNum type="arabicPeriod"/>
            </a:pPr>
            <a:r>
              <a:rPr lang="en-US" sz="1800" dirty="0">
                <a:latin typeface="Dosis" pitchFamily="2" charset="0"/>
              </a:rPr>
              <a:t>Code Each and Every Part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Dosis" pitchFamily="2" charset="0"/>
              </a:rPr>
              <a:t>Repetitive process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Dosis" pitchFamily="2" charset="0"/>
              </a:rPr>
              <a:t>Time Consuming</a:t>
            </a:r>
          </a:p>
        </p:txBody>
      </p:sp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Importance of Topic</a:t>
            </a:r>
            <a:endParaRPr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400" dirty="0">
                <a:latin typeface="Dosis" pitchFamily="2" charset="0"/>
              </a:rPr>
              <a:t>There is need of systematic tool which can do repetitive process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400" dirty="0">
                <a:latin typeface="Dosis" pitchFamily="2" charset="0"/>
              </a:rPr>
              <a:t>User friendly Ui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400" dirty="0">
                <a:latin typeface="Dosis" pitchFamily="2" charset="0"/>
              </a:rPr>
              <a:t>Automated with few common processes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400" dirty="0">
                <a:latin typeface="Dosis" pitchFamily="2" charset="0"/>
              </a:rPr>
              <a:t>Generate code on single click</a:t>
            </a:r>
            <a:endParaRPr sz="2400" dirty="0">
              <a:latin typeface="Dosis" pitchFamily="2" charset="0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>
            <a:spLocks noGrp="1"/>
          </p:cNvSpPr>
          <p:nvPr>
            <p:ph type="title" idx="4294967295"/>
          </p:nvPr>
        </p:nvSpPr>
        <p:spPr>
          <a:xfrm>
            <a:off x="949200" y="0"/>
            <a:ext cx="79326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Pathway</a:t>
            </a:r>
            <a:endParaRPr dirty="0"/>
          </a:p>
        </p:txBody>
      </p:sp>
      <p:sp>
        <p:nvSpPr>
          <p:cNvPr id="458" name="Google Shape;458;p4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59" name="Google Shape;459;p43"/>
          <p:cNvSpPr txBox="1"/>
          <p:nvPr/>
        </p:nvSpPr>
        <p:spPr>
          <a:xfrm>
            <a:off x="2126534" y="731700"/>
            <a:ext cx="1568367" cy="150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Deal with missing values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43"/>
          <p:cNvSpPr txBox="1"/>
          <p:nvPr/>
        </p:nvSpPr>
        <p:spPr>
          <a:xfrm>
            <a:off x="2126534" y="2239752"/>
            <a:ext cx="1568367" cy="150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Remove character data columns 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43"/>
          <p:cNvSpPr txBox="1"/>
          <p:nvPr/>
        </p:nvSpPr>
        <p:spPr>
          <a:xfrm>
            <a:off x="3695075" y="731700"/>
            <a:ext cx="1691943" cy="301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Visualization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43"/>
          <p:cNvSpPr txBox="1"/>
          <p:nvPr/>
        </p:nvSpPr>
        <p:spPr>
          <a:xfrm>
            <a:off x="5387102" y="731700"/>
            <a:ext cx="1630200" cy="150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Selecting dependent variable (Label)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3"/>
          <p:cNvSpPr txBox="1"/>
          <p:nvPr/>
        </p:nvSpPr>
        <p:spPr>
          <a:xfrm>
            <a:off x="5387102" y="2239752"/>
            <a:ext cx="1630200" cy="150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Generating independent columns if necessary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3"/>
          <p:cNvSpPr txBox="1"/>
          <p:nvPr/>
        </p:nvSpPr>
        <p:spPr>
          <a:xfrm>
            <a:off x="7017386" y="731700"/>
            <a:ext cx="1630200" cy="301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Selection using statistical and visualization techniques </a:t>
            </a:r>
          </a:p>
        </p:txBody>
      </p:sp>
      <p:sp>
        <p:nvSpPr>
          <p:cNvPr id="465" name="Google Shape;465;p43"/>
          <p:cNvSpPr txBox="1"/>
          <p:nvPr/>
        </p:nvSpPr>
        <p:spPr>
          <a:xfrm>
            <a:off x="496250" y="731700"/>
            <a:ext cx="1630200" cy="301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Look for perfect raw data</a:t>
            </a:r>
          </a:p>
        </p:txBody>
      </p:sp>
      <p:sp>
        <p:nvSpPr>
          <p:cNvPr id="466" name="Google Shape;466;p43"/>
          <p:cNvSpPr txBox="1"/>
          <p:nvPr/>
        </p:nvSpPr>
        <p:spPr>
          <a:xfrm>
            <a:off x="496250" y="3747804"/>
            <a:ext cx="2126169" cy="1168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 Selection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43"/>
          <p:cNvSpPr txBox="1"/>
          <p:nvPr/>
        </p:nvSpPr>
        <p:spPr>
          <a:xfrm>
            <a:off x="5387018" y="3747804"/>
            <a:ext cx="3260741" cy="1168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 Accuracy of model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If less then try with different combinations of features to increase accuracy of model</a:t>
            </a:r>
            <a:endParaRPr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67;p43">
            <a:extLst>
              <a:ext uri="{FF2B5EF4-FFF2-40B4-BE49-F238E27FC236}">
                <a16:creationId xmlns:a16="http://schemas.microsoft.com/office/drawing/2014/main" id="{53C23F21-F015-AD56-A4E8-9C89550BCC00}"/>
              </a:ext>
            </a:extLst>
          </p:cNvPr>
          <p:cNvSpPr txBox="1"/>
          <p:nvPr/>
        </p:nvSpPr>
        <p:spPr>
          <a:xfrm>
            <a:off x="2622700" y="3747552"/>
            <a:ext cx="2764121" cy="1168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Train &amp; Test Model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sis" pitchFamily="2" charset="0"/>
              </a:rPr>
              <a:t>Workflow of website</a:t>
            </a:r>
            <a:endParaRPr dirty="0">
              <a:latin typeface="Dosis" pitchFamily="2" charset="0"/>
            </a:endParaRPr>
          </a:p>
        </p:txBody>
      </p:sp>
      <p:sp>
        <p:nvSpPr>
          <p:cNvPr id="401" name="Google Shape;401;p4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02" name="Google Shape;402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Dosis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 pitchFamily="2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05" name="Google Shape;405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osis" pitchFamily="2" charset="0"/>
                  <a:ea typeface="Roboto"/>
                  <a:cs typeface="Roboto"/>
                  <a:sym typeface="Roboto"/>
                </a:rPr>
                <a:t>1</a:t>
              </a:r>
              <a:endParaRPr sz="600">
                <a:solidFill>
                  <a:schemeClr val="dk2"/>
                </a:solidFill>
                <a:latin typeface="Dosis" pitchFamily="2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7" name="Google Shape;407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8" name="Google Shape;408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osis" pitchFamily="2" charset="0"/>
                  <a:ea typeface="Roboto"/>
                  <a:cs typeface="Roboto"/>
                  <a:sym typeface="Roboto"/>
                </a:rPr>
                <a:t>3</a:t>
              </a:r>
              <a:endParaRPr sz="600">
                <a:solidFill>
                  <a:schemeClr val="dk2"/>
                </a:solidFill>
                <a:latin typeface="Dosis" pitchFamily="2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0" name="Google Shape;410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1" name="Google Shape;411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osis" pitchFamily="2" charset="0"/>
                  <a:ea typeface="Roboto"/>
                  <a:cs typeface="Roboto"/>
                  <a:sym typeface="Roboto"/>
                </a:rPr>
                <a:t>5</a:t>
              </a:r>
              <a:endParaRPr sz="600">
                <a:solidFill>
                  <a:schemeClr val="dk2"/>
                </a:solidFill>
                <a:latin typeface="Dosis" pitchFamily="2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3" name="Google Shape;413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14" name="Google Shape;414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" name="Google Shape;415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osis" pitchFamily="2" charset="0"/>
                  <a:ea typeface="Roboto"/>
                  <a:cs typeface="Roboto"/>
                  <a:sym typeface="Roboto"/>
                </a:rPr>
                <a:t>6</a:t>
              </a:r>
              <a:endParaRPr sz="600">
                <a:solidFill>
                  <a:schemeClr val="dk2"/>
                </a:solidFill>
                <a:latin typeface="Dosis" pitchFamily="2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6" name="Google Shape;416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7" name="Google Shape;417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8" name="Google Shape;418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osis" pitchFamily="2" charset="0"/>
                  <a:ea typeface="Roboto"/>
                  <a:cs typeface="Roboto"/>
                  <a:sym typeface="Roboto"/>
                </a:rPr>
                <a:t>4</a:t>
              </a:r>
              <a:endParaRPr sz="600">
                <a:solidFill>
                  <a:schemeClr val="dk2"/>
                </a:solidFill>
                <a:latin typeface="Dosis" pitchFamily="2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9" name="Google Shape;419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0" name="Google Shape;420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osis" pitchFamily="2" charset="0"/>
                  <a:ea typeface="Roboto"/>
                  <a:cs typeface="Roboto"/>
                  <a:sym typeface="Roboto"/>
                </a:rPr>
                <a:t>2</a:t>
              </a:r>
              <a:endParaRPr sz="600">
                <a:solidFill>
                  <a:schemeClr val="dk2"/>
                </a:solidFill>
                <a:latin typeface="Dosis" pitchFamily="2" charset="0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2" name="Google Shape;422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Upload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Dataset</a:t>
            </a:r>
            <a:endParaRPr sz="1600" b="1" dirty="0">
              <a:solidFill>
                <a:schemeClr val="accent1"/>
              </a:solidFill>
              <a:latin typeface="Dosis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Model Selection</a:t>
            </a:r>
            <a:endParaRPr sz="1600" b="1" dirty="0">
              <a:solidFill>
                <a:schemeClr val="accent1"/>
              </a:solidFill>
              <a:latin typeface="Dosis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5156489" y="1156100"/>
            <a:ext cx="18939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Accuracy &amp;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predicted output, </a:t>
            </a:r>
          </a:p>
        </p:txBody>
      </p:sp>
      <p:sp>
        <p:nvSpPr>
          <p:cNvPr id="425" name="Google Shape;425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View Data</a:t>
            </a:r>
            <a:endParaRPr sz="1600" b="1" dirty="0">
              <a:solidFill>
                <a:schemeClr val="accent1"/>
              </a:solidFill>
              <a:latin typeface="Dosis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4287814" y="4063600"/>
            <a:ext cx="165578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Features and label Selection</a:t>
            </a:r>
            <a:endParaRPr sz="1600" b="1" dirty="0">
              <a:solidFill>
                <a:schemeClr val="accent1"/>
              </a:solidFill>
              <a:latin typeface="Dosis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Repeat Process</a:t>
            </a:r>
            <a:endParaRPr sz="1600" b="1" dirty="0">
              <a:solidFill>
                <a:schemeClr val="accent1"/>
              </a:solidFill>
              <a:latin typeface="Dosis" pitchFamily="2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Dosis" pitchFamily="2" charset="0"/>
                <a:ea typeface="Roboto"/>
                <a:cs typeface="Roboto"/>
                <a:sym typeface="Roboto"/>
              </a:rPr>
              <a:t>Technologies</a:t>
            </a:r>
            <a:endParaRPr dirty="0">
              <a:solidFill>
                <a:schemeClr val="bg1"/>
              </a:solidFill>
              <a:latin typeface="Dosis" pitchFamily="2" charset="0"/>
            </a:endParaRPr>
          </a:p>
        </p:txBody>
      </p:sp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8" name="Google Shape;201;p24">
            <a:extLst>
              <a:ext uri="{FF2B5EF4-FFF2-40B4-BE49-F238E27FC236}">
                <a16:creationId xmlns:a16="http://schemas.microsoft.com/office/drawing/2014/main" id="{7957FDD5-F7B3-14DA-6A5A-9E35585FF453}"/>
              </a:ext>
            </a:extLst>
          </p:cNvPr>
          <p:cNvSpPr/>
          <p:nvPr/>
        </p:nvSpPr>
        <p:spPr>
          <a:xfrm>
            <a:off x="2318782" y="1696099"/>
            <a:ext cx="2412300" cy="241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Dosis" pitchFamily="2" charset="0"/>
                <a:ea typeface="Roboto"/>
                <a:cs typeface="Roboto"/>
                <a:sym typeface="Roboto"/>
              </a:rPr>
              <a:t>Django  Python Full Stack Framework</a:t>
            </a:r>
            <a:endParaRPr sz="1800" b="1" dirty="0">
              <a:solidFill>
                <a:srgbClr val="FFFFFF"/>
              </a:solidFill>
              <a:latin typeface="Dosis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02;p24">
            <a:extLst>
              <a:ext uri="{FF2B5EF4-FFF2-40B4-BE49-F238E27FC236}">
                <a16:creationId xmlns:a16="http://schemas.microsoft.com/office/drawing/2014/main" id="{779373EC-E2A8-3DB1-88E2-83BDCA728309}"/>
              </a:ext>
            </a:extLst>
          </p:cNvPr>
          <p:cNvSpPr/>
          <p:nvPr/>
        </p:nvSpPr>
        <p:spPr>
          <a:xfrm>
            <a:off x="258044" y="1696099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Dosis" pitchFamily="2" charset="0"/>
                <a:ea typeface="Roboto"/>
                <a:cs typeface="Roboto"/>
                <a:sym typeface="Roboto"/>
              </a:rPr>
              <a:t>Html, Css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Dosis" pitchFamily="2" charset="0"/>
                <a:ea typeface="Roboto"/>
                <a:cs typeface="Roboto"/>
                <a:sym typeface="Roboto"/>
              </a:rPr>
              <a:t>(or React.js Front-End Framework)</a:t>
            </a:r>
            <a:endParaRPr sz="1800" b="1" dirty="0">
              <a:solidFill>
                <a:srgbClr val="FFFFFF"/>
              </a:solidFill>
              <a:latin typeface="Dosis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203;p24">
            <a:extLst>
              <a:ext uri="{FF2B5EF4-FFF2-40B4-BE49-F238E27FC236}">
                <a16:creationId xmlns:a16="http://schemas.microsoft.com/office/drawing/2014/main" id="{B830F19A-DADA-59C8-9929-56EE2B992565}"/>
              </a:ext>
            </a:extLst>
          </p:cNvPr>
          <p:cNvSpPr/>
          <p:nvPr/>
        </p:nvSpPr>
        <p:spPr>
          <a:xfrm>
            <a:off x="4379521" y="1696099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Dosis" pitchFamily="2" charset="0"/>
                <a:ea typeface="Roboto"/>
                <a:cs typeface="Roboto"/>
                <a:sym typeface="Roboto"/>
              </a:rPr>
              <a:t>MySql Database System</a:t>
            </a:r>
            <a:endParaRPr sz="1800" b="1" dirty="0">
              <a:solidFill>
                <a:srgbClr val="FFFFFF"/>
              </a:solidFill>
              <a:latin typeface="Dosis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01;p24">
            <a:extLst>
              <a:ext uri="{FF2B5EF4-FFF2-40B4-BE49-F238E27FC236}">
                <a16:creationId xmlns:a16="http://schemas.microsoft.com/office/drawing/2014/main" id="{8313CB01-1401-C6A3-9C65-036C988DA631}"/>
              </a:ext>
            </a:extLst>
          </p:cNvPr>
          <p:cNvSpPr/>
          <p:nvPr/>
        </p:nvSpPr>
        <p:spPr>
          <a:xfrm>
            <a:off x="6413390" y="1696099"/>
            <a:ext cx="2412300" cy="241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Dosis" pitchFamily="2" charset="0"/>
                <a:ea typeface="Roboto"/>
                <a:cs typeface="Roboto"/>
                <a:sym typeface="Roboto"/>
              </a:rPr>
              <a:t>Python &amp; It’s Libraries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" sz="1800" b="1" dirty="0">
                <a:solidFill>
                  <a:srgbClr val="FFFFFF"/>
                </a:solidFill>
                <a:latin typeface="Dosis" pitchFamily="2" charset="0"/>
                <a:ea typeface="Roboto"/>
                <a:cs typeface="Roboto"/>
                <a:sym typeface="Roboto"/>
              </a:rPr>
              <a:t>Numpy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" sz="1800" b="1" dirty="0">
                <a:solidFill>
                  <a:srgbClr val="FFFFFF"/>
                </a:solidFill>
                <a:latin typeface="Dosis" pitchFamily="2" charset="0"/>
                <a:ea typeface="Roboto"/>
                <a:cs typeface="Roboto"/>
                <a:sym typeface="Roboto"/>
              </a:rPr>
              <a:t>Pandas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" sz="1800" b="1" dirty="0">
                <a:solidFill>
                  <a:srgbClr val="FFFFFF"/>
                </a:solidFill>
                <a:latin typeface="Dosis" pitchFamily="2" charset="0"/>
                <a:ea typeface="Roboto"/>
                <a:cs typeface="Roboto"/>
                <a:sym typeface="Roboto"/>
              </a:rPr>
              <a:t>Math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" sz="1800" b="1" dirty="0">
                <a:solidFill>
                  <a:srgbClr val="FFFFFF"/>
                </a:solidFill>
                <a:latin typeface="Dosis" pitchFamily="2" charset="0"/>
                <a:ea typeface="Roboto"/>
                <a:cs typeface="Roboto"/>
                <a:sym typeface="Roboto"/>
              </a:rPr>
              <a:t>Sklearn</a:t>
            </a:r>
            <a:endParaRPr sz="1800" b="1" dirty="0">
              <a:solidFill>
                <a:srgbClr val="FFFFFF"/>
              </a:solidFill>
              <a:latin typeface="Dosis" pitchFamily="2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sis" pitchFamily="2" charset="0"/>
              </a:rPr>
              <a:t>SWOT Analysis</a:t>
            </a:r>
            <a:endParaRPr dirty="0">
              <a:latin typeface="Dosis" pitchFamily="2" charset="0"/>
            </a:endParaRPr>
          </a:p>
        </p:txBody>
      </p:sp>
      <p:sp>
        <p:nvSpPr>
          <p:cNvPr id="440" name="Google Shape;440;p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41" name="Google Shape;441;p42"/>
          <p:cNvSpPr/>
          <p:nvPr/>
        </p:nvSpPr>
        <p:spPr>
          <a:xfrm>
            <a:off x="1217825" y="1544601"/>
            <a:ext cx="3618000" cy="13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Dosis" pitchFamily="2" charset="0"/>
                <a:ea typeface="Roboto"/>
                <a:cs typeface="Roboto"/>
                <a:sym typeface="Roboto"/>
              </a:rPr>
              <a:t>STRENGTHS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Dosis" pitchFamily="2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Dosis" pitchFamily="2" charset="0"/>
                <a:ea typeface="Roboto"/>
                <a:cs typeface="Roboto"/>
                <a:sym typeface="Roboto"/>
              </a:rPr>
              <a:t>Automatically generates necessary code on providing right information</a:t>
            </a:r>
          </a:p>
        </p:txBody>
      </p:sp>
      <p:sp>
        <p:nvSpPr>
          <p:cNvPr id="442" name="Google Shape;442;p42"/>
          <p:cNvSpPr/>
          <p:nvPr/>
        </p:nvSpPr>
        <p:spPr>
          <a:xfrm>
            <a:off x="4985573" y="1544601"/>
            <a:ext cx="3618000" cy="13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Dosis" pitchFamily="2" charset="0"/>
                <a:ea typeface="Roboto"/>
                <a:cs typeface="Roboto"/>
                <a:sym typeface="Roboto"/>
              </a:rPr>
              <a:t>WEAKNESSES</a:t>
            </a:r>
            <a:endParaRPr sz="1600" b="1" dirty="0">
              <a:solidFill>
                <a:schemeClr val="dk1"/>
              </a:solidFill>
              <a:latin typeface="Dosis" pitchFamily="2" charset="0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lang="en" sz="1600" dirty="0">
              <a:solidFill>
                <a:schemeClr val="dk1"/>
              </a:solidFill>
              <a:latin typeface="Dosis" pitchFamily="2" charset="0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osis" pitchFamily="2" charset="0"/>
                <a:ea typeface="Roboto"/>
                <a:cs typeface="Roboto"/>
                <a:sym typeface="Roboto"/>
              </a:rPr>
              <a:t>Restricted to only a few models and</a:t>
            </a:r>
            <a:endParaRPr sz="1600" dirty="0">
              <a:solidFill>
                <a:schemeClr val="dk1"/>
              </a:solidFill>
              <a:latin typeface="Dosis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42"/>
          <p:cNvSpPr/>
          <p:nvPr/>
        </p:nvSpPr>
        <p:spPr>
          <a:xfrm>
            <a:off x="1217825" y="3057191"/>
            <a:ext cx="3618000" cy="13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dk1"/>
              </a:solidFill>
              <a:latin typeface="Dosis" pitchFamily="2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Dosis" pitchFamily="2" charset="0"/>
                <a:ea typeface="Roboto"/>
                <a:cs typeface="Roboto"/>
                <a:sym typeface="Roboto"/>
              </a:rPr>
              <a:t>We will discuss in next slide</a:t>
            </a:r>
            <a:endParaRPr sz="1600" dirty="0">
              <a:solidFill>
                <a:schemeClr val="dk1"/>
              </a:solidFill>
              <a:latin typeface="Dosis" pitchFamily="2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Dosis" pitchFamily="2" charset="0"/>
                <a:ea typeface="Roboto"/>
                <a:cs typeface="Roboto"/>
                <a:sym typeface="Roboto"/>
              </a:rPr>
              <a:t>OPPORTUNITIES</a:t>
            </a:r>
            <a:endParaRPr sz="1600" dirty="0">
              <a:solidFill>
                <a:schemeClr val="dk1"/>
              </a:solidFill>
              <a:latin typeface="Dosis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42"/>
          <p:cNvSpPr/>
          <p:nvPr/>
        </p:nvSpPr>
        <p:spPr>
          <a:xfrm>
            <a:off x="4985573" y="3057191"/>
            <a:ext cx="3618000" cy="13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Dosis" pitchFamily="2" charset="0"/>
                <a:ea typeface="Roboto"/>
                <a:cs typeface="Roboto"/>
                <a:sym typeface="Roboto"/>
              </a:rPr>
              <a:t>Accuracy issues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chemeClr val="dk1"/>
              </a:solidFill>
              <a:latin typeface="Dosis" pitchFamily="2" charset="0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Dosis" pitchFamily="2" charset="0"/>
                <a:ea typeface="Roboto"/>
                <a:cs typeface="Roboto"/>
                <a:sym typeface="Roboto"/>
              </a:rPr>
              <a:t>THREATS</a:t>
            </a:r>
            <a:endParaRPr sz="1600" dirty="0">
              <a:solidFill>
                <a:schemeClr val="dk1"/>
              </a:solidFill>
              <a:latin typeface="Dosis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42"/>
          <p:cNvSpPr/>
          <p:nvPr/>
        </p:nvSpPr>
        <p:spPr>
          <a:xfrm>
            <a:off x="3797308" y="1867151"/>
            <a:ext cx="2079300" cy="2079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sis" pitchFamily="2" charset="0"/>
            </a:endParaRPr>
          </a:p>
        </p:txBody>
      </p:sp>
      <p:sp>
        <p:nvSpPr>
          <p:cNvPr id="446" name="Google Shape;446;p42"/>
          <p:cNvSpPr/>
          <p:nvPr/>
        </p:nvSpPr>
        <p:spPr>
          <a:xfrm rot="5400000">
            <a:off x="3946981" y="1867151"/>
            <a:ext cx="2079300" cy="2079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sis" pitchFamily="2" charset="0"/>
            </a:endParaRPr>
          </a:p>
        </p:txBody>
      </p:sp>
      <p:sp>
        <p:nvSpPr>
          <p:cNvPr id="447" name="Google Shape;447;p42"/>
          <p:cNvSpPr/>
          <p:nvPr/>
        </p:nvSpPr>
        <p:spPr>
          <a:xfrm rot="10800000">
            <a:off x="3946981" y="2018000"/>
            <a:ext cx="2079300" cy="2079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sis" pitchFamily="2" charset="0"/>
            </a:endParaRPr>
          </a:p>
        </p:txBody>
      </p:sp>
      <p:sp>
        <p:nvSpPr>
          <p:cNvPr id="448" name="Google Shape;448;p42"/>
          <p:cNvSpPr/>
          <p:nvPr/>
        </p:nvSpPr>
        <p:spPr>
          <a:xfrm rot="-5400000">
            <a:off x="3797308" y="2018000"/>
            <a:ext cx="2079300" cy="2079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sis" pitchFamily="2" charset="0"/>
            </a:endParaRPr>
          </a:p>
        </p:txBody>
      </p:sp>
      <p:sp>
        <p:nvSpPr>
          <p:cNvPr id="449" name="Google Shape;449;p42"/>
          <p:cNvSpPr/>
          <p:nvPr/>
        </p:nvSpPr>
        <p:spPr>
          <a:xfrm>
            <a:off x="4352164" y="2300833"/>
            <a:ext cx="249154" cy="3957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 pitchFamily="2" charset="0"/>
              </a:rPr>
              <a:t>S</a:t>
            </a:r>
          </a:p>
        </p:txBody>
      </p:sp>
      <p:sp>
        <p:nvSpPr>
          <p:cNvPr id="450" name="Google Shape;450;p42"/>
          <p:cNvSpPr/>
          <p:nvPr/>
        </p:nvSpPr>
        <p:spPr>
          <a:xfrm>
            <a:off x="5225758" y="2307473"/>
            <a:ext cx="459527" cy="3915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 pitchFamily="2" charset="0"/>
              </a:rPr>
              <a:t>W</a:t>
            </a:r>
          </a:p>
        </p:txBody>
      </p:sp>
      <p:sp>
        <p:nvSpPr>
          <p:cNvPr id="451" name="Google Shape;451;p42"/>
          <p:cNvSpPr/>
          <p:nvPr/>
        </p:nvSpPr>
        <p:spPr>
          <a:xfrm>
            <a:off x="4322415" y="3252492"/>
            <a:ext cx="249154" cy="3915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 pitchFamily="2" charset="0"/>
              </a:rPr>
              <a:t>O</a:t>
            </a:r>
          </a:p>
        </p:txBody>
      </p:sp>
      <p:sp>
        <p:nvSpPr>
          <p:cNvPr id="452" name="Google Shape;452;p42"/>
          <p:cNvSpPr/>
          <p:nvPr/>
        </p:nvSpPr>
        <p:spPr>
          <a:xfrm>
            <a:off x="5324038" y="3259132"/>
            <a:ext cx="268279" cy="3883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 pitchFamily="2" charset="0"/>
              </a:rPr>
              <a:t>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271</Words>
  <Application>Microsoft Office PowerPoint</Application>
  <PresentationFormat>On-screen Show (16:9)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Dosis</vt:lpstr>
      <vt:lpstr>Roboto</vt:lpstr>
      <vt:lpstr>Arial</vt:lpstr>
      <vt:lpstr>William template</vt:lpstr>
      <vt:lpstr>Virtual  Machine Learning Model  Builder</vt:lpstr>
      <vt:lpstr>HELLO!</vt:lpstr>
      <vt:lpstr>Presentation Flow</vt:lpstr>
      <vt:lpstr>Real-Life Challenges</vt:lpstr>
      <vt:lpstr>Importance of Topic</vt:lpstr>
      <vt:lpstr>Data Science Pathway</vt:lpstr>
      <vt:lpstr>Workflow of website</vt:lpstr>
      <vt:lpstr>Technologies</vt:lpstr>
      <vt:lpstr>SWOT Analysis</vt:lpstr>
      <vt:lpstr>Opportunities 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 Machine Learning Model Builder</dc:title>
  <cp:lastModifiedBy>Harsh More</cp:lastModifiedBy>
  <cp:revision>25</cp:revision>
  <dcterms:modified xsi:type="dcterms:W3CDTF">2022-05-13T20:00:23Z</dcterms:modified>
</cp:coreProperties>
</file>