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6" r:id="rId15"/>
    <p:sldId id="274" r:id="rId16"/>
    <p:sldId id="278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8" autoAdjust="0"/>
    <p:restoredTop sz="94660"/>
  </p:normalViewPr>
  <p:slideViewPr>
    <p:cSldViewPr>
      <p:cViewPr varScale="1">
        <p:scale>
          <a:sx n="68" d="100"/>
          <a:sy n="68" d="100"/>
        </p:scale>
        <p:origin x="-130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42D-DC0F-482A-AEF8-C220CE2D79D6}" type="datetimeFigureOut">
              <a:rPr lang="en-IN" smtClean="0"/>
              <a:t>21-09-2022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2E8B-F969-4BEB-B125-50B87B27FFC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59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42D-DC0F-482A-AEF8-C220CE2D79D6}" type="datetimeFigureOut">
              <a:rPr lang="en-IN" smtClean="0"/>
              <a:t>21-09-2022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2E8B-F969-4BEB-B125-50B87B27FFC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78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42D-DC0F-482A-AEF8-C220CE2D79D6}" type="datetimeFigureOut">
              <a:rPr lang="en-IN" smtClean="0"/>
              <a:t>21-09-2022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2E8B-F969-4BEB-B125-50B87B27FFC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903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42D-DC0F-482A-AEF8-C220CE2D79D6}" type="datetimeFigureOut">
              <a:rPr lang="en-IN" smtClean="0"/>
              <a:t>21-09-2022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2E8B-F969-4BEB-B125-50B87B27FFC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35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42D-DC0F-482A-AEF8-C220CE2D79D6}" type="datetimeFigureOut">
              <a:rPr lang="en-IN" smtClean="0"/>
              <a:t>21-09-2022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2E8B-F969-4BEB-B125-50B87B27FFC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90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42D-DC0F-482A-AEF8-C220CE2D79D6}" type="datetimeFigureOut">
              <a:rPr lang="en-IN" smtClean="0"/>
              <a:t>21-09-2022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2E8B-F969-4BEB-B125-50B87B27FFC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68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42D-DC0F-482A-AEF8-C220CE2D79D6}" type="datetimeFigureOut">
              <a:rPr lang="en-IN" smtClean="0"/>
              <a:t>21-09-2022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2E8B-F969-4BEB-B125-50B87B27FFC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24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42D-DC0F-482A-AEF8-C220CE2D79D6}" type="datetimeFigureOut">
              <a:rPr lang="en-IN" smtClean="0"/>
              <a:t>21-09-2022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2E8B-F969-4BEB-B125-50B87B27FFC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54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42D-DC0F-482A-AEF8-C220CE2D79D6}" type="datetimeFigureOut">
              <a:rPr lang="en-IN" smtClean="0"/>
              <a:t>21-09-2022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2E8B-F969-4BEB-B125-50B87B27FFC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9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42D-DC0F-482A-AEF8-C220CE2D79D6}" type="datetimeFigureOut">
              <a:rPr lang="en-IN" smtClean="0"/>
              <a:t>21-09-2022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2E8B-F969-4BEB-B125-50B87B27FFC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79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42D-DC0F-482A-AEF8-C220CE2D79D6}" type="datetimeFigureOut">
              <a:rPr lang="en-IN" smtClean="0"/>
              <a:t>21-09-2022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2E8B-F969-4BEB-B125-50B87B27FFC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795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B242D-DC0F-482A-AEF8-C220CE2D79D6}" type="datetimeFigureOut">
              <a:rPr lang="en-IN" smtClean="0"/>
              <a:t>21-09-2022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2E8B-F969-4BEB-B125-50B87B27FFC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16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95536" y="1124744"/>
            <a:ext cx="8280920" cy="43204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2060848"/>
            <a:ext cx="6984776" cy="13849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solidFill>
                  <a:srgbClr val="FFFF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  A Project Presentation On </a:t>
            </a:r>
            <a:endParaRPr lang="en-IN" sz="4400" b="1" dirty="0" smtClean="0">
              <a:ln w="11430"/>
              <a:solidFill>
                <a:srgbClr val="FFFF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endParaRPr lang="en-IN" sz="4000" b="1" dirty="0">
              <a:ln w="11430"/>
              <a:solidFill>
                <a:srgbClr val="FFFF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3068960"/>
            <a:ext cx="54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P146 - Mushroom Classification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59832" y="43023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Mushroom.csv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444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539552" y="332656"/>
            <a:ext cx="4536504" cy="792088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>
                <a:latin typeface="Maiandra GD" panose="020E0502030308020204" pitchFamily="34" charset="0"/>
              </a:rPr>
              <a:t>we have </a:t>
            </a:r>
            <a:r>
              <a:rPr lang="en-IN" b="1">
                <a:latin typeface="Maiandra GD" panose="020E0502030308020204" pitchFamily="34" charset="0"/>
              </a:rPr>
              <a:t>split </a:t>
            </a:r>
            <a:r>
              <a:rPr lang="en-IN" b="1" smtClean="0">
                <a:latin typeface="Maiandra GD" panose="020E0502030308020204" pitchFamily="34" charset="0"/>
              </a:rPr>
              <a:t>columns  </a:t>
            </a:r>
            <a:r>
              <a:rPr lang="en-IN" b="1" dirty="0">
                <a:latin typeface="Maiandra GD" panose="020E0502030308020204" pitchFamily="34" charset="0"/>
              </a:rPr>
              <a:t>into </a:t>
            </a:r>
            <a:r>
              <a:rPr lang="en-IN" b="1" dirty="0">
                <a:solidFill>
                  <a:srgbClr val="FF0000"/>
                </a:solidFill>
                <a:latin typeface="Maiandra GD" panose="020E0502030308020204" pitchFamily="34" charset="0"/>
              </a:rPr>
              <a:t>Train &amp; Test data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987824" y="1740970"/>
            <a:ext cx="5544616" cy="17281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44824"/>
            <a:ext cx="468052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urved Connector 5"/>
          <p:cNvCxnSpPr>
            <a:stCxn id="3" idx="0"/>
          </p:cNvCxnSpPr>
          <p:nvPr/>
        </p:nvCxnSpPr>
        <p:spPr>
          <a:xfrm>
            <a:off x="5076056" y="728700"/>
            <a:ext cx="1152128" cy="12700"/>
          </a:xfrm>
          <a:prstGeom prst="curved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228184" y="741400"/>
            <a:ext cx="0" cy="887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ound Diagonal Corner Rectangle 8"/>
          <p:cNvSpPr/>
          <p:nvPr/>
        </p:nvSpPr>
        <p:spPr>
          <a:xfrm>
            <a:off x="899592" y="4077072"/>
            <a:ext cx="2088232" cy="792088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22291"/>
            <a:ext cx="11303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>
            <a:stCxn id="4" idx="2"/>
          </p:cNvCxnSpPr>
          <p:nvPr/>
        </p:nvCxnSpPr>
        <p:spPr>
          <a:xfrm>
            <a:off x="5760132" y="3469162"/>
            <a:ext cx="0" cy="100395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0"/>
          </p:cNvCxnSpPr>
          <p:nvPr/>
        </p:nvCxnSpPr>
        <p:spPr>
          <a:xfrm flipH="1">
            <a:off x="2987824" y="4473116"/>
            <a:ext cx="27723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755576" y="476672"/>
            <a:ext cx="4536504" cy="648072"/>
          </a:xfrm>
          <a:prstGeom prst="round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hnschrift Condensed" pitchFamily="34" charset="0"/>
              </a:rPr>
              <a:t>We Use serval Model to Classify the mushroom.csv file</a:t>
            </a:r>
            <a:endParaRPr lang="en-IN" dirty="0">
              <a:latin typeface="Bahnschrift Condensed" pitchFamily="34" charset="0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4716016" y="1340768"/>
            <a:ext cx="4248472" cy="2088232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dirty="0">
              <a:latin typeface="Century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Century" pitchFamily="18" charset="0"/>
              </a:rPr>
              <a:t>Logistic </a:t>
            </a:r>
            <a:r>
              <a:rPr lang="en-US" dirty="0">
                <a:latin typeface="Century" pitchFamily="18" charset="0"/>
              </a:rPr>
              <a:t>regression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" pitchFamily="18" charset="0"/>
              </a:rPr>
              <a:t>Random Forest method</a:t>
            </a:r>
          </a:p>
          <a:p>
            <a:pPr marL="342900" indent="-342900">
              <a:buAutoNum type="arabicPeriod"/>
            </a:pPr>
            <a:r>
              <a:rPr lang="en-IN" i="1" dirty="0">
                <a:latin typeface="Century" pitchFamily="18" charset="0"/>
              </a:rPr>
              <a:t>Decision Tree Classifier </a:t>
            </a:r>
          </a:p>
          <a:p>
            <a:pPr marL="342900" indent="-342900">
              <a:buAutoNum type="arabicPeriod"/>
            </a:pPr>
            <a:r>
              <a:rPr lang="en-IN" i="1" dirty="0" err="1">
                <a:latin typeface="Century" pitchFamily="18" charset="0"/>
              </a:rPr>
              <a:t>KNeighbors</a:t>
            </a:r>
            <a:r>
              <a:rPr lang="en-IN" i="1" dirty="0">
                <a:latin typeface="Century" pitchFamily="18" charset="0"/>
              </a:rPr>
              <a:t> Classifier </a:t>
            </a:r>
          </a:p>
          <a:p>
            <a:pPr marL="342900" indent="-342900">
              <a:buAutoNum type="arabicPeriod"/>
            </a:pPr>
            <a:r>
              <a:rPr lang="en-IN" i="1" dirty="0">
                <a:latin typeface="Century" pitchFamily="18" charset="0"/>
              </a:rPr>
              <a:t>Support Vector Classifier </a:t>
            </a:r>
          </a:p>
          <a:p>
            <a:pPr marL="342900" indent="-342900">
              <a:buFontTx/>
              <a:buAutoNum type="arabicPeriod"/>
            </a:pPr>
            <a:r>
              <a:rPr lang="en-IN" i="1" dirty="0">
                <a:latin typeface="Century" pitchFamily="18" charset="0"/>
              </a:rPr>
              <a:t>Neural Network Model</a:t>
            </a:r>
            <a:endParaRPr lang="en-IN" dirty="0">
              <a:latin typeface="Century" pitchFamily="18" charset="0"/>
            </a:endParaRPr>
          </a:p>
          <a:p>
            <a:endParaRPr lang="en-IN" dirty="0">
              <a:latin typeface="Century" pitchFamily="18" charset="0"/>
            </a:endParaRPr>
          </a:p>
        </p:txBody>
      </p:sp>
      <p:cxnSp>
        <p:nvCxnSpPr>
          <p:cNvPr id="8" name="Straight Connector 7"/>
          <p:cNvCxnSpPr>
            <a:stCxn id="2" idx="1"/>
          </p:cNvCxnSpPr>
          <p:nvPr/>
        </p:nvCxnSpPr>
        <p:spPr>
          <a:xfrm>
            <a:off x="3023828" y="1124744"/>
            <a:ext cx="0" cy="12601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23828" y="2384884"/>
            <a:ext cx="15481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ound Diagonal Corner Rectangle 11"/>
          <p:cNvSpPr/>
          <p:nvPr/>
        </p:nvSpPr>
        <p:spPr>
          <a:xfrm>
            <a:off x="779510" y="3163280"/>
            <a:ext cx="2712370" cy="720080"/>
          </a:xfrm>
          <a:prstGeom prst="round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entury" pitchFamily="18" charset="0"/>
              </a:rPr>
              <a:t>   Logistic </a:t>
            </a:r>
            <a:r>
              <a:rPr lang="en-US" dirty="0">
                <a:latin typeface="Century" pitchFamily="18" charset="0"/>
              </a:rPr>
              <a:t>regression</a:t>
            </a:r>
          </a:p>
        </p:txBody>
      </p:sp>
      <p:sp>
        <p:nvSpPr>
          <p:cNvPr id="13" name="Round Diagonal Corner Rectangle 12"/>
          <p:cNvSpPr/>
          <p:nvPr/>
        </p:nvSpPr>
        <p:spPr>
          <a:xfrm>
            <a:off x="1475656" y="4077072"/>
            <a:ext cx="6624736" cy="2160240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694" y="4221088"/>
            <a:ext cx="5100601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694" y="5661248"/>
            <a:ext cx="243630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Connector 14"/>
          <p:cNvCxnSpPr>
            <a:stCxn id="12" idx="0"/>
          </p:cNvCxnSpPr>
          <p:nvPr/>
        </p:nvCxnSpPr>
        <p:spPr>
          <a:xfrm>
            <a:off x="3491880" y="3523320"/>
            <a:ext cx="72008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11960" y="3523320"/>
            <a:ext cx="0" cy="553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83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683568" y="260648"/>
            <a:ext cx="3312368" cy="720080"/>
          </a:xfrm>
          <a:prstGeom prst="round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i="1" dirty="0">
                <a:latin typeface="Century" pitchFamily="18" charset="0"/>
              </a:rPr>
              <a:t> </a:t>
            </a:r>
            <a:r>
              <a:rPr lang="en-IN" i="1" dirty="0" smtClean="0">
                <a:latin typeface="Century" pitchFamily="18" charset="0"/>
              </a:rPr>
              <a:t>   Decision </a:t>
            </a:r>
            <a:r>
              <a:rPr lang="en-IN" i="1" dirty="0">
                <a:latin typeface="Century" pitchFamily="18" charset="0"/>
              </a:rPr>
              <a:t>Tree Classifier </a:t>
            </a:r>
          </a:p>
        </p:txBody>
      </p:sp>
      <p:sp>
        <p:nvSpPr>
          <p:cNvPr id="3" name="Round Diagonal Corner Rectangle 2"/>
          <p:cNvSpPr/>
          <p:nvPr/>
        </p:nvSpPr>
        <p:spPr>
          <a:xfrm>
            <a:off x="3491880" y="1196752"/>
            <a:ext cx="5184576" cy="2376264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268760"/>
            <a:ext cx="36258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618010"/>
            <a:ext cx="40830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088" y="2492896"/>
            <a:ext cx="429532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>
            <a:stCxn id="2" idx="1"/>
          </p:cNvCxnSpPr>
          <p:nvPr/>
        </p:nvCxnSpPr>
        <p:spPr>
          <a:xfrm>
            <a:off x="2339752" y="980728"/>
            <a:ext cx="0" cy="140415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39752" y="238488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ound Diagonal Corner Rectangle 8"/>
          <p:cNvSpPr/>
          <p:nvPr/>
        </p:nvSpPr>
        <p:spPr>
          <a:xfrm>
            <a:off x="827584" y="3717032"/>
            <a:ext cx="3312368" cy="648072"/>
          </a:xfrm>
          <a:prstGeom prst="round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mbria Math" pitchFamily="18" charset="0"/>
                <a:ea typeface="Cambria Math" pitchFamily="18" charset="0"/>
              </a:rPr>
              <a:t> </a:t>
            </a:r>
            <a:r>
              <a:rPr lang="en-IN" dirty="0" err="1">
                <a:latin typeface="Cambria Math" pitchFamily="18" charset="0"/>
                <a:ea typeface="Cambria Math" pitchFamily="18" charset="0"/>
              </a:rPr>
              <a:t>KNeighbors</a:t>
            </a:r>
            <a:r>
              <a:rPr lang="en-IN" dirty="0">
                <a:latin typeface="Cambria Math" pitchFamily="18" charset="0"/>
                <a:ea typeface="Cambria Math" pitchFamily="18" charset="0"/>
              </a:rPr>
              <a:t> Classifier </a:t>
            </a:r>
          </a:p>
        </p:txBody>
      </p:sp>
      <p:sp>
        <p:nvSpPr>
          <p:cNvPr id="11" name="Round Diagonal Corner Rectangle 10"/>
          <p:cNvSpPr/>
          <p:nvPr/>
        </p:nvSpPr>
        <p:spPr>
          <a:xfrm>
            <a:off x="3491880" y="4653136"/>
            <a:ext cx="5040560" cy="1944216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111" y="4797152"/>
            <a:ext cx="38735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634" y="5301208"/>
            <a:ext cx="3755152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409" y="6164808"/>
            <a:ext cx="17399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>
            <a:stCxn id="9" idx="1"/>
          </p:cNvCxnSpPr>
          <p:nvPr/>
        </p:nvCxnSpPr>
        <p:spPr>
          <a:xfrm>
            <a:off x="2483768" y="4365104"/>
            <a:ext cx="0" cy="151216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29762" y="5877272"/>
            <a:ext cx="7560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82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755576" y="332656"/>
            <a:ext cx="3024336" cy="720080"/>
          </a:xfrm>
          <a:prstGeom prst="round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i="1" dirty="0"/>
              <a:t> Support Vector Classifier</a:t>
            </a:r>
            <a:endParaRPr lang="en-IN" dirty="0"/>
          </a:p>
        </p:txBody>
      </p:sp>
      <p:sp>
        <p:nvSpPr>
          <p:cNvPr id="3" name="Round Diagonal Corner Rectangle 2"/>
          <p:cNvSpPr/>
          <p:nvPr/>
        </p:nvSpPr>
        <p:spPr>
          <a:xfrm>
            <a:off x="3203848" y="1266416"/>
            <a:ext cx="5472608" cy="2162584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275" y="1376958"/>
            <a:ext cx="18161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385" y="1752746"/>
            <a:ext cx="52451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971" y="2501124"/>
            <a:ext cx="5354189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980809"/>
            <a:ext cx="1752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>
            <a:stCxn id="2" idx="1"/>
          </p:cNvCxnSpPr>
          <p:nvPr/>
        </p:nvCxnSpPr>
        <p:spPr>
          <a:xfrm>
            <a:off x="2267744" y="1052736"/>
            <a:ext cx="0" cy="158417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267744" y="263691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ound Diagonal Corner Rectangle 7"/>
          <p:cNvSpPr/>
          <p:nvPr/>
        </p:nvSpPr>
        <p:spPr>
          <a:xfrm>
            <a:off x="755576" y="3645024"/>
            <a:ext cx="2805675" cy="864096"/>
          </a:xfrm>
          <a:prstGeom prst="round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Bahnschrift" pitchFamily="34" charset="0"/>
              </a:rPr>
              <a:t>  Neural </a:t>
            </a:r>
            <a:r>
              <a:rPr lang="en-IN" dirty="0">
                <a:latin typeface="Bahnschrift" pitchFamily="34" charset="0"/>
              </a:rPr>
              <a:t>Network Model</a:t>
            </a:r>
          </a:p>
        </p:txBody>
      </p:sp>
      <p:sp>
        <p:nvSpPr>
          <p:cNvPr id="9" name="Round Diagonal Corner Rectangle 8"/>
          <p:cNvSpPr/>
          <p:nvPr/>
        </p:nvSpPr>
        <p:spPr>
          <a:xfrm>
            <a:off x="3246608" y="4581128"/>
            <a:ext cx="5387087" cy="194421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385" y="4869160"/>
            <a:ext cx="39814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385" y="5440660"/>
            <a:ext cx="4292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182" y="5805027"/>
            <a:ext cx="50546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Connector 10"/>
          <p:cNvCxnSpPr>
            <a:stCxn id="8" idx="1"/>
          </p:cNvCxnSpPr>
          <p:nvPr/>
        </p:nvCxnSpPr>
        <p:spPr>
          <a:xfrm flipH="1">
            <a:off x="2158413" y="4509120"/>
            <a:ext cx="1" cy="1122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58414" y="5631160"/>
            <a:ext cx="97342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059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755576" y="332656"/>
            <a:ext cx="4032448" cy="936104"/>
          </a:xfrm>
          <a:prstGeom prst="round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IN" b="1" dirty="0">
                <a:solidFill>
                  <a:schemeClr val="tx1"/>
                </a:solidFill>
                <a:latin typeface="Segoe UI Variable Text Semibold" pitchFamily="2" charset="0"/>
                <a:cs typeface="Arial" panose="020B0604020202020204" pitchFamily="34" charset="0"/>
              </a:rPr>
              <a:t>Model Deployment on Web Server </a:t>
            </a:r>
          </a:p>
        </p:txBody>
      </p:sp>
      <p:sp>
        <p:nvSpPr>
          <p:cNvPr id="3" name="Round Diagonal Corner Rectangle 2"/>
          <p:cNvSpPr/>
          <p:nvPr/>
        </p:nvSpPr>
        <p:spPr>
          <a:xfrm>
            <a:off x="748882" y="1916832"/>
            <a:ext cx="7488832" cy="3384376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>
                <a:latin typeface="Arial Narrow" pitchFamily="34" charset="0"/>
                <a:ea typeface="Nirmala UI" pitchFamily="34" charset="0"/>
                <a:cs typeface="Nirmala UI" pitchFamily="34" charset="0"/>
              </a:rPr>
              <a:t>For model deployment ,we have implemented data on </a:t>
            </a:r>
            <a:r>
              <a:rPr lang="en-IN" sz="1600" dirty="0" err="1" smtClean="0">
                <a:solidFill>
                  <a:srgbClr val="C00000"/>
                </a:solidFill>
                <a:latin typeface="Arial Narrow" pitchFamily="34" charset="0"/>
                <a:ea typeface="Nirmala UI" pitchFamily="34" charset="0"/>
                <a:cs typeface="Nirmala UI" pitchFamily="34" charset="0"/>
              </a:rPr>
              <a:t>streamlit</a:t>
            </a:r>
            <a:r>
              <a:rPr lang="en-IN" sz="1600" dirty="0" smtClean="0">
                <a:solidFill>
                  <a:srgbClr val="C00000"/>
                </a:solidFill>
                <a:latin typeface="Arial Narrow" pitchFamily="34" charset="0"/>
                <a:ea typeface="Nirmala UI" pitchFamily="34" charset="0"/>
                <a:cs typeface="Nirmala UI" pitchFamily="34" charset="0"/>
              </a:rPr>
              <a:t> with the help of model </a:t>
            </a:r>
            <a:r>
              <a:rPr lang="en-IN" sz="1600" dirty="0" smtClean="0">
                <a:latin typeface="Arial Narrow" pitchFamily="34" charset="0"/>
                <a:ea typeface="Nirmala UI" pitchFamily="34" charset="0"/>
                <a:cs typeface="Nirmala UI" pitchFamily="34" charset="0"/>
              </a:rPr>
              <a:t>.</a:t>
            </a:r>
          </a:p>
          <a:p>
            <a:r>
              <a:rPr lang="en-IN" sz="1600" dirty="0" smtClean="0">
                <a:latin typeface="Arial Narrow" pitchFamily="34" charset="0"/>
                <a:ea typeface="Nirmala UI" pitchFamily="34" charset="0"/>
                <a:cs typeface="Nirmala UI" pitchFamily="34" charset="0"/>
              </a:rPr>
              <a:t>1 .    Logistic regression</a:t>
            </a:r>
          </a:p>
          <a:p>
            <a:pPr marL="342900" indent="-342900">
              <a:buAutoNum type="arabicPeriod" startAt="2"/>
            </a:pPr>
            <a:r>
              <a:rPr lang="en-IN" sz="1600" dirty="0" smtClean="0">
                <a:latin typeface="Arial Narrow" pitchFamily="34" charset="0"/>
                <a:ea typeface="Nirmala UI" pitchFamily="34" charset="0"/>
                <a:cs typeface="Nirmala UI" pitchFamily="34" charset="0"/>
              </a:rPr>
              <a:t>SVM</a:t>
            </a:r>
          </a:p>
          <a:p>
            <a:pPr marL="342900" indent="-342900">
              <a:buAutoNum type="arabicPeriod" startAt="2"/>
            </a:pPr>
            <a:r>
              <a:rPr lang="en-IN" sz="1600" dirty="0" smtClean="0">
                <a:latin typeface="Arial Narrow" pitchFamily="34" charset="0"/>
                <a:ea typeface="Nirmala UI" pitchFamily="34" charset="0"/>
                <a:cs typeface="Nirmala UI" pitchFamily="34" charset="0"/>
              </a:rPr>
              <a:t>Random Forest</a:t>
            </a:r>
            <a:r>
              <a:rPr lang="en-IN" sz="1600" dirty="0" smtClean="0">
                <a:latin typeface="Arial Narrow" pitchFamily="34" charset="0"/>
                <a:ea typeface="Nirmala UI" pitchFamily="34" charset="0"/>
                <a:cs typeface="Nirmala UI" pitchFamily="34" charset="0"/>
              </a:rPr>
              <a:t> </a:t>
            </a:r>
            <a:endParaRPr lang="en-IN" sz="1600" dirty="0">
              <a:latin typeface="Arial Narrow" pitchFamily="34" charset="0"/>
              <a:ea typeface="Nirmala UI" pitchFamily="34" charset="0"/>
              <a:cs typeface="Nirmala UI" pitchFamily="34" charset="0"/>
            </a:endParaRPr>
          </a:p>
          <a:p>
            <a:endParaRPr lang="en-IN" sz="1600" dirty="0">
              <a:latin typeface="Arial Narrow" pitchFamily="34" charset="0"/>
              <a:ea typeface="Nirmala UI" pitchFamily="34" charset="0"/>
              <a:cs typeface="Nirmala UI" pitchFamily="34" charset="0"/>
            </a:endParaRPr>
          </a:p>
          <a:p>
            <a:r>
              <a:rPr lang="en-IN" sz="1600" dirty="0">
                <a:latin typeface="Arial Narrow" pitchFamily="34" charset="0"/>
                <a:ea typeface="Nirmala UI" pitchFamily="34" charset="0"/>
                <a:cs typeface="Nirmala UI" pitchFamily="34" charset="0"/>
              </a:rPr>
              <a:t>1.Create .</a:t>
            </a:r>
            <a:r>
              <a:rPr lang="en-IN" sz="1600" dirty="0" err="1">
                <a:latin typeface="Arial Narrow" pitchFamily="34" charset="0"/>
                <a:ea typeface="Nirmala UI" pitchFamily="34" charset="0"/>
                <a:cs typeface="Nirmala UI" pitchFamily="34" charset="0"/>
              </a:rPr>
              <a:t>py</a:t>
            </a:r>
            <a:r>
              <a:rPr lang="en-IN" sz="1600" dirty="0">
                <a:latin typeface="Arial Narrow" pitchFamily="34" charset="0"/>
                <a:ea typeface="Nirmala UI" pitchFamily="34" charset="0"/>
                <a:cs typeface="Nirmala UI" pitchFamily="34" charset="0"/>
              </a:rPr>
              <a:t> file for </a:t>
            </a:r>
            <a:r>
              <a:rPr lang="en-IN" sz="1600" dirty="0" err="1">
                <a:latin typeface="Arial Narrow" pitchFamily="34" charset="0"/>
                <a:ea typeface="Nirmala UI" pitchFamily="34" charset="0"/>
                <a:cs typeface="Nirmala UI" pitchFamily="34" charset="0"/>
              </a:rPr>
              <a:t>streamlit</a:t>
            </a:r>
            <a:r>
              <a:rPr lang="en-IN" sz="1600" dirty="0">
                <a:latin typeface="Arial Narrow" pitchFamily="34" charset="0"/>
                <a:ea typeface="Nirmala UI" pitchFamily="34" charset="0"/>
                <a:cs typeface="Nirmala UI" pitchFamily="34" charset="0"/>
              </a:rPr>
              <a:t> containing all visualization tasks (Import </a:t>
            </a:r>
            <a:r>
              <a:rPr lang="en-IN" sz="1600" dirty="0" err="1">
                <a:latin typeface="Arial Narrow" pitchFamily="34" charset="0"/>
                <a:ea typeface="Nirmala UI" pitchFamily="34" charset="0"/>
                <a:cs typeface="Nirmala UI" pitchFamily="34" charset="0"/>
              </a:rPr>
              <a:t>dataset,Name</a:t>
            </a:r>
            <a:r>
              <a:rPr lang="en-IN" sz="1600" dirty="0">
                <a:latin typeface="Arial Narrow" pitchFamily="34" charset="0"/>
                <a:ea typeface="Nirmala UI" pitchFamily="34" charset="0"/>
                <a:cs typeface="Nirmala UI" pitchFamily="34" charset="0"/>
              </a:rPr>
              <a:t> of Stock, Describe </a:t>
            </a:r>
          </a:p>
          <a:p>
            <a:r>
              <a:rPr lang="en-IN" sz="1600" dirty="0">
                <a:latin typeface="Arial Narrow" pitchFamily="34" charset="0"/>
                <a:ea typeface="Nirmala UI" pitchFamily="34" charset="0"/>
                <a:cs typeface="Nirmala UI" pitchFamily="34" charset="0"/>
              </a:rPr>
              <a:t> &amp; Plots/Graphs)</a:t>
            </a:r>
          </a:p>
          <a:p>
            <a:r>
              <a:rPr lang="en-IN" sz="1600" dirty="0">
                <a:latin typeface="Arial Narrow" pitchFamily="34" charset="0"/>
                <a:ea typeface="Nirmala UI" pitchFamily="34" charset="0"/>
                <a:cs typeface="Nirmala UI" pitchFamily="34" charset="0"/>
              </a:rPr>
              <a:t>2.Open the command prompt</a:t>
            </a:r>
          </a:p>
          <a:p>
            <a:r>
              <a:rPr lang="en-IN" sz="1600" dirty="0">
                <a:latin typeface="Arial Narrow" pitchFamily="34" charset="0"/>
                <a:ea typeface="Nirmala UI" pitchFamily="34" charset="0"/>
                <a:cs typeface="Nirmala UI" pitchFamily="34" charset="0"/>
              </a:rPr>
              <a:t>3.Run  </a:t>
            </a:r>
            <a:r>
              <a:rPr lang="en-IN" sz="1600" dirty="0">
                <a:solidFill>
                  <a:srgbClr val="C00000"/>
                </a:solidFill>
                <a:latin typeface="Arial Narrow" pitchFamily="34" charset="0"/>
                <a:ea typeface="Nirmala UI" pitchFamily="34" charset="0"/>
                <a:cs typeface="Nirmala UI" pitchFamily="34" charset="0"/>
              </a:rPr>
              <a:t>pip install </a:t>
            </a:r>
            <a:r>
              <a:rPr lang="en-IN" sz="1600" dirty="0" err="1">
                <a:solidFill>
                  <a:srgbClr val="C00000"/>
                </a:solidFill>
                <a:latin typeface="Arial Narrow" pitchFamily="34" charset="0"/>
                <a:ea typeface="Nirmala UI" pitchFamily="34" charset="0"/>
                <a:cs typeface="Nirmala UI" pitchFamily="34" charset="0"/>
              </a:rPr>
              <a:t>streamlit</a:t>
            </a:r>
            <a:endParaRPr lang="en-IN" sz="1600" dirty="0">
              <a:solidFill>
                <a:srgbClr val="C00000"/>
              </a:solidFill>
              <a:latin typeface="Arial Narrow" pitchFamily="34" charset="0"/>
              <a:ea typeface="Nirmala UI" pitchFamily="34" charset="0"/>
              <a:cs typeface="Nirmala UI" pitchFamily="34" charset="0"/>
            </a:endParaRPr>
          </a:p>
          <a:p>
            <a:r>
              <a:rPr lang="en-IN" sz="1600" dirty="0">
                <a:solidFill>
                  <a:srgbClr val="C00000"/>
                </a:solidFill>
                <a:latin typeface="Arial Narrow" pitchFamily="34" charset="0"/>
                <a:ea typeface="Nirmala UI" pitchFamily="34" charset="0"/>
                <a:cs typeface="Nirmala UI" pitchFamily="34" charset="0"/>
              </a:rPr>
              <a:t>           </a:t>
            </a:r>
            <a:r>
              <a:rPr lang="en-IN" sz="1600" dirty="0" err="1">
                <a:solidFill>
                  <a:srgbClr val="C00000"/>
                </a:solidFill>
                <a:latin typeface="Arial Narrow" pitchFamily="34" charset="0"/>
                <a:ea typeface="Nirmala UI" pitchFamily="34" charset="0"/>
                <a:cs typeface="Nirmala UI" pitchFamily="34" charset="0"/>
              </a:rPr>
              <a:t>streamlit</a:t>
            </a:r>
            <a:r>
              <a:rPr lang="en-IN" sz="1600" dirty="0">
                <a:solidFill>
                  <a:srgbClr val="C00000"/>
                </a:solidFill>
                <a:latin typeface="Arial Narrow" pitchFamily="34" charset="0"/>
                <a:ea typeface="Nirmala UI" pitchFamily="34" charset="0"/>
                <a:cs typeface="Nirmala UI" pitchFamily="34" charset="0"/>
              </a:rPr>
              <a:t> run filename.py</a:t>
            </a:r>
          </a:p>
          <a:p>
            <a:r>
              <a:rPr lang="en-IN" sz="1600" dirty="0">
                <a:latin typeface="Arial Narrow" pitchFamily="34" charset="0"/>
                <a:ea typeface="Nirmala UI" pitchFamily="34" charset="0"/>
                <a:cs typeface="Nirmala UI" pitchFamily="34" charset="0"/>
              </a:rPr>
              <a:t>4.New window will open containing </a:t>
            </a:r>
            <a:r>
              <a:rPr lang="en-IN" sz="1600" dirty="0" err="1">
                <a:latin typeface="Arial Narrow" pitchFamily="34" charset="0"/>
                <a:ea typeface="Nirmala UI" pitchFamily="34" charset="0"/>
                <a:cs typeface="Nirmala UI" pitchFamily="34" charset="0"/>
              </a:rPr>
              <a:t>streamlit</a:t>
            </a:r>
            <a:r>
              <a:rPr lang="en-IN" sz="1600" dirty="0">
                <a:latin typeface="Arial Narrow" pitchFamily="34" charset="0"/>
                <a:ea typeface="Nirmala UI" pitchFamily="34" charset="0"/>
                <a:cs typeface="Nirmala UI" pitchFamily="34" charset="0"/>
              </a:rPr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2760578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1835696" y="188640"/>
            <a:ext cx="5472608" cy="1152128"/>
          </a:xfrm>
          <a:prstGeom prst="round2DiagRec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Deployment On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streamlit</a:t>
            </a:r>
            <a:endParaRPr lang="en-IN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8124178" cy="3878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own Arrow 2"/>
          <p:cNvSpPr/>
          <p:nvPr/>
        </p:nvSpPr>
        <p:spPr>
          <a:xfrm>
            <a:off x="4427984" y="1340768"/>
            <a:ext cx="432048" cy="64807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451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1475656" y="404664"/>
            <a:ext cx="6192688" cy="1080120"/>
          </a:xfrm>
          <a:prstGeom prst="round2DiagRect">
            <a:avLst/>
          </a:prstGeom>
          <a:solidFill>
            <a:schemeClr val="accent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Team Member </a:t>
            </a:r>
            <a:r>
              <a:rPr lang="en-US" sz="28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GitHub</a:t>
            </a:r>
            <a:r>
              <a:rPr lang="en-US" sz="2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Links</a:t>
            </a:r>
            <a:endParaRPr lang="en-IN" sz="28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755576" y="2060848"/>
            <a:ext cx="7632848" cy="648072"/>
          </a:xfrm>
          <a:prstGeom prst="round2DiagRec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Soham</a:t>
            </a:r>
            <a:r>
              <a:rPr lang="en-US" dirty="0" smtClean="0"/>
              <a:t> </a:t>
            </a:r>
            <a:r>
              <a:rPr lang="en-US" dirty="0" err="1" smtClean="0"/>
              <a:t>Jondhale</a:t>
            </a:r>
            <a:r>
              <a:rPr lang="en-US" dirty="0" smtClean="0"/>
              <a:t> :  </a:t>
            </a:r>
            <a:r>
              <a:rPr lang="en-US" dirty="0"/>
              <a:t> https://github.com/sohamjondhale</a:t>
            </a:r>
            <a:endParaRPr lang="en-IN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755576" y="2924944"/>
            <a:ext cx="7632848" cy="586003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Vishal </a:t>
            </a:r>
            <a:r>
              <a:rPr lang="en-US" dirty="0" err="1" smtClean="0"/>
              <a:t>Chavan</a:t>
            </a:r>
            <a:r>
              <a:rPr lang="en-US" dirty="0"/>
              <a:t> :  https://github.com/vishalchavan5</a:t>
            </a:r>
            <a:endParaRPr lang="en-IN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755576" y="3700805"/>
            <a:ext cx="7632848" cy="720080"/>
          </a:xfrm>
          <a:prstGeom prst="round2DiagRec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Akash</a:t>
            </a:r>
            <a:r>
              <a:rPr lang="en-US" dirty="0"/>
              <a:t> salve : https://github.com/Akki9295</a:t>
            </a:r>
            <a:endParaRPr lang="en-IN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755576" y="4653136"/>
            <a:ext cx="7632848" cy="720080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Shweta</a:t>
            </a:r>
            <a:r>
              <a:rPr lang="en-US" dirty="0"/>
              <a:t> </a:t>
            </a:r>
            <a:r>
              <a:rPr lang="en-US" dirty="0" err="1" smtClean="0"/>
              <a:t>Shrivastava</a:t>
            </a:r>
            <a:r>
              <a:rPr lang="en-US" dirty="0"/>
              <a:t> : https://github.com/shwetashriwastava</a:t>
            </a:r>
            <a:endParaRPr lang="en-IN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755576" y="5517232"/>
            <a:ext cx="7632848" cy="792088"/>
          </a:xfrm>
          <a:prstGeom prst="round2DiagRec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Harshwardhan</a:t>
            </a:r>
            <a:r>
              <a:rPr lang="en-US" dirty="0" smtClean="0"/>
              <a:t> </a:t>
            </a:r>
            <a:r>
              <a:rPr lang="en-US" dirty="0" err="1" smtClean="0"/>
              <a:t>Murkute</a:t>
            </a:r>
            <a:r>
              <a:rPr lang="en-US" dirty="0"/>
              <a:t> : https://github.com/HarshwardhanMurkute</a:t>
            </a:r>
            <a:endParaRPr lang="en-IN" dirty="0"/>
          </a:p>
        </p:txBody>
      </p:sp>
      <p:sp>
        <p:nvSpPr>
          <p:cNvPr id="8" name="Down Arrow 7"/>
          <p:cNvSpPr/>
          <p:nvPr/>
        </p:nvSpPr>
        <p:spPr>
          <a:xfrm>
            <a:off x="4355976" y="1484784"/>
            <a:ext cx="432048" cy="576064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478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2987824" y="476672"/>
            <a:ext cx="3096344" cy="864096"/>
          </a:xfrm>
          <a:prstGeom prst="round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Conclusion</a:t>
            </a:r>
            <a:endParaRPr lang="en-IN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467544" y="2060848"/>
            <a:ext cx="8136904" cy="1656184"/>
          </a:xfrm>
          <a:prstGeom prst="round2Diag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Lucida Fax" pitchFamily="18" charset="0"/>
              </a:rPr>
              <a:t>We concluded that after applying </a:t>
            </a:r>
            <a:r>
              <a:rPr lang="en-US" b="1" dirty="0" smtClean="0">
                <a:solidFill>
                  <a:srgbClr val="FFFF00"/>
                </a:solidFill>
                <a:latin typeface="Lucida Fax" pitchFamily="18" charset="0"/>
              </a:rPr>
              <a:t>Logistic regression , Random Forest,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Lucida Fax" pitchFamily="18" charset="0"/>
              </a:rPr>
              <a:t>SVM model </a:t>
            </a:r>
            <a:r>
              <a:rPr lang="en-US" b="1" dirty="0">
                <a:solidFill>
                  <a:srgbClr val="FFFF00"/>
                </a:solidFill>
                <a:latin typeface="Lucida Fax" pitchFamily="18" charset="0"/>
              </a:rPr>
              <a:t>on </a:t>
            </a:r>
            <a:r>
              <a:rPr lang="en-US" b="1" dirty="0" smtClean="0">
                <a:solidFill>
                  <a:srgbClr val="FFFF00"/>
                </a:solidFill>
                <a:latin typeface="Lucida Fax" pitchFamily="18" charset="0"/>
              </a:rPr>
              <a:t>Mushroom.csv file, </a:t>
            </a:r>
            <a:r>
              <a:rPr lang="en-US" b="1" dirty="0">
                <a:solidFill>
                  <a:srgbClr val="FFFF00"/>
                </a:solidFill>
                <a:latin typeface="Lucida Fax" pitchFamily="18" charset="0"/>
              </a:rPr>
              <a:t>favorable result </a:t>
            </a:r>
            <a:r>
              <a:rPr lang="en-US" b="1" dirty="0" smtClean="0">
                <a:solidFill>
                  <a:srgbClr val="FFFF00"/>
                </a:solidFill>
                <a:latin typeface="Lucida Fax" pitchFamily="18" charset="0"/>
              </a:rPr>
              <a:t>has shown its show accuracy of that models.</a:t>
            </a:r>
            <a:endParaRPr lang="en-IN" b="1" dirty="0">
              <a:solidFill>
                <a:srgbClr val="FFFF00"/>
              </a:solidFill>
              <a:latin typeface="Lucida Fax" pitchFamily="18" charset="0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2987824" y="4365104"/>
            <a:ext cx="3672408" cy="1584176"/>
          </a:xfrm>
          <a:prstGeom prst="round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 !</a:t>
            </a:r>
            <a:endParaRPr lang="en-IN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878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699792" y="620688"/>
            <a:ext cx="4104456" cy="2088232"/>
          </a:xfrm>
          <a:prstGeom prst="ellipse">
            <a:avLst/>
          </a:prstGeom>
          <a:solidFill>
            <a:srgbClr val="74A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563888" y="10588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Project  No :- P146</a:t>
            </a:r>
            <a:endParaRPr lang="en-IN" sz="20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145893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Group No :- 1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395536" y="3068960"/>
            <a:ext cx="8568952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3356992"/>
            <a:ext cx="5616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. Shweta Shrivastava</a:t>
            </a:r>
          </a:p>
          <a:p>
            <a:endParaRPr lang="en-US" dirty="0"/>
          </a:p>
          <a:p>
            <a:r>
              <a:rPr lang="en-US" dirty="0" smtClean="0"/>
              <a:t>2. Soham Jondhale</a:t>
            </a:r>
          </a:p>
          <a:p>
            <a:endParaRPr lang="en-US" dirty="0"/>
          </a:p>
          <a:p>
            <a:r>
              <a:rPr lang="en-US" dirty="0" smtClean="0"/>
              <a:t>3.Akash</a:t>
            </a:r>
          </a:p>
          <a:p>
            <a:endParaRPr lang="en-US" dirty="0"/>
          </a:p>
          <a:p>
            <a:r>
              <a:rPr lang="en-US" dirty="0"/>
              <a:t>4.Vishal </a:t>
            </a:r>
            <a:r>
              <a:rPr lang="en-US" dirty="0" err="1"/>
              <a:t>Chavan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5.Harshwardhan Murkute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22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404664"/>
            <a:ext cx="2304256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dirty="0" smtClean="0"/>
              <a:t>Objective</a:t>
            </a:r>
            <a:endParaRPr lang="en-IN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683568" y="1412776"/>
            <a:ext cx="7848872" cy="12961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To classify whether a mushroom is poisonous or edible</a:t>
            </a:r>
            <a:endParaRPr lang="en-IN" sz="28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3356992"/>
            <a:ext cx="237626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Wingdings" pitchFamily="2" charset="2"/>
              <a:buChar char="Ø"/>
            </a:pPr>
            <a:r>
              <a:rPr lang="en-US" sz="2800" dirty="0" smtClean="0"/>
              <a:t>Introduction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755576" y="4437112"/>
            <a:ext cx="7704856" cy="16561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Baskerville Old Face" pitchFamily="18" charset="0"/>
              </a:rPr>
              <a:t>This dataset includes descriptions of samples corresponding to 23 species of gilled mushrooms in the </a:t>
            </a:r>
            <a:r>
              <a:rPr lang="en-IN" dirty="0" err="1">
                <a:solidFill>
                  <a:schemeClr val="tx1"/>
                </a:solidFill>
                <a:latin typeface="Baskerville Old Face" pitchFamily="18" charset="0"/>
              </a:rPr>
              <a:t>Agaricus</a:t>
            </a:r>
            <a:r>
              <a:rPr lang="en-IN" dirty="0">
                <a:solidFill>
                  <a:schemeClr val="tx1"/>
                </a:solidFill>
                <a:latin typeface="Baskerville Old Face" pitchFamily="18" charset="0"/>
              </a:rPr>
              <a:t> and </a:t>
            </a:r>
            <a:r>
              <a:rPr lang="en-IN" dirty="0" err="1">
                <a:solidFill>
                  <a:schemeClr val="tx1"/>
                </a:solidFill>
                <a:latin typeface="Baskerville Old Face" pitchFamily="18" charset="0"/>
              </a:rPr>
              <a:t>Lepiota</a:t>
            </a:r>
            <a:r>
              <a:rPr lang="en-IN" dirty="0">
                <a:solidFill>
                  <a:schemeClr val="tx1"/>
                </a:solidFill>
                <a:latin typeface="Baskerville Old Face" pitchFamily="18" charset="0"/>
              </a:rPr>
              <a:t> Family Mushroom drawn from The Audubon Society Field Guide to North American Mushrooms (1981)</a:t>
            </a:r>
          </a:p>
        </p:txBody>
      </p:sp>
    </p:spTree>
    <p:extLst>
      <p:ext uri="{BB962C8B-B14F-4D97-AF65-F5344CB8AC3E}">
        <p14:creationId xmlns:p14="http://schemas.microsoft.com/office/powerpoint/2010/main" val="62717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404664"/>
            <a:ext cx="3816424" cy="936104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 Architecture / Project Flow</a:t>
            </a:r>
            <a:endParaRPr lang="en-IN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2987824" y="1484784"/>
            <a:ext cx="3816424" cy="576064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A Data Source / Csv file</a:t>
            </a:r>
            <a:endParaRPr lang="en-IN" b="1" dirty="0"/>
          </a:p>
        </p:txBody>
      </p:sp>
      <p:sp>
        <p:nvSpPr>
          <p:cNvPr id="8" name="Down Arrow 7"/>
          <p:cNvSpPr/>
          <p:nvPr/>
        </p:nvSpPr>
        <p:spPr>
          <a:xfrm>
            <a:off x="4622811" y="2116324"/>
            <a:ext cx="504056" cy="52058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3059832" y="2648068"/>
            <a:ext cx="3672408" cy="6646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Intinial Analysis (EDA) / visualization</a:t>
            </a:r>
            <a:endParaRPr lang="en-IN" sz="1600" b="1" dirty="0"/>
          </a:p>
        </p:txBody>
      </p:sp>
      <p:sp>
        <p:nvSpPr>
          <p:cNvPr id="10" name="Down Arrow 9"/>
          <p:cNvSpPr/>
          <p:nvPr/>
        </p:nvSpPr>
        <p:spPr>
          <a:xfrm>
            <a:off x="4622811" y="3312672"/>
            <a:ext cx="504056" cy="52058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3064091" y="3833260"/>
            <a:ext cx="3816424" cy="576064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Feature </a:t>
            </a:r>
            <a:r>
              <a:rPr lang="en-US" b="1" dirty="0">
                <a:latin typeface="Maiandra GD" panose="020E0502030308020204" pitchFamily="34" charset="0"/>
                <a:cs typeface="Times New Roman" panose="02020603050405020304" pitchFamily="18" charset="0"/>
              </a:rPr>
              <a:t>E</a:t>
            </a:r>
            <a:r>
              <a:rPr lang="en-US" b="1" dirty="0" smtClean="0">
                <a:latin typeface="Maiandra GD" panose="020E0502030308020204" pitchFamily="34" charset="0"/>
                <a:cs typeface="Times New Roman" panose="02020603050405020304" pitchFamily="18" charset="0"/>
              </a:rPr>
              <a:t>ngineering</a:t>
            </a:r>
            <a:endParaRPr lang="en-IN" b="1" dirty="0"/>
          </a:p>
        </p:txBody>
      </p:sp>
      <p:sp>
        <p:nvSpPr>
          <p:cNvPr id="12" name="Down Arrow 11"/>
          <p:cNvSpPr/>
          <p:nvPr/>
        </p:nvSpPr>
        <p:spPr>
          <a:xfrm>
            <a:off x="4644008" y="4427833"/>
            <a:ext cx="504056" cy="52058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Down Arrow 12"/>
          <p:cNvSpPr/>
          <p:nvPr/>
        </p:nvSpPr>
        <p:spPr>
          <a:xfrm>
            <a:off x="4644008" y="5524485"/>
            <a:ext cx="504056" cy="52058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3059832" y="4948421"/>
            <a:ext cx="3816424" cy="576064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 Building / Model Compiling </a:t>
            </a:r>
            <a:endParaRPr lang="en-IN" b="1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2987824" y="6045073"/>
            <a:ext cx="3816424" cy="576064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 Deployment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5995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539552" y="404664"/>
            <a:ext cx="2016224" cy="57606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Dataset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57604"/>
            <a:ext cx="60452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683568" y="1340768"/>
            <a:ext cx="648072" cy="43204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1378699" y="1088740"/>
            <a:ext cx="6840760" cy="1080120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49" y="1196752"/>
            <a:ext cx="604520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lowchart: Alternate Process 5"/>
          <p:cNvSpPr/>
          <p:nvPr/>
        </p:nvSpPr>
        <p:spPr>
          <a:xfrm>
            <a:off x="539552" y="2492896"/>
            <a:ext cx="2808312" cy="648072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+mj-lt"/>
              </a:rPr>
              <a:t> Dataset of </a:t>
            </a:r>
            <a:r>
              <a:rPr lang="en-IN" sz="2000" dirty="0"/>
              <a:t>Mushroom</a:t>
            </a:r>
            <a:endParaRPr lang="en-US" sz="20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552" y="3501008"/>
            <a:ext cx="8208912" cy="3024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3717032"/>
            <a:ext cx="7396973" cy="27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>
            <a:stCxn id="6" idx="3"/>
          </p:cNvCxnSpPr>
          <p:nvPr/>
        </p:nvCxnSpPr>
        <p:spPr>
          <a:xfrm>
            <a:off x="3347864" y="2816932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72000" y="2816932"/>
            <a:ext cx="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03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9512" y="260648"/>
            <a:ext cx="2952328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Maiandra GD" panose="020E0502030308020204" pitchFamily="34" charset="0"/>
                <a:cs typeface="Times New Roman" panose="02020603050405020304" pitchFamily="18" charset="0"/>
              </a:rPr>
              <a:t>Description of Some attribute</a:t>
            </a:r>
            <a:endParaRPr lang="en-US" b="1" dirty="0">
              <a:latin typeface="Maiandra GD" panose="020E0502030308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376875" y="1412776"/>
            <a:ext cx="8280920" cy="3672408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772816"/>
            <a:ext cx="79208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400" dirty="0"/>
              <a:t>Attribute Information: (classes: edible=e, poisonous=p</a:t>
            </a:r>
            <a:r>
              <a:rPr lang="en-IN" sz="14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/>
              <a:t>cap-shape: bell=</a:t>
            </a:r>
            <a:r>
              <a:rPr lang="en-IN" sz="1400" dirty="0" err="1"/>
              <a:t>b,conical</a:t>
            </a:r>
            <a:r>
              <a:rPr lang="en-IN" sz="1400" dirty="0"/>
              <a:t>=</a:t>
            </a:r>
            <a:r>
              <a:rPr lang="en-IN" sz="1400" dirty="0" err="1"/>
              <a:t>c,convex</a:t>
            </a:r>
            <a:r>
              <a:rPr lang="en-IN" sz="1400" dirty="0"/>
              <a:t>=</a:t>
            </a:r>
            <a:r>
              <a:rPr lang="en-IN" sz="1400" dirty="0" err="1"/>
              <a:t>x,flat</a:t>
            </a:r>
            <a:r>
              <a:rPr lang="en-IN" sz="1400" dirty="0"/>
              <a:t>=f, knobbed=</a:t>
            </a:r>
            <a:r>
              <a:rPr lang="en-IN" sz="1400" dirty="0" err="1"/>
              <a:t>k,sunken</a:t>
            </a:r>
            <a:r>
              <a:rPr lang="en-IN" sz="1400" dirty="0"/>
              <a:t>=s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/>
              <a:t>cap-surface: fibrous=</a:t>
            </a:r>
            <a:r>
              <a:rPr lang="en-IN" sz="1400" dirty="0" err="1"/>
              <a:t>f,grooves</a:t>
            </a:r>
            <a:r>
              <a:rPr lang="en-IN" sz="1400" dirty="0"/>
              <a:t>=</a:t>
            </a:r>
            <a:r>
              <a:rPr lang="en-IN" sz="1400" dirty="0" err="1"/>
              <a:t>g,scaly</a:t>
            </a:r>
            <a:r>
              <a:rPr lang="en-IN" sz="1400" dirty="0"/>
              <a:t>=</a:t>
            </a:r>
            <a:r>
              <a:rPr lang="en-IN" sz="1400" dirty="0" err="1"/>
              <a:t>y,smooth</a:t>
            </a:r>
            <a:r>
              <a:rPr lang="en-IN" sz="1400" dirty="0"/>
              <a:t>=s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/>
              <a:t>cap-</a:t>
            </a:r>
            <a:r>
              <a:rPr lang="en-IN" sz="1400" dirty="0" err="1"/>
              <a:t>color</a:t>
            </a:r>
            <a:r>
              <a:rPr lang="en-IN" sz="1400" dirty="0"/>
              <a:t>: brown=</a:t>
            </a:r>
            <a:r>
              <a:rPr lang="en-IN" sz="1400" dirty="0" err="1"/>
              <a:t>n,buff</a:t>
            </a:r>
            <a:r>
              <a:rPr lang="en-IN" sz="1400" dirty="0"/>
              <a:t>=</a:t>
            </a:r>
            <a:r>
              <a:rPr lang="en-IN" sz="1400" dirty="0" err="1"/>
              <a:t>b,cinnamon</a:t>
            </a:r>
            <a:r>
              <a:rPr lang="en-IN" sz="1400" dirty="0"/>
              <a:t>=</a:t>
            </a:r>
            <a:r>
              <a:rPr lang="en-IN" sz="1400" dirty="0" err="1"/>
              <a:t>c,gray</a:t>
            </a:r>
            <a:r>
              <a:rPr lang="en-IN" sz="1400" dirty="0"/>
              <a:t>=</a:t>
            </a:r>
            <a:r>
              <a:rPr lang="en-IN" sz="1400" dirty="0" err="1"/>
              <a:t>g,green</a:t>
            </a:r>
            <a:r>
              <a:rPr lang="en-IN" sz="1400" dirty="0"/>
              <a:t>=</a:t>
            </a:r>
            <a:r>
              <a:rPr lang="en-IN" sz="1400" dirty="0" err="1"/>
              <a:t>r,pink</a:t>
            </a:r>
            <a:r>
              <a:rPr lang="en-IN" sz="1400" dirty="0"/>
              <a:t>=</a:t>
            </a:r>
            <a:r>
              <a:rPr lang="en-IN" sz="1400" dirty="0" err="1"/>
              <a:t>p,purple</a:t>
            </a:r>
            <a:r>
              <a:rPr lang="en-IN" sz="1400" dirty="0"/>
              <a:t>=</a:t>
            </a:r>
            <a:r>
              <a:rPr lang="en-IN" sz="1400" dirty="0" err="1"/>
              <a:t>u,red</a:t>
            </a:r>
            <a:r>
              <a:rPr lang="en-IN" sz="1400" dirty="0"/>
              <a:t>=</a:t>
            </a:r>
            <a:r>
              <a:rPr lang="en-IN" sz="1400" dirty="0" err="1"/>
              <a:t>e,white</a:t>
            </a:r>
            <a:r>
              <a:rPr lang="en-IN" sz="1400" dirty="0"/>
              <a:t>=</a:t>
            </a:r>
            <a:r>
              <a:rPr lang="en-IN" sz="1400" dirty="0" err="1"/>
              <a:t>w,yellow</a:t>
            </a:r>
            <a:r>
              <a:rPr lang="en-IN" sz="1400" dirty="0"/>
              <a:t>=y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/>
              <a:t>bruises: bruises=</a:t>
            </a:r>
            <a:r>
              <a:rPr lang="en-IN" sz="1400" dirty="0" err="1"/>
              <a:t>t,no</a:t>
            </a:r>
            <a:r>
              <a:rPr lang="en-IN" sz="1400" dirty="0"/>
              <a:t>=f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 err="1"/>
              <a:t>odor</a:t>
            </a:r>
            <a:r>
              <a:rPr lang="en-IN" sz="1400" dirty="0"/>
              <a:t>: almond=</a:t>
            </a:r>
            <a:r>
              <a:rPr lang="en-IN" sz="1400" dirty="0" err="1"/>
              <a:t>a,anise</a:t>
            </a:r>
            <a:r>
              <a:rPr lang="en-IN" sz="1400" dirty="0"/>
              <a:t>=</a:t>
            </a:r>
            <a:r>
              <a:rPr lang="en-IN" sz="1400" dirty="0" err="1"/>
              <a:t>l,creosote</a:t>
            </a:r>
            <a:r>
              <a:rPr lang="en-IN" sz="1400" dirty="0"/>
              <a:t>=</a:t>
            </a:r>
            <a:r>
              <a:rPr lang="en-IN" sz="1400" dirty="0" err="1"/>
              <a:t>c,fishy</a:t>
            </a:r>
            <a:r>
              <a:rPr lang="en-IN" sz="1400" dirty="0"/>
              <a:t>=</a:t>
            </a:r>
            <a:r>
              <a:rPr lang="en-IN" sz="1400" dirty="0" err="1"/>
              <a:t>y,foul</a:t>
            </a:r>
            <a:r>
              <a:rPr lang="en-IN" sz="1400" dirty="0"/>
              <a:t>=</a:t>
            </a:r>
            <a:r>
              <a:rPr lang="en-IN" sz="1400" dirty="0" err="1"/>
              <a:t>f,musty</a:t>
            </a:r>
            <a:r>
              <a:rPr lang="en-IN" sz="1400" dirty="0"/>
              <a:t>=</a:t>
            </a:r>
            <a:r>
              <a:rPr lang="en-IN" sz="1400" dirty="0" err="1"/>
              <a:t>m,none</a:t>
            </a:r>
            <a:r>
              <a:rPr lang="en-IN" sz="1400" dirty="0"/>
              <a:t>=</a:t>
            </a:r>
            <a:r>
              <a:rPr lang="en-IN" sz="1400" dirty="0" err="1"/>
              <a:t>n,pungent</a:t>
            </a:r>
            <a:r>
              <a:rPr lang="en-IN" sz="1400" dirty="0"/>
              <a:t>=</a:t>
            </a:r>
            <a:r>
              <a:rPr lang="en-IN" sz="1400" dirty="0" err="1"/>
              <a:t>p,spicy</a:t>
            </a:r>
            <a:r>
              <a:rPr lang="en-IN" sz="1400" dirty="0"/>
              <a:t>=s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/>
              <a:t>gill-spacing: close=</a:t>
            </a:r>
            <a:r>
              <a:rPr lang="en-IN" sz="1400" dirty="0" err="1"/>
              <a:t>c,crowded</a:t>
            </a:r>
            <a:r>
              <a:rPr lang="en-IN" sz="1400" dirty="0"/>
              <a:t>=</a:t>
            </a:r>
            <a:r>
              <a:rPr lang="en-IN" sz="1400" dirty="0" err="1"/>
              <a:t>w,distant</a:t>
            </a:r>
            <a:r>
              <a:rPr lang="en-IN" sz="1400" dirty="0"/>
              <a:t>=d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/>
              <a:t>gill-size: </a:t>
            </a:r>
            <a:r>
              <a:rPr lang="en-IN" sz="1400" dirty="0" smtClean="0"/>
              <a:t>broad=</a:t>
            </a:r>
            <a:r>
              <a:rPr lang="en-IN" sz="1400" dirty="0" err="1" smtClean="0"/>
              <a:t>b,narrow</a:t>
            </a:r>
            <a:r>
              <a:rPr lang="en-IN" sz="1400" dirty="0" smtClean="0"/>
              <a:t>=n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/>
              <a:t>gill-</a:t>
            </a:r>
            <a:r>
              <a:rPr lang="en-IN" sz="1400" dirty="0" err="1"/>
              <a:t>color</a:t>
            </a:r>
            <a:r>
              <a:rPr lang="en-IN" sz="1400" dirty="0"/>
              <a:t>: black=</a:t>
            </a:r>
            <a:r>
              <a:rPr lang="en-IN" sz="1400" dirty="0" err="1"/>
              <a:t>k,brown</a:t>
            </a:r>
            <a:r>
              <a:rPr lang="en-IN" sz="1400" dirty="0"/>
              <a:t>=</a:t>
            </a:r>
            <a:r>
              <a:rPr lang="en-IN" sz="1400" dirty="0" err="1"/>
              <a:t>n,buff</a:t>
            </a:r>
            <a:r>
              <a:rPr lang="en-IN" sz="1400" dirty="0"/>
              <a:t>=</a:t>
            </a:r>
            <a:r>
              <a:rPr lang="en-IN" sz="1400" dirty="0" err="1"/>
              <a:t>b,chocolate</a:t>
            </a:r>
            <a:r>
              <a:rPr lang="en-IN" sz="1400" dirty="0"/>
              <a:t>=</a:t>
            </a:r>
            <a:r>
              <a:rPr lang="en-IN" sz="1400" dirty="0" err="1"/>
              <a:t>h,gray</a:t>
            </a:r>
            <a:r>
              <a:rPr lang="en-IN" sz="1400" dirty="0"/>
              <a:t>=g, </a:t>
            </a:r>
            <a:r>
              <a:rPr lang="en-IN" sz="1400" dirty="0" smtClean="0"/>
              <a:t>green=</a:t>
            </a:r>
            <a:r>
              <a:rPr lang="en-IN" sz="1400" dirty="0" err="1" smtClean="0"/>
              <a:t>r,orange</a:t>
            </a:r>
            <a:r>
              <a:rPr lang="en-IN" sz="1400" dirty="0" smtClean="0"/>
              <a:t>=</a:t>
            </a:r>
            <a:r>
              <a:rPr lang="en-IN" sz="1400" dirty="0" err="1" smtClean="0"/>
              <a:t>o,pink</a:t>
            </a:r>
            <a:r>
              <a:rPr lang="en-IN" sz="1400" dirty="0" smtClean="0"/>
              <a:t>=</a:t>
            </a:r>
            <a:r>
              <a:rPr lang="en-IN" sz="1400" dirty="0" err="1" smtClean="0"/>
              <a:t>p,purple</a:t>
            </a:r>
            <a:r>
              <a:rPr lang="en-IN" sz="1400" dirty="0" smtClean="0"/>
              <a:t>=</a:t>
            </a:r>
            <a:r>
              <a:rPr lang="en-IN" sz="1400" dirty="0" err="1" smtClean="0"/>
              <a:t>u,red</a:t>
            </a:r>
            <a:r>
              <a:rPr lang="en-IN" sz="1400" dirty="0" smtClean="0"/>
              <a:t>=</a:t>
            </a:r>
            <a:r>
              <a:rPr lang="en-IN" sz="1400" dirty="0" err="1" smtClean="0"/>
              <a:t>e,white</a:t>
            </a:r>
            <a:r>
              <a:rPr lang="en-IN" sz="1400" dirty="0" smtClean="0"/>
              <a:t>=</a:t>
            </a:r>
            <a:r>
              <a:rPr lang="en-IN" sz="1400" dirty="0" err="1" smtClean="0"/>
              <a:t>w,yellow</a:t>
            </a:r>
            <a:r>
              <a:rPr lang="en-IN" sz="1400" dirty="0" smtClean="0"/>
              <a:t>=y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/>
              <a:t>stalk-shape: enlarging=</a:t>
            </a:r>
            <a:r>
              <a:rPr lang="en-IN" sz="1400" dirty="0" err="1"/>
              <a:t>e,tapering</a:t>
            </a:r>
            <a:r>
              <a:rPr lang="en-IN" sz="1400" dirty="0"/>
              <a:t>=t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/>
              <a:t>stalk-root: bulbous=</a:t>
            </a:r>
            <a:r>
              <a:rPr lang="en-IN" sz="1400" dirty="0" err="1"/>
              <a:t>b,club</a:t>
            </a:r>
            <a:r>
              <a:rPr lang="en-IN" sz="1400" dirty="0"/>
              <a:t>=</a:t>
            </a:r>
            <a:r>
              <a:rPr lang="en-IN" sz="1400" dirty="0" err="1"/>
              <a:t>c,cup</a:t>
            </a:r>
            <a:r>
              <a:rPr lang="en-IN" sz="1400" dirty="0"/>
              <a:t>=</a:t>
            </a:r>
            <a:r>
              <a:rPr lang="en-IN" sz="1400" dirty="0" err="1"/>
              <a:t>u,equal</a:t>
            </a:r>
            <a:r>
              <a:rPr lang="en-IN" sz="1400" dirty="0"/>
              <a:t>=</a:t>
            </a:r>
            <a:r>
              <a:rPr lang="en-IN" sz="1400" dirty="0" err="1"/>
              <a:t>e,rhizomorphs</a:t>
            </a:r>
            <a:r>
              <a:rPr lang="en-IN" sz="1400" dirty="0"/>
              <a:t>=</a:t>
            </a:r>
            <a:r>
              <a:rPr lang="en-IN" sz="1400" dirty="0" err="1"/>
              <a:t>z,rooted</a:t>
            </a:r>
            <a:r>
              <a:rPr lang="en-IN" sz="1400" dirty="0"/>
              <a:t>=</a:t>
            </a:r>
            <a:r>
              <a:rPr lang="en-IN" sz="1400" dirty="0" err="1"/>
              <a:t>r,missing</a:t>
            </a:r>
            <a:r>
              <a:rPr lang="en-IN" sz="1400" dirty="0"/>
              <a:t>=?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/>
              <a:t>stalk-surface-above-ring: fibrous=</a:t>
            </a:r>
            <a:r>
              <a:rPr lang="en-IN" sz="1400" dirty="0" err="1"/>
              <a:t>f,scaly</a:t>
            </a:r>
            <a:r>
              <a:rPr lang="en-IN" sz="1400" dirty="0"/>
              <a:t>=</a:t>
            </a:r>
            <a:r>
              <a:rPr lang="en-IN" sz="1400" dirty="0" err="1"/>
              <a:t>y,silky</a:t>
            </a:r>
            <a:r>
              <a:rPr lang="en-IN" sz="1400" dirty="0"/>
              <a:t>=</a:t>
            </a:r>
            <a:r>
              <a:rPr lang="en-IN" sz="1400" dirty="0" err="1"/>
              <a:t>k,smooth</a:t>
            </a:r>
            <a:r>
              <a:rPr lang="en-IN" sz="1400" dirty="0"/>
              <a:t>=s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/>
              <a:t>stalk-surface-below-ring: </a:t>
            </a:r>
            <a:r>
              <a:rPr lang="en-IN" sz="1400" dirty="0" smtClean="0"/>
              <a:t>fibrous=</a:t>
            </a:r>
            <a:r>
              <a:rPr lang="en-IN" sz="1400" dirty="0" err="1" smtClean="0"/>
              <a:t>f,scaly</a:t>
            </a:r>
            <a:r>
              <a:rPr lang="en-IN" sz="1400" dirty="0" smtClean="0"/>
              <a:t>=</a:t>
            </a:r>
            <a:r>
              <a:rPr lang="en-IN" sz="1400" dirty="0" err="1" smtClean="0"/>
              <a:t>y,silky</a:t>
            </a:r>
            <a:r>
              <a:rPr lang="en-IN" sz="1400" dirty="0" smtClean="0"/>
              <a:t>=</a:t>
            </a:r>
            <a:r>
              <a:rPr lang="en-IN" sz="1400" dirty="0" err="1" smtClean="0"/>
              <a:t>k,smooth</a:t>
            </a:r>
            <a:r>
              <a:rPr lang="en-IN" sz="1400" dirty="0" smtClean="0"/>
              <a:t>=s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/>
              <a:t>stalk-</a:t>
            </a:r>
            <a:r>
              <a:rPr lang="en-IN" sz="1400" dirty="0" err="1"/>
              <a:t>color</a:t>
            </a:r>
            <a:r>
              <a:rPr lang="en-IN" sz="1400" dirty="0"/>
              <a:t>-above-ring: brown=</a:t>
            </a:r>
            <a:r>
              <a:rPr lang="en-IN" sz="1400" dirty="0" err="1"/>
              <a:t>n,buff</a:t>
            </a:r>
            <a:r>
              <a:rPr lang="en-IN" sz="1400" dirty="0"/>
              <a:t>=</a:t>
            </a:r>
            <a:r>
              <a:rPr lang="en-IN" sz="1400" dirty="0" err="1"/>
              <a:t>b,cinnamon</a:t>
            </a:r>
            <a:r>
              <a:rPr lang="en-IN" sz="1400" dirty="0"/>
              <a:t>=</a:t>
            </a:r>
            <a:r>
              <a:rPr lang="en-IN" sz="1400" dirty="0" err="1"/>
              <a:t>c,gray</a:t>
            </a:r>
            <a:r>
              <a:rPr lang="en-IN" sz="1400" dirty="0"/>
              <a:t>=</a:t>
            </a:r>
            <a:r>
              <a:rPr lang="en-IN" sz="1400" dirty="0" err="1"/>
              <a:t>g,orange</a:t>
            </a:r>
            <a:r>
              <a:rPr lang="en-IN" sz="1400" dirty="0"/>
              <a:t>=</a:t>
            </a:r>
            <a:r>
              <a:rPr lang="en-IN" sz="1400" dirty="0" err="1"/>
              <a:t>o,pink</a:t>
            </a:r>
            <a:r>
              <a:rPr lang="en-IN" sz="1400" dirty="0"/>
              <a:t>=</a:t>
            </a:r>
            <a:r>
              <a:rPr lang="en-IN" sz="1400" dirty="0" err="1"/>
              <a:t>p,red</a:t>
            </a:r>
            <a:r>
              <a:rPr lang="en-IN" sz="1400" dirty="0"/>
              <a:t>=</a:t>
            </a:r>
            <a:r>
              <a:rPr lang="en-IN" sz="1400" dirty="0" err="1"/>
              <a:t>e,white</a:t>
            </a:r>
            <a:r>
              <a:rPr lang="en-IN" sz="1400" dirty="0"/>
              <a:t>=</a:t>
            </a:r>
            <a:r>
              <a:rPr lang="en-IN" sz="1400" dirty="0" err="1"/>
              <a:t>w,yellow</a:t>
            </a:r>
            <a:r>
              <a:rPr lang="en-IN" sz="1400" dirty="0"/>
              <a:t>=y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IN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IN" sz="1400" dirty="0"/>
          </a:p>
          <a:p>
            <a:pPr marL="285750" indent="-285750">
              <a:buFont typeface="Arial" pitchFamily="34" charset="0"/>
              <a:buChar char="•"/>
            </a:pPr>
            <a:endParaRPr lang="en-IN" sz="1400" dirty="0"/>
          </a:p>
          <a:p>
            <a:pPr marL="285750" indent="-285750">
              <a:buFont typeface="Arial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5445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611560" y="332656"/>
            <a:ext cx="2376264" cy="72008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Using </a:t>
            </a:r>
            <a:r>
              <a:rPr lang="en-IN" b="1" dirty="0" err="1" smtClean="0">
                <a:solidFill>
                  <a:schemeClr val="tx1"/>
                </a:solidFill>
                <a:latin typeface="Maiandra GD" panose="020E0502030308020204" pitchFamily="34" charset="0"/>
              </a:rPr>
              <a:t>plotly</a:t>
            </a:r>
            <a:r>
              <a:rPr lang="en-IN" b="1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 library</a:t>
            </a:r>
            <a:endParaRPr lang="en-IN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2701009" y="1196752"/>
            <a:ext cx="5616624" cy="864096"/>
          </a:xfrm>
          <a:prstGeom prst="round2Diag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/>
          </a:p>
          <a:p>
            <a:pPr algn="ctr"/>
            <a:r>
              <a:rPr lang="en-US" dirty="0" smtClean="0"/>
              <a:t>import </a:t>
            </a:r>
            <a:r>
              <a:rPr lang="en-US" dirty="0" err="1" smtClean="0"/>
              <a:t>plotly.express</a:t>
            </a:r>
            <a:r>
              <a:rPr lang="en-US" dirty="0" smtClean="0"/>
              <a:t> as </a:t>
            </a:r>
            <a:r>
              <a:rPr lang="en-US" dirty="0" err="1" smtClean="0"/>
              <a:t>px</a:t>
            </a:r>
            <a:endParaRPr lang="en-US" dirty="0" smtClean="0"/>
          </a:p>
        </p:txBody>
      </p:sp>
      <p:sp>
        <p:nvSpPr>
          <p:cNvPr id="4" name="Flowchart: Alternate Process 3"/>
          <p:cNvSpPr/>
          <p:nvPr/>
        </p:nvSpPr>
        <p:spPr>
          <a:xfrm>
            <a:off x="582552" y="2420888"/>
            <a:ext cx="2333263" cy="57606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 smtClean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Visualizing Part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383987"/>
            <a:ext cx="5660876" cy="373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251520" y="3356992"/>
            <a:ext cx="2664295" cy="2016224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smtClean="0"/>
              <a:t>From CountPlot</a:t>
            </a:r>
            <a:r>
              <a:rPr lang="en-US" sz="1600" b="1" i="1" dirty="0"/>
              <a:t>, we can say that</a:t>
            </a:r>
            <a:r>
              <a:rPr lang="en-US" sz="1600" dirty="0"/>
              <a:t> ##</a:t>
            </a:r>
            <a:r>
              <a:rPr lang="en-US" sz="1600" b="1" i="1" dirty="0"/>
              <a:t>1: Green Color(g) &amp; Convex Shape(x) are Poisonous Mushroom</a:t>
            </a:r>
            <a:r>
              <a:rPr lang="en-US" sz="1600" dirty="0"/>
              <a:t> ##</a:t>
            </a:r>
            <a:r>
              <a:rPr lang="en-US" sz="1600" b="1" i="1" dirty="0"/>
              <a:t>2: Brown color(n) &amp; Flat Shape(f) / Convex Shape(x) are Edible Mushroom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5044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179512" y="1318861"/>
            <a:ext cx="2016224" cy="1008112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Visualization :            </a:t>
            </a:r>
            <a:r>
              <a:rPr lang="en-IN" b="1" dirty="0" err="1" smtClean="0">
                <a:solidFill>
                  <a:schemeClr val="tx1"/>
                </a:solidFill>
              </a:rPr>
              <a:t>Catplot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32656"/>
            <a:ext cx="635555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Notched Right Arrow 2"/>
          <p:cNvSpPr/>
          <p:nvPr/>
        </p:nvSpPr>
        <p:spPr>
          <a:xfrm>
            <a:off x="1547664" y="2293910"/>
            <a:ext cx="1008112" cy="504056"/>
          </a:xfrm>
          <a:prstGeom prst="notchedRightArrow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ular Callout 3"/>
          <p:cNvSpPr/>
          <p:nvPr/>
        </p:nvSpPr>
        <p:spPr>
          <a:xfrm>
            <a:off x="899592" y="3933056"/>
            <a:ext cx="5256584" cy="1584176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orbel Light" pitchFamily="34" charset="0"/>
              </a:rPr>
              <a:t>From </a:t>
            </a:r>
            <a:r>
              <a:rPr lang="en-US" b="1" i="1" dirty="0">
                <a:latin typeface="Corbel Light" pitchFamily="34" charset="0"/>
              </a:rPr>
              <a:t>above </a:t>
            </a:r>
            <a:r>
              <a:rPr lang="en-US" b="1" i="1" dirty="0" err="1" smtClean="0">
                <a:latin typeface="Corbel Light" pitchFamily="34" charset="0"/>
              </a:rPr>
              <a:t>CatPlot</a:t>
            </a:r>
            <a:r>
              <a:rPr lang="en-US" b="1" i="1" dirty="0" smtClean="0">
                <a:latin typeface="Corbel Light" pitchFamily="34" charset="0"/>
              </a:rPr>
              <a:t> </a:t>
            </a:r>
            <a:r>
              <a:rPr lang="en-US" b="1" i="1" dirty="0">
                <a:latin typeface="Corbel Light" pitchFamily="34" charset="0"/>
              </a:rPr>
              <a:t>we can say that</a:t>
            </a:r>
            <a:r>
              <a:rPr lang="en-US" dirty="0">
                <a:latin typeface="Corbel Light" pitchFamily="34" charset="0"/>
              </a:rPr>
              <a:t> ##</a:t>
            </a:r>
            <a:r>
              <a:rPr lang="en-US" b="1" i="1" dirty="0">
                <a:latin typeface="Corbel Light" pitchFamily="34" charset="0"/>
              </a:rPr>
              <a:t>1: Tapering Stalk Shape(t) with Missing Stock Root(m) are Poisonous Mushroom.</a:t>
            </a:r>
            <a:r>
              <a:rPr lang="en-US" dirty="0">
                <a:latin typeface="Corbel Light" pitchFamily="34" charset="0"/>
              </a:rPr>
              <a:t> ##</a:t>
            </a:r>
            <a:r>
              <a:rPr lang="en-US" b="1" i="1" dirty="0">
                <a:latin typeface="Corbel Light" pitchFamily="34" charset="0"/>
              </a:rPr>
              <a:t>2: Tapering Stalk Shape(t) with Bulbous Stock Root(b) are Edible </a:t>
            </a:r>
            <a:r>
              <a:rPr lang="en-US" b="1" i="1" dirty="0" smtClean="0">
                <a:latin typeface="Corbel Light" pitchFamily="34" charset="0"/>
              </a:rPr>
              <a:t>Mushrooms</a:t>
            </a:r>
            <a:r>
              <a:rPr lang="en-US" b="1" i="1" dirty="0">
                <a:latin typeface="Corbel Light" pitchFamily="34" charset="0"/>
              </a:rPr>
              <a:t>.</a:t>
            </a:r>
            <a:endParaRPr lang="en-IN" dirty="0">
              <a:latin typeface="Corbel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7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536306" y="839872"/>
            <a:ext cx="2592288" cy="64807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i="1" dirty="0">
                <a:solidFill>
                  <a:srgbClr val="FFFF00"/>
                </a:solidFill>
              </a:rPr>
              <a:t>Data </a:t>
            </a:r>
            <a:r>
              <a:rPr lang="en-IN" b="1" i="1" dirty="0" err="1">
                <a:solidFill>
                  <a:srgbClr val="FFFF00"/>
                </a:solidFill>
              </a:rPr>
              <a:t>Preprocessing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4644008" y="476672"/>
            <a:ext cx="4248472" cy="1440160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39872"/>
            <a:ext cx="34480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Notched Right Arrow 5"/>
          <p:cNvSpPr/>
          <p:nvPr/>
        </p:nvSpPr>
        <p:spPr>
          <a:xfrm>
            <a:off x="3128594" y="929882"/>
            <a:ext cx="1515414" cy="468052"/>
          </a:xfrm>
          <a:prstGeom prst="notch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 Diagonal Corner Rectangle 6"/>
          <p:cNvSpPr/>
          <p:nvPr/>
        </p:nvSpPr>
        <p:spPr>
          <a:xfrm>
            <a:off x="1115616" y="2492896"/>
            <a:ext cx="7056784" cy="3096344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07094"/>
            <a:ext cx="5760640" cy="2548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own Arrow 2"/>
          <p:cNvSpPr/>
          <p:nvPr/>
        </p:nvSpPr>
        <p:spPr>
          <a:xfrm>
            <a:off x="5868144" y="1916832"/>
            <a:ext cx="432048" cy="576064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19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384</Words>
  <Application>Microsoft Office PowerPoint</Application>
  <PresentationFormat>On-screen Show (4:3)</PresentationFormat>
  <Paragraphs>89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Harshwardhan</dc:creator>
  <cp:lastModifiedBy>Harshwardhan</cp:lastModifiedBy>
  <cp:revision>21</cp:revision>
  <dcterms:created xsi:type="dcterms:W3CDTF">2022-09-19T07:39:33Z</dcterms:created>
  <dcterms:modified xsi:type="dcterms:W3CDTF">2022-09-21T10:08:21Z</dcterms:modified>
</cp:coreProperties>
</file>