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94660"/>
  </p:normalViewPr>
  <p:slideViewPr>
    <p:cSldViewPr snapToGrid="0">
      <p:cViewPr varScale="1">
        <p:scale>
          <a:sx n="75" d="100"/>
          <a:sy n="75" d="100"/>
        </p:scale>
        <p:origin x="64" y="6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BFB6F1-A2D5-4E48-A08B-F9B30A500454}"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D3259698-3DD3-43F5-A394-FC5C6AC3C284}">
      <dgm:prSet/>
      <dgm:spPr/>
      <dgm:t>
        <a:bodyPr/>
        <a:lstStyle/>
        <a:p>
          <a:r>
            <a:rPr lang="en-IN" dirty="0"/>
            <a:t>The enqueue function adds a patient to the queue based on their priority level. It first checks if the queue is full and then finds the correct position for the patient in the queue based on their priority level.</a:t>
          </a:r>
          <a:endParaRPr lang="en-US" dirty="0"/>
        </a:p>
      </dgm:t>
    </dgm:pt>
    <dgm:pt modelId="{CCE18984-405D-4522-82B3-95838D46ED3B}" type="parTrans" cxnId="{D15F24EC-D67C-4ACA-BBAF-55C02D7CC666}">
      <dgm:prSet/>
      <dgm:spPr/>
      <dgm:t>
        <a:bodyPr/>
        <a:lstStyle/>
        <a:p>
          <a:endParaRPr lang="en-US"/>
        </a:p>
      </dgm:t>
    </dgm:pt>
    <dgm:pt modelId="{99BD250F-306A-4EBE-B520-C351E410DD69}" type="sibTrans" cxnId="{D15F24EC-D67C-4ACA-BBAF-55C02D7CC666}">
      <dgm:prSet/>
      <dgm:spPr/>
      <dgm:t>
        <a:bodyPr/>
        <a:lstStyle/>
        <a:p>
          <a:endParaRPr lang="en-US"/>
        </a:p>
      </dgm:t>
    </dgm:pt>
    <dgm:pt modelId="{0A20FE0B-37D2-4EE1-983F-D2302AAB30BA}">
      <dgm:prSet/>
      <dgm:spPr/>
      <dgm:t>
        <a:bodyPr/>
        <a:lstStyle/>
        <a:p>
          <a:r>
            <a:rPr lang="en-IN" dirty="0"/>
            <a:t>The dequeue function removes the patient with the highest priority from the queue and returns it. It first checks if the queue is empty and then moves all the elements in the array one position to the left to fill the gap left by the dequeued element.</a:t>
          </a:r>
          <a:endParaRPr lang="en-US" dirty="0"/>
        </a:p>
      </dgm:t>
    </dgm:pt>
    <dgm:pt modelId="{DDBC6AF4-7B83-4F57-9B62-A58CD8C3B3E5}" type="parTrans" cxnId="{5B98D614-C2F5-4526-96CF-0DD2B51B7799}">
      <dgm:prSet/>
      <dgm:spPr/>
      <dgm:t>
        <a:bodyPr/>
        <a:lstStyle/>
        <a:p>
          <a:endParaRPr lang="en-US"/>
        </a:p>
      </dgm:t>
    </dgm:pt>
    <dgm:pt modelId="{D71F509A-8BE1-4328-ADC7-4993CB72A36A}" type="sibTrans" cxnId="{5B98D614-C2F5-4526-96CF-0DD2B51B7799}">
      <dgm:prSet/>
      <dgm:spPr/>
      <dgm:t>
        <a:bodyPr/>
        <a:lstStyle/>
        <a:p>
          <a:endParaRPr lang="en-US"/>
        </a:p>
      </dgm:t>
    </dgm:pt>
    <dgm:pt modelId="{28B6B915-47DC-41F2-95F0-6CF026522CBC}">
      <dgm:prSet/>
      <dgm:spPr/>
      <dgm:t>
        <a:bodyPr/>
        <a:lstStyle/>
        <a:p>
          <a:r>
            <a:rPr lang="en-IN" dirty="0"/>
            <a:t>The display function displays the list of patients in the queue along with their patient ID and priority level.</a:t>
          </a:r>
          <a:endParaRPr lang="en-US" dirty="0"/>
        </a:p>
      </dgm:t>
    </dgm:pt>
    <dgm:pt modelId="{55A774B7-45EE-41AE-98A0-B3440EE9FB1B}" type="parTrans" cxnId="{2781B7A0-BF10-4402-A880-8D66DEA98BC1}">
      <dgm:prSet/>
      <dgm:spPr/>
      <dgm:t>
        <a:bodyPr/>
        <a:lstStyle/>
        <a:p>
          <a:endParaRPr lang="en-US"/>
        </a:p>
      </dgm:t>
    </dgm:pt>
    <dgm:pt modelId="{BC6970E5-752A-4D8E-9211-C72201F7ED07}" type="sibTrans" cxnId="{2781B7A0-BF10-4402-A880-8D66DEA98BC1}">
      <dgm:prSet/>
      <dgm:spPr/>
      <dgm:t>
        <a:bodyPr/>
        <a:lstStyle/>
        <a:p>
          <a:endParaRPr lang="en-US"/>
        </a:p>
      </dgm:t>
    </dgm:pt>
    <dgm:pt modelId="{B22EC483-16AC-4182-9EB4-54FB8AD577CD}" type="pres">
      <dgm:prSet presAssocID="{92BFB6F1-A2D5-4E48-A08B-F9B30A500454}" presName="Name0" presStyleCnt="0">
        <dgm:presLayoutVars>
          <dgm:dir/>
          <dgm:animLvl val="lvl"/>
          <dgm:resizeHandles val="exact"/>
        </dgm:presLayoutVars>
      </dgm:prSet>
      <dgm:spPr/>
    </dgm:pt>
    <dgm:pt modelId="{18B857B4-893E-4159-99B5-DDAA6F0DA615}" type="pres">
      <dgm:prSet presAssocID="{D3259698-3DD3-43F5-A394-FC5C6AC3C284}" presName="parTxOnly" presStyleLbl="node1" presStyleIdx="0" presStyleCnt="3" custScaleY="129219" custLinFactNeighborX="-820">
        <dgm:presLayoutVars>
          <dgm:chMax val="0"/>
          <dgm:chPref val="0"/>
          <dgm:bulletEnabled val="1"/>
        </dgm:presLayoutVars>
      </dgm:prSet>
      <dgm:spPr/>
    </dgm:pt>
    <dgm:pt modelId="{39F72F2E-9DF0-4193-BAEA-FC1E8A847266}" type="pres">
      <dgm:prSet presAssocID="{99BD250F-306A-4EBE-B520-C351E410DD69}" presName="parTxOnlySpace" presStyleCnt="0"/>
      <dgm:spPr/>
    </dgm:pt>
    <dgm:pt modelId="{A004B558-2DF4-49D3-8683-F0627CC688CF}" type="pres">
      <dgm:prSet presAssocID="{0A20FE0B-37D2-4EE1-983F-D2302AAB30BA}" presName="parTxOnly" presStyleLbl="node1" presStyleIdx="1" presStyleCnt="3" custScaleY="129219">
        <dgm:presLayoutVars>
          <dgm:chMax val="0"/>
          <dgm:chPref val="0"/>
          <dgm:bulletEnabled val="1"/>
        </dgm:presLayoutVars>
      </dgm:prSet>
      <dgm:spPr/>
    </dgm:pt>
    <dgm:pt modelId="{41730339-AD0C-4DEF-827C-E28BB7919A1B}" type="pres">
      <dgm:prSet presAssocID="{D71F509A-8BE1-4328-ADC7-4993CB72A36A}" presName="parTxOnlySpace" presStyleCnt="0"/>
      <dgm:spPr/>
    </dgm:pt>
    <dgm:pt modelId="{9A818ED6-B92C-4ABD-B16B-725A7F648B1D}" type="pres">
      <dgm:prSet presAssocID="{28B6B915-47DC-41F2-95F0-6CF026522CBC}" presName="parTxOnly" presStyleLbl="node1" presStyleIdx="2" presStyleCnt="3" custScaleY="135515">
        <dgm:presLayoutVars>
          <dgm:chMax val="0"/>
          <dgm:chPref val="0"/>
          <dgm:bulletEnabled val="1"/>
        </dgm:presLayoutVars>
      </dgm:prSet>
      <dgm:spPr/>
    </dgm:pt>
  </dgm:ptLst>
  <dgm:cxnLst>
    <dgm:cxn modelId="{5B98D614-C2F5-4526-96CF-0DD2B51B7799}" srcId="{92BFB6F1-A2D5-4E48-A08B-F9B30A500454}" destId="{0A20FE0B-37D2-4EE1-983F-D2302AAB30BA}" srcOrd="1" destOrd="0" parTransId="{DDBC6AF4-7B83-4F57-9B62-A58CD8C3B3E5}" sibTransId="{D71F509A-8BE1-4328-ADC7-4993CB72A36A}"/>
    <dgm:cxn modelId="{5D7AFB5B-204D-456E-B1FA-3AF0E1E2042F}" type="presOf" srcId="{92BFB6F1-A2D5-4E48-A08B-F9B30A500454}" destId="{B22EC483-16AC-4182-9EB4-54FB8AD577CD}" srcOrd="0" destOrd="0" presId="urn:microsoft.com/office/officeart/2005/8/layout/chevron1"/>
    <dgm:cxn modelId="{4613E977-02CF-478D-9C41-C79755B8A53A}" type="presOf" srcId="{D3259698-3DD3-43F5-A394-FC5C6AC3C284}" destId="{18B857B4-893E-4159-99B5-DDAA6F0DA615}" srcOrd="0" destOrd="0" presId="urn:microsoft.com/office/officeart/2005/8/layout/chevron1"/>
    <dgm:cxn modelId="{2781B7A0-BF10-4402-A880-8D66DEA98BC1}" srcId="{92BFB6F1-A2D5-4E48-A08B-F9B30A500454}" destId="{28B6B915-47DC-41F2-95F0-6CF026522CBC}" srcOrd="2" destOrd="0" parTransId="{55A774B7-45EE-41AE-98A0-B3440EE9FB1B}" sibTransId="{BC6970E5-752A-4D8E-9211-C72201F7ED07}"/>
    <dgm:cxn modelId="{959B3DB7-8E92-4652-AFF4-6BE17132D02E}" type="presOf" srcId="{0A20FE0B-37D2-4EE1-983F-D2302AAB30BA}" destId="{A004B558-2DF4-49D3-8683-F0627CC688CF}" srcOrd="0" destOrd="0" presId="urn:microsoft.com/office/officeart/2005/8/layout/chevron1"/>
    <dgm:cxn modelId="{D15F24EC-D67C-4ACA-BBAF-55C02D7CC666}" srcId="{92BFB6F1-A2D5-4E48-A08B-F9B30A500454}" destId="{D3259698-3DD3-43F5-A394-FC5C6AC3C284}" srcOrd="0" destOrd="0" parTransId="{CCE18984-405D-4522-82B3-95838D46ED3B}" sibTransId="{99BD250F-306A-4EBE-B520-C351E410DD69}"/>
    <dgm:cxn modelId="{85D9A4FA-E931-4EF6-BBC4-21402BCD134B}" type="presOf" srcId="{28B6B915-47DC-41F2-95F0-6CF026522CBC}" destId="{9A818ED6-B92C-4ABD-B16B-725A7F648B1D}" srcOrd="0" destOrd="0" presId="urn:microsoft.com/office/officeart/2005/8/layout/chevron1"/>
    <dgm:cxn modelId="{FF78F1ED-0B8E-4019-A60E-17E7A2A484A7}" type="presParOf" srcId="{B22EC483-16AC-4182-9EB4-54FB8AD577CD}" destId="{18B857B4-893E-4159-99B5-DDAA6F0DA615}" srcOrd="0" destOrd="0" presId="urn:microsoft.com/office/officeart/2005/8/layout/chevron1"/>
    <dgm:cxn modelId="{B627D6B0-9C88-4BFA-B06F-D1CD3F3310C4}" type="presParOf" srcId="{B22EC483-16AC-4182-9EB4-54FB8AD577CD}" destId="{39F72F2E-9DF0-4193-BAEA-FC1E8A847266}" srcOrd="1" destOrd="0" presId="urn:microsoft.com/office/officeart/2005/8/layout/chevron1"/>
    <dgm:cxn modelId="{F94FEE95-DE4F-4187-A742-C711818F004D}" type="presParOf" srcId="{B22EC483-16AC-4182-9EB4-54FB8AD577CD}" destId="{A004B558-2DF4-49D3-8683-F0627CC688CF}" srcOrd="2" destOrd="0" presId="urn:microsoft.com/office/officeart/2005/8/layout/chevron1"/>
    <dgm:cxn modelId="{86008EB6-EAFD-4EFA-8A94-76AA12153F8C}" type="presParOf" srcId="{B22EC483-16AC-4182-9EB4-54FB8AD577CD}" destId="{41730339-AD0C-4DEF-827C-E28BB7919A1B}" srcOrd="3" destOrd="0" presId="urn:microsoft.com/office/officeart/2005/8/layout/chevron1"/>
    <dgm:cxn modelId="{517A9BF1-D3E4-4561-A2F3-167ED8176E3D}" type="presParOf" srcId="{B22EC483-16AC-4182-9EB4-54FB8AD577CD}" destId="{9A818ED6-B92C-4ABD-B16B-725A7F648B1D}"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B857B4-893E-4159-99B5-DDAA6F0DA615}">
      <dsp:nvSpPr>
        <dsp:cNvPr id="0" name=""/>
        <dsp:cNvSpPr/>
      </dsp:nvSpPr>
      <dsp:spPr>
        <a:xfrm>
          <a:off x="3" y="1347538"/>
          <a:ext cx="3821934" cy="1975466"/>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IN" sz="1300" kern="1200" dirty="0"/>
            <a:t>The enqueue function adds a patient to the queue based on their priority level. It first checks if the queue is full and then finds the correct position for the patient in the queue based on their priority level.</a:t>
          </a:r>
          <a:endParaRPr lang="en-US" sz="1300" kern="1200" dirty="0"/>
        </a:p>
      </dsp:txBody>
      <dsp:txXfrm>
        <a:off x="987736" y="1347538"/>
        <a:ext cx="1846468" cy="1975466"/>
      </dsp:txXfrm>
    </dsp:sp>
    <dsp:sp modelId="{A004B558-2DF4-49D3-8683-F0627CC688CF}">
      <dsp:nvSpPr>
        <dsp:cNvPr id="0" name=""/>
        <dsp:cNvSpPr/>
      </dsp:nvSpPr>
      <dsp:spPr>
        <a:xfrm>
          <a:off x="3442877" y="1347538"/>
          <a:ext cx="3821934" cy="1975466"/>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IN" sz="1300" kern="1200" dirty="0"/>
            <a:t>The dequeue function removes the patient with the highest priority from the queue and returns it. It first checks if the queue is empty and then moves all the elements in the array one position to the left to fill the gap left by the dequeued element.</a:t>
          </a:r>
          <a:endParaRPr lang="en-US" sz="1300" kern="1200" dirty="0"/>
        </a:p>
      </dsp:txBody>
      <dsp:txXfrm>
        <a:off x="4430610" y="1347538"/>
        <a:ext cx="1846468" cy="1975466"/>
      </dsp:txXfrm>
    </dsp:sp>
    <dsp:sp modelId="{9A818ED6-B92C-4ABD-B16B-725A7F648B1D}">
      <dsp:nvSpPr>
        <dsp:cNvPr id="0" name=""/>
        <dsp:cNvSpPr/>
      </dsp:nvSpPr>
      <dsp:spPr>
        <a:xfrm>
          <a:off x="6882618" y="1299413"/>
          <a:ext cx="3821934" cy="2071717"/>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IN" sz="1300" kern="1200" dirty="0"/>
            <a:t>The display function displays the list of patients in the queue along with their patient ID and priority level.</a:t>
          </a:r>
          <a:endParaRPr lang="en-US" sz="1300" kern="1200" dirty="0"/>
        </a:p>
      </dsp:txBody>
      <dsp:txXfrm>
        <a:off x="7918477" y="1299413"/>
        <a:ext cx="1750217" cy="207171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E1605F-12EB-4571-8465-8BF03CEAF85C}" type="datetimeFigureOut">
              <a:rPr lang="en-US" smtClean="0"/>
              <a:t>4/19/2023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55FA4EF3-1973-4A7A-8C29-928438830828}" type="slidenum">
              <a:rPr lang="en-US" smtClean="0"/>
              <a:t>‹#›</a:t>
            </a:fld>
            <a:endParaRPr lang="en-US"/>
          </a:p>
        </p:txBody>
      </p:sp>
    </p:spTree>
    <p:extLst>
      <p:ext uri="{BB962C8B-B14F-4D97-AF65-F5344CB8AC3E}">
        <p14:creationId xmlns:p14="http://schemas.microsoft.com/office/powerpoint/2010/main" val="3482340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E1605F-12EB-4571-8465-8BF03CEAF85C}"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FA4EF3-1973-4A7A-8C29-928438830828}" type="slidenum">
              <a:rPr lang="en-US" smtClean="0"/>
              <a:t>‹#›</a:t>
            </a:fld>
            <a:endParaRPr lang="en-US"/>
          </a:p>
        </p:txBody>
      </p:sp>
    </p:spTree>
    <p:extLst>
      <p:ext uri="{BB962C8B-B14F-4D97-AF65-F5344CB8AC3E}">
        <p14:creationId xmlns:p14="http://schemas.microsoft.com/office/powerpoint/2010/main" val="1059687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E1605F-12EB-4571-8465-8BF03CEAF85C}"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FA4EF3-1973-4A7A-8C29-928438830828}" type="slidenum">
              <a:rPr lang="en-US" smtClean="0"/>
              <a:t>‹#›</a:t>
            </a:fld>
            <a:endParaRPr lang="en-US"/>
          </a:p>
        </p:txBody>
      </p:sp>
    </p:spTree>
    <p:extLst>
      <p:ext uri="{BB962C8B-B14F-4D97-AF65-F5344CB8AC3E}">
        <p14:creationId xmlns:p14="http://schemas.microsoft.com/office/powerpoint/2010/main" val="2171255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E1605F-12EB-4571-8465-8BF03CEAF85C}"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FA4EF3-1973-4A7A-8C29-928438830828}" type="slidenum">
              <a:rPr lang="en-US" smtClean="0"/>
              <a:t>‹#›</a:t>
            </a:fld>
            <a:endParaRPr lang="en-US"/>
          </a:p>
        </p:txBody>
      </p:sp>
    </p:spTree>
    <p:extLst>
      <p:ext uri="{BB962C8B-B14F-4D97-AF65-F5344CB8AC3E}">
        <p14:creationId xmlns:p14="http://schemas.microsoft.com/office/powerpoint/2010/main" val="2948753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E1605F-12EB-4571-8465-8BF03CEAF85C}"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FA4EF3-1973-4A7A-8C29-928438830828}" type="slidenum">
              <a:rPr lang="en-US" smtClean="0"/>
              <a:t>‹#›</a:t>
            </a:fld>
            <a:endParaRPr lang="en-US"/>
          </a:p>
        </p:txBody>
      </p:sp>
    </p:spTree>
    <p:extLst>
      <p:ext uri="{BB962C8B-B14F-4D97-AF65-F5344CB8AC3E}">
        <p14:creationId xmlns:p14="http://schemas.microsoft.com/office/powerpoint/2010/main" val="2087493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E1605F-12EB-4571-8465-8BF03CEAF85C}"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FA4EF3-1973-4A7A-8C29-928438830828}" type="slidenum">
              <a:rPr lang="en-US" smtClean="0"/>
              <a:t>‹#›</a:t>
            </a:fld>
            <a:endParaRPr lang="en-US"/>
          </a:p>
        </p:txBody>
      </p:sp>
    </p:spTree>
    <p:extLst>
      <p:ext uri="{BB962C8B-B14F-4D97-AF65-F5344CB8AC3E}">
        <p14:creationId xmlns:p14="http://schemas.microsoft.com/office/powerpoint/2010/main" val="3548639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E1605F-12EB-4571-8465-8BF03CEAF85C}"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FA4EF3-1973-4A7A-8C29-928438830828}" type="slidenum">
              <a:rPr lang="en-US" smtClean="0"/>
              <a:t>‹#›</a:t>
            </a:fld>
            <a:endParaRPr lang="en-US"/>
          </a:p>
        </p:txBody>
      </p:sp>
    </p:spTree>
    <p:extLst>
      <p:ext uri="{BB962C8B-B14F-4D97-AF65-F5344CB8AC3E}">
        <p14:creationId xmlns:p14="http://schemas.microsoft.com/office/powerpoint/2010/main" val="3047580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E1605F-12EB-4571-8465-8BF03CEAF85C}"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FA4EF3-1973-4A7A-8C29-928438830828}" type="slidenum">
              <a:rPr lang="en-US" smtClean="0"/>
              <a:t>‹#›</a:t>
            </a:fld>
            <a:endParaRPr lang="en-US"/>
          </a:p>
        </p:txBody>
      </p:sp>
    </p:spTree>
    <p:extLst>
      <p:ext uri="{BB962C8B-B14F-4D97-AF65-F5344CB8AC3E}">
        <p14:creationId xmlns:p14="http://schemas.microsoft.com/office/powerpoint/2010/main" val="1136274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E1605F-12EB-4571-8465-8BF03CEAF85C}"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FA4EF3-1973-4A7A-8C29-928438830828}" type="slidenum">
              <a:rPr lang="en-US" smtClean="0"/>
              <a:t>‹#›</a:t>
            </a:fld>
            <a:endParaRPr lang="en-US"/>
          </a:p>
        </p:txBody>
      </p:sp>
    </p:spTree>
    <p:extLst>
      <p:ext uri="{BB962C8B-B14F-4D97-AF65-F5344CB8AC3E}">
        <p14:creationId xmlns:p14="http://schemas.microsoft.com/office/powerpoint/2010/main" val="463877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E1605F-12EB-4571-8465-8BF03CEAF85C}"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55FA4EF3-1973-4A7A-8C29-928438830828}" type="slidenum">
              <a:rPr lang="en-US" smtClean="0"/>
              <a:t>‹#›</a:t>
            </a:fld>
            <a:endParaRPr lang="en-US"/>
          </a:p>
        </p:txBody>
      </p:sp>
    </p:spTree>
    <p:extLst>
      <p:ext uri="{BB962C8B-B14F-4D97-AF65-F5344CB8AC3E}">
        <p14:creationId xmlns:p14="http://schemas.microsoft.com/office/powerpoint/2010/main" val="195571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E1605F-12EB-4571-8465-8BF03CEAF85C}"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FA4EF3-1973-4A7A-8C29-928438830828}" type="slidenum">
              <a:rPr lang="en-US" smtClean="0"/>
              <a:t>‹#›</a:t>
            </a:fld>
            <a:endParaRPr lang="en-US"/>
          </a:p>
        </p:txBody>
      </p:sp>
    </p:spTree>
    <p:extLst>
      <p:ext uri="{BB962C8B-B14F-4D97-AF65-F5344CB8AC3E}">
        <p14:creationId xmlns:p14="http://schemas.microsoft.com/office/powerpoint/2010/main" val="1074477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E1605F-12EB-4571-8465-8BF03CEAF85C}"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FA4EF3-1973-4A7A-8C29-928438830828}" type="slidenum">
              <a:rPr lang="en-US" smtClean="0"/>
              <a:t>‹#›</a:t>
            </a:fld>
            <a:endParaRPr lang="en-US"/>
          </a:p>
        </p:txBody>
      </p:sp>
    </p:spTree>
    <p:extLst>
      <p:ext uri="{BB962C8B-B14F-4D97-AF65-F5344CB8AC3E}">
        <p14:creationId xmlns:p14="http://schemas.microsoft.com/office/powerpoint/2010/main" val="759975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E1605F-12EB-4571-8465-8BF03CEAF85C}" type="datetimeFigureOut">
              <a:rPr lang="en-US" smtClean="0"/>
              <a:t>4/19/2023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FA4EF3-1973-4A7A-8C29-928438830828}" type="slidenum">
              <a:rPr lang="en-US" smtClean="0"/>
              <a:t>‹#›</a:t>
            </a:fld>
            <a:endParaRPr lang="en-US"/>
          </a:p>
        </p:txBody>
      </p:sp>
    </p:spTree>
    <p:extLst>
      <p:ext uri="{BB962C8B-B14F-4D97-AF65-F5344CB8AC3E}">
        <p14:creationId xmlns:p14="http://schemas.microsoft.com/office/powerpoint/2010/main" val="3914684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E1605F-12EB-4571-8465-8BF03CEAF85C}" type="datetimeFigureOut">
              <a:rPr lang="en-US" smtClean="0"/>
              <a:t>4/19/2023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FA4EF3-1973-4A7A-8C29-928438830828}" type="slidenum">
              <a:rPr lang="en-US" smtClean="0"/>
              <a:t>‹#›</a:t>
            </a:fld>
            <a:endParaRPr lang="en-US"/>
          </a:p>
        </p:txBody>
      </p:sp>
    </p:spTree>
    <p:extLst>
      <p:ext uri="{BB962C8B-B14F-4D97-AF65-F5344CB8AC3E}">
        <p14:creationId xmlns:p14="http://schemas.microsoft.com/office/powerpoint/2010/main" val="1860809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E1605F-12EB-4571-8465-8BF03CEAF85C}" type="datetimeFigureOut">
              <a:rPr lang="en-US" smtClean="0"/>
              <a:t>4/19/2023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FA4EF3-1973-4A7A-8C29-928438830828}" type="slidenum">
              <a:rPr lang="en-US" smtClean="0"/>
              <a:t>‹#›</a:t>
            </a:fld>
            <a:endParaRPr lang="en-US"/>
          </a:p>
        </p:txBody>
      </p:sp>
    </p:spTree>
    <p:extLst>
      <p:ext uri="{BB962C8B-B14F-4D97-AF65-F5344CB8AC3E}">
        <p14:creationId xmlns:p14="http://schemas.microsoft.com/office/powerpoint/2010/main" val="3304177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E1605F-12EB-4571-8465-8BF03CEAF85C}"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FA4EF3-1973-4A7A-8C29-928438830828}" type="slidenum">
              <a:rPr lang="en-US" smtClean="0"/>
              <a:t>‹#›</a:t>
            </a:fld>
            <a:endParaRPr lang="en-US"/>
          </a:p>
        </p:txBody>
      </p:sp>
    </p:spTree>
    <p:extLst>
      <p:ext uri="{BB962C8B-B14F-4D97-AF65-F5344CB8AC3E}">
        <p14:creationId xmlns:p14="http://schemas.microsoft.com/office/powerpoint/2010/main" val="1531658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E1605F-12EB-4571-8465-8BF03CEAF85C}"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FA4EF3-1973-4A7A-8C29-928438830828}" type="slidenum">
              <a:rPr lang="en-US" smtClean="0"/>
              <a:t>‹#›</a:t>
            </a:fld>
            <a:endParaRPr lang="en-US"/>
          </a:p>
        </p:txBody>
      </p:sp>
    </p:spTree>
    <p:extLst>
      <p:ext uri="{BB962C8B-B14F-4D97-AF65-F5344CB8AC3E}">
        <p14:creationId xmlns:p14="http://schemas.microsoft.com/office/powerpoint/2010/main" val="1597218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EE1605F-12EB-4571-8465-8BF03CEAF85C}" type="datetimeFigureOut">
              <a:rPr lang="en-US" smtClean="0"/>
              <a:t>4/19/2023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5FA4EF3-1973-4A7A-8C29-928438830828}" type="slidenum">
              <a:rPr lang="en-US" smtClean="0"/>
              <a:t>‹#›</a:t>
            </a:fld>
            <a:endParaRPr lang="en-US"/>
          </a:p>
        </p:txBody>
      </p:sp>
    </p:spTree>
    <p:extLst>
      <p:ext uri="{BB962C8B-B14F-4D97-AF65-F5344CB8AC3E}">
        <p14:creationId xmlns:p14="http://schemas.microsoft.com/office/powerpoint/2010/main" val="148842839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07B8E-A452-2B06-A68F-7D8E6900442B}"/>
              </a:ext>
            </a:extLst>
          </p:cNvPr>
          <p:cNvSpPr>
            <a:spLocks noGrp="1"/>
          </p:cNvSpPr>
          <p:nvPr>
            <p:ph type="ctrTitle"/>
          </p:nvPr>
        </p:nvSpPr>
        <p:spPr/>
        <p:txBody>
          <a:bodyPr>
            <a:normAutofit/>
          </a:bodyPr>
          <a:lstStyle/>
          <a:p>
            <a:br>
              <a:rPr lang="en-IN" sz="4000" kern="0" dirty="0">
                <a:effectLst/>
                <a:latin typeface="Segoe UI" panose="020B0502040204020203" pitchFamily="34" charset="0"/>
                <a:ea typeface="Times New Roman" panose="02020603050405020304" pitchFamily="18" charset="0"/>
                <a:cs typeface="Times New Roman" panose="02020603050405020304" pitchFamily="18" charset="0"/>
              </a:rPr>
            </a:br>
            <a:r>
              <a:rPr lang="en-IN" sz="4000" kern="0" dirty="0">
                <a:effectLst/>
                <a:latin typeface="Segoe UI" panose="020B0502040204020203" pitchFamily="34" charset="0"/>
                <a:ea typeface="Times New Roman" panose="02020603050405020304" pitchFamily="18" charset="0"/>
                <a:cs typeface="Times New Roman" panose="02020603050405020304" pitchFamily="18" charset="0"/>
              </a:rPr>
              <a:t>Hospital Management System </a:t>
            </a:r>
            <a:br>
              <a:rPr lang="en-IN" sz="4000" kern="0" dirty="0">
                <a:effectLst/>
                <a:latin typeface="Segoe UI" panose="020B0502040204020203" pitchFamily="34" charset="0"/>
                <a:ea typeface="Times New Roman" panose="02020603050405020304" pitchFamily="18" charset="0"/>
                <a:cs typeface="Times New Roman" panose="02020603050405020304" pitchFamily="18" charset="0"/>
              </a:rPr>
            </a:br>
            <a:r>
              <a:rPr lang="en-IN" sz="3600" kern="0" dirty="0">
                <a:effectLst/>
                <a:latin typeface="Segoe UI" panose="020B0502040204020203" pitchFamily="34" charset="0"/>
                <a:ea typeface="Times New Roman" panose="02020603050405020304" pitchFamily="18" charset="0"/>
                <a:cs typeface="Times New Roman" panose="02020603050405020304" pitchFamily="18" charset="0"/>
              </a:rPr>
              <a:t>using Priority Queue in C</a:t>
            </a:r>
            <a:br>
              <a:rPr lang="en-US"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3600" dirty="0"/>
          </a:p>
        </p:txBody>
      </p:sp>
      <p:sp>
        <p:nvSpPr>
          <p:cNvPr id="3" name="Subtitle 2">
            <a:extLst>
              <a:ext uri="{FF2B5EF4-FFF2-40B4-BE49-F238E27FC236}">
                <a16:creationId xmlns:a16="http://schemas.microsoft.com/office/drawing/2014/main" id="{0F602F11-9A08-98C7-F90A-1E07F6EC1758}"/>
              </a:ext>
            </a:extLst>
          </p:cNvPr>
          <p:cNvSpPr>
            <a:spLocks noGrp="1"/>
          </p:cNvSpPr>
          <p:nvPr>
            <p:ph type="subTitle" idx="1"/>
          </p:nvPr>
        </p:nvSpPr>
        <p:spPr>
          <a:xfrm>
            <a:off x="1524000" y="4839572"/>
            <a:ext cx="9144000" cy="1655762"/>
          </a:xfrm>
        </p:spPr>
        <p:txBody>
          <a:bodyPr/>
          <a:lstStyle/>
          <a:p>
            <a:r>
              <a:rPr lang="en-US" dirty="0"/>
              <a:t>Group N-10 – 53, 54, 55, 56, 57, 58</a:t>
            </a:r>
          </a:p>
        </p:txBody>
      </p:sp>
      <p:sp>
        <p:nvSpPr>
          <p:cNvPr id="4" name="Rectangle 2">
            <a:extLst>
              <a:ext uri="{FF2B5EF4-FFF2-40B4-BE49-F238E27FC236}">
                <a16:creationId xmlns:a16="http://schemas.microsoft.com/office/drawing/2014/main" id="{0692E9AB-3340-9A93-7F3B-62E6596AB22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021929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esk with stethoscope and computer keyboard">
            <a:extLst>
              <a:ext uri="{FF2B5EF4-FFF2-40B4-BE49-F238E27FC236}">
                <a16:creationId xmlns:a16="http://schemas.microsoft.com/office/drawing/2014/main" id="{F79CD855-F565-C03D-1922-8CD93541C121}"/>
              </a:ext>
            </a:extLst>
          </p:cNvPr>
          <p:cNvPicPr>
            <a:picLocks noChangeAspect="1"/>
          </p:cNvPicPr>
          <p:nvPr/>
        </p:nvPicPr>
        <p:blipFill rotWithShape="1">
          <a:blip r:embed="rId3"/>
          <a:srcRect l="48424" r="-1" b="-1"/>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1" name="Group 10">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2"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0A4F4F9C-9D9F-FC49-DCB9-8638E1F4E16A}"/>
              </a:ext>
            </a:extLst>
          </p:cNvPr>
          <p:cNvSpPr>
            <a:spLocks noGrp="1"/>
          </p:cNvSpPr>
          <p:nvPr>
            <p:ph type="title"/>
          </p:nvPr>
        </p:nvSpPr>
        <p:spPr>
          <a:xfrm>
            <a:off x="972080" y="685800"/>
            <a:ext cx="5260680" cy="1752599"/>
          </a:xfrm>
        </p:spPr>
        <p:txBody>
          <a:bodyPr>
            <a:normAutofit/>
          </a:bodyPr>
          <a:lstStyle/>
          <a:p>
            <a:pPr algn="l"/>
            <a:r>
              <a:rPr lang="en-IN" kern="0">
                <a:effectLst/>
                <a:latin typeface="Segoe UI" panose="020B0502040204020203" pitchFamily="34" charset="0"/>
                <a:ea typeface="Times New Roman" panose="02020603050405020304" pitchFamily="18" charset="0"/>
                <a:cs typeface="Times New Roman" panose="02020603050405020304" pitchFamily="18" charset="0"/>
              </a:rPr>
              <a:t>Introduction:</a:t>
            </a:r>
            <a:br>
              <a:rPr lang="en-US" kern="100">
                <a:effectLst/>
                <a:latin typeface="Calibri" panose="020F0502020204030204" pitchFamily="34" charset="0"/>
                <a:ea typeface="Calibri" panose="020F0502020204030204" pitchFamily="34" charset="0"/>
                <a:cs typeface="Times New Roman" panose="02020603050405020304" pitchFamily="18" charset="0"/>
              </a:rPr>
            </a:br>
            <a:endParaRPr lang="en-US"/>
          </a:p>
        </p:txBody>
      </p:sp>
      <p:sp>
        <p:nvSpPr>
          <p:cNvPr id="3" name="Content Placeholder 2">
            <a:extLst>
              <a:ext uri="{FF2B5EF4-FFF2-40B4-BE49-F238E27FC236}">
                <a16:creationId xmlns:a16="http://schemas.microsoft.com/office/drawing/2014/main" id="{B5E548CD-31B3-1BA5-5861-30389AF7445F}"/>
              </a:ext>
            </a:extLst>
          </p:cNvPr>
          <p:cNvSpPr>
            <a:spLocks noGrp="1"/>
          </p:cNvSpPr>
          <p:nvPr>
            <p:ph idx="1"/>
          </p:nvPr>
        </p:nvSpPr>
        <p:spPr>
          <a:xfrm>
            <a:off x="505355" y="1769533"/>
            <a:ext cx="5727403" cy="5088467"/>
          </a:xfrm>
        </p:spPr>
        <p:txBody>
          <a:bodyPr>
            <a:normAutofit/>
          </a:bodyPr>
          <a:lstStyle/>
          <a:p>
            <a:pPr marL="342900" marR="0" lvl="0" indent="-342900">
              <a:lnSpc>
                <a:spcPct val="90000"/>
              </a:lnSpc>
              <a:spcBef>
                <a:spcPts val="0"/>
              </a:spcBef>
              <a:spcAft>
                <a:spcPts val="0"/>
              </a:spcAft>
              <a:buSzPts val="1000"/>
              <a:buFont typeface="Symbol" panose="05050102010706020507" pitchFamily="18" charset="2"/>
              <a:buChar char=""/>
              <a:tabLst>
                <a:tab pos="2400300" algn="l"/>
              </a:tabLst>
            </a:pPr>
            <a:r>
              <a:rPr lang="en-IN" sz="2000" kern="0" dirty="0">
                <a:effectLst/>
                <a:latin typeface="Segoe UI" panose="020B0502040204020203" pitchFamily="34" charset="0"/>
                <a:ea typeface="Times New Roman" panose="02020603050405020304" pitchFamily="18" charset="0"/>
                <a:cs typeface="Times New Roman" panose="02020603050405020304" pitchFamily="18" charset="0"/>
              </a:rPr>
              <a:t>Hospital Management System is a computerized system that is designed to manage the hospital's different operations such as managing patient records, managing appointments, managing inventory, managing billing, and managing the overall hospital workflow.</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90000"/>
              </a:lnSpc>
              <a:spcBef>
                <a:spcPts val="0"/>
              </a:spcBef>
              <a:spcAft>
                <a:spcPts val="0"/>
              </a:spcAft>
              <a:buSzPts val="1000"/>
              <a:buFont typeface="Symbol" panose="05050102010706020507" pitchFamily="18" charset="2"/>
              <a:buChar char=""/>
              <a:tabLst>
                <a:tab pos="2400300" algn="l"/>
              </a:tabLst>
            </a:pPr>
            <a:r>
              <a:rPr lang="en-IN" sz="2000" kern="0" dirty="0">
                <a:effectLst/>
                <a:latin typeface="Segoe UI" panose="020B0502040204020203" pitchFamily="34" charset="0"/>
                <a:ea typeface="Times New Roman" panose="02020603050405020304" pitchFamily="18" charset="0"/>
                <a:cs typeface="Times New Roman" panose="02020603050405020304" pitchFamily="18" charset="0"/>
              </a:rPr>
              <a:t>Priority Queue is a type of abstract data type that allows the elements to be inserted and removed in a specific order based on their priority. The elements with higher priority are dequeued first.</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90000"/>
              </a:lnSpc>
              <a:buNone/>
            </a:pPr>
            <a:endParaRPr lang="en-US" sz="1700" dirty="0"/>
          </a:p>
        </p:txBody>
      </p:sp>
    </p:spTree>
    <p:extLst>
      <p:ext uri="{BB962C8B-B14F-4D97-AF65-F5344CB8AC3E}">
        <p14:creationId xmlns:p14="http://schemas.microsoft.com/office/powerpoint/2010/main" val="2893784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0280D-2B98-6ECF-73CD-EF021C3B0371}"/>
              </a:ext>
            </a:extLst>
          </p:cNvPr>
          <p:cNvSpPr>
            <a:spLocks noGrp="1"/>
          </p:cNvSpPr>
          <p:nvPr>
            <p:ph type="title"/>
          </p:nvPr>
        </p:nvSpPr>
        <p:spPr>
          <a:xfrm>
            <a:off x="1484311" y="685800"/>
            <a:ext cx="10018713" cy="1185333"/>
          </a:xfrm>
        </p:spPr>
        <p:txBody>
          <a:bodyPr>
            <a:normAutofit/>
          </a:bodyPr>
          <a:lstStyle/>
          <a:p>
            <a:pPr>
              <a:lnSpc>
                <a:spcPct val="90000"/>
              </a:lnSpc>
            </a:pPr>
            <a:r>
              <a:rPr lang="en-IN" sz="3700" kern="0">
                <a:effectLst/>
                <a:latin typeface="Segoe UI" panose="020B0502040204020203" pitchFamily="34" charset="0"/>
                <a:ea typeface="Times New Roman" panose="02020603050405020304" pitchFamily="18" charset="0"/>
                <a:cs typeface="Times New Roman" panose="02020603050405020304" pitchFamily="18" charset="0"/>
              </a:rPr>
              <a:t>Objective:</a:t>
            </a:r>
            <a:br>
              <a:rPr lang="en-US" sz="3700" kern="100">
                <a:effectLst/>
                <a:latin typeface="Calibri" panose="020F0502020204030204" pitchFamily="34" charset="0"/>
                <a:ea typeface="Calibri" panose="020F0502020204030204" pitchFamily="34" charset="0"/>
                <a:cs typeface="Times New Roman" panose="02020603050405020304" pitchFamily="18" charset="0"/>
              </a:rPr>
            </a:br>
            <a:endParaRPr lang="en-US" sz="3700"/>
          </a:p>
        </p:txBody>
      </p:sp>
      <p:sp>
        <p:nvSpPr>
          <p:cNvPr id="3" name="Content Placeholder 2">
            <a:extLst>
              <a:ext uri="{FF2B5EF4-FFF2-40B4-BE49-F238E27FC236}">
                <a16:creationId xmlns:a16="http://schemas.microsoft.com/office/drawing/2014/main" id="{A3376DBC-B0BC-1C67-5E8A-8FC42C4545A7}"/>
              </a:ext>
            </a:extLst>
          </p:cNvPr>
          <p:cNvSpPr>
            <a:spLocks noGrp="1"/>
          </p:cNvSpPr>
          <p:nvPr>
            <p:ph idx="1"/>
          </p:nvPr>
        </p:nvSpPr>
        <p:spPr>
          <a:xfrm>
            <a:off x="1484311" y="1998133"/>
            <a:ext cx="6855356" cy="3793067"/>
          </a:xfrm>
        </p:spPr>
        <p:txBody>
          <a:bodyPr>
            <a:normAutofit/>
          </a:bodyPr>
          <a:lstStyle/>
          <a:p>
            <a:pPr marL="342900" marR="0" lvl="0" indent="-342900">
              <a:spcBef>
                <a:spcPts val="0"/>
              </a:spcBef>
              <a:spcAft>
                <a:spcPts val="0"/>
              </a:spcAft>
              <a:buSzPts val="1000"/>
              <a:buFont typeface="Symbol" panose="05050102010706020507" pitchFamily="18" charset="2"/>
              <a:buChar char=""/>
              <a:tabLst>
                <a:tab pos="457200" algn="l"/>
              </a:tabLst>
            </a:pPr>
            <a:r>
              <a:rPr lang="en-IN" kern="0" dirty="0">
                <a:effectLst/>
                <a:latin typeface="Segoe UI" panose="020B0502040204020203" pitchFamily="34" charset="0"/>
                <a:ea typeface="Times New Roman" panose="02020603050405020304" pitchFamily="18" charset="0"/>
                <a:cs typeface="Times New Roman" panose="02020603050405020304" pitchFamily="18" charset="0"/>
              </a:rPr>
              <a:t>To implement a Hospital Management System using Priority Queue in C language.</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IN" kern="0" dirty="0">
                <a:effectLst/>
                <a:latin typeface="Segoe UI" panose="020B0502040204020203" pitchFamily="34" charset="0"/>
                <a:ea typeface="Times New Roman" panose="02020603050405020304" pitchFamily="18" charset="0"/>
                <a:cs typeface="Times New Roman" panose="02020603050405020304" pitchFamily="18" charset="0"/>
              </a:rPr>
              <a:t>The program should allow the user to add patients to the queue, remove patients from the queue, and display the patient list in the order of their priority.</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IN" kern="0" dirty="0">
                <a:effectLst/>
                <a:latin typeface="Segoe UI" panose="020B0502040204020203" pitchFamily="34" charset="0"/>
                <a:ea typeface="Times New Roman" panose="02020603050405020304" pitchFamily="18" charset="0"/>
                <a:cs typeface="Times New Roman" panose="02020603050405020304" pitchFamily="18" charset="0"/>
              </a:rPr>
              <a:t>The priority of the patients should be determined by their severity of illness or medical condition.</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7" name="Graphic 6" descr="Doctor">
            <a:extLst>
              <a:ext uri="{FF2B5EF4-FFF2-40B4-BE49-F238E27FC236}">
                <a16:creationId xmlns:a16="http://schemas.microsoft.com/office/drawing/2014/main" id="{CC1AB627-AB1E-CD81-DEF4-ED4BB8AB36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85907" y="2535331"/>
            <a:ext cx="2717116" cy="271711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893332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799AB-D561-2A3C-3A57-5858BB3E55AF}"/>
              </a:ext>
            </a:extLst>
          </p:cNvPr>
          <p:cNvSpPr>
            <a:spLocks noGrp="1"/>
          </p:cNvSpPr>
          <p:nvPr>
            <p:ph type="title"/>
          </p:nvPr>
        </p:nvSpPr>
        <p:spPr>
          <a:xfrm>
            <a:off x="1484311" y="685800"/>
            <a:ext cx="10018713" cy="1185333"/>
          </a:xfrm>
        </p:spPr>
        <p:txBody>
          <a:bodyPr>
            <a:normAutofit/>
          </a:bodyPr>
          <a:lstStyle/>
          <a:p>
            <a:pPr>
              <a:lnSpc>
                <a:spcPct val="90000"/>
              </a:lnSpc>
            </a:pPr>
            <a:r>
              <a:rPr lang="en-IN" sz="3700" kern="0">
                <a:effectLst/>
                <a:latin typeface="Segoe UI" panose="020B0502040204020203" pitchFamily="34" charset="0"/>
                <a:ea typeface="Times New Roman" panose="02020603050405020304" pitchFamily="18" charset="0"/>
                <a:cs typeface="Times New Roman" panose="02020603050405020304" pitchFamily="18" charset="0"/>
              </a:rPr>
              <a:t>Code Overview:</a:t>
            </a:r>
            <a:br>
              <a:rPr lang="en-US" sz="3700" kern="100">
                <a:effectLst/>
                <a:latin typeface="Calibri" panose="020F0502020204030204" pitchFamily="34" charset="0"/>
                <a:ea typeface="Calibri" panose="020F0502020204030204" pitchFamily="34" charset="0"/>
                <a:cs typeface="Times New Roman" panose="02020603050405020304" pitchFamily="18" charset="0"/>
              </a:rPr>
            </a:br>
            <a:endParaRPr lang="en-US" sz="3700"/>
          </a:p>
        </p:txBody>
      </p:sp>
      <p:sp>
        <p:nvSpPr>
          <p:cNvPr id="3" name="Content Placeholder 2">
            <a:extLst>
              <a:ext uri="{FF2B5EF4-FFF2-40B4-BE49-F238E27FC236}">
                <a16:creationId xmlns:a16="http://schemas.microsoft.com/office/drawing/2014/main" id="{0328A5F2-AE4E-C3D5-EDCD-5A56DDFE0BAC}"/>
              </a:ext>
            </a:extLst>
          </p:cNvPr>
          <p:cNvSpPr>
            <a:spLocks noGrp="1"/>
          </p:cNvSpPr>
          <p:nvPr>
            <p:ph idx="1"/>
          </p:nvPr>
        </p:nvSpPr>
        <p:spPr>
          <a:xfrm>
            <a:off x="1484311" y="1998133"/>
            <a:ext cx="6855356" cy="3793067"/>
          </a:xfrm>
        </p:spPr>
        <p:txBody>
          <a:bodyPr>
            <a:normAutofit fontScale="92500" lnSpcReduction="20000"/>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900" kern="0" dirty="0">
                <a:effectLst/>
                <a:latin typeface="Segoe UI" panose="020B0502040204020203" pitchFamily="34" charset="0"/>
                <a:ea typeface="Times New Roman" panose="02020603050405020304" pitchFamily="18" charset="0"/>
                <a:cs typeface="Times New Roman" panose="02020603050405020304" pitchFamily="18" charset="0"/>
              </a:rPr>
              <a:t>The program starts by defining the maximum size of the priority queue.</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900" kern="0" dirty="0">
                <a:effectLst/>
                <a:latin typeface="Segoe UI" panose="020B0502040204020203" pitchFamily="34" charset="0"/>
                <a:ea typeface="Times New Roman" panose="02020603050405020304" pitchFamily="18" charset="0"/>
                <a:cs typeface="Times New Roman" panose="02020603050405020304" pitchFamily="18" charset="0"/>
              </a:rPr>
              <a:t>Two structures are defined: Patient and </a:t>
            </a:r>
            <a:r>
              <a:rPr lang="en-IN" sz="1900" kern="0" dirty="0" err="1">
                <a:effectLst/>
                <a:latin typeface="Segoe UI" panose="020B0502040204020203" pitchFamily="34" charset="0"/>
                <a:ea typeface="Times New Roman" panose="02020603050405020304" pitchFamily="18" charset="0"/>
                <a:cs typeface="Times New Roman" panose="02020603050405020304" pitchFamily="18" charset="0"/>
              </a:rPr>
              <a:t>PriorityQueue</a:t>
            </a:r>
            <a:r>
              <a:rPr lang="en-IN" sz="1900" kern="0" dirty="0">
                <a:effectLst/>
                <a:latin typeface="Segoe UI" panose="020B0502040204020203" pitchFamily="34" charset="0"/>
                <a:ea typeface="Times New Roman" panose="02020603050405020304" pitchFamily="18" charset="0"/>
                <a:cs typeface="Times New Roman" panose="02020603050405020304" pitchFamily="18" charset="0"/>
              </a:rPr>
              <a:t>.</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900" kern="0" dirty="0">
                <a:effectLst/>
                <a:latin typeface="Segoe UI" panose="020B0502040204020203" pitchFamily="34" charset="0"/>
                <a:ea typeface="Times New Roman" panose="02020603050405020304" pitchFamily="18" charset="0"/>
                <a:cs typeface="Times New Roman" panose="02020603050405020304" pitchFamily="18" charset="0"/>
              </a:rPr>
              <a:t>The Patient structure contains two fields: </a:t>
            </a:r>
            <a:r>
              <a:rPr lang="en-IN" sz="1900" kern="0" dirty="0" err="1">
                <a:effectLst/>
                <a:latin typeface="Segoe UI" panose="020B0502040204020203" pitchFamily="34" charset="0"/>
                <a:ea typeface="Times New Roman" panose="02020603050405020304" pitchFamily="18" charset="0"/>
                <a:cs typeface="Times New Roman" panose="02020603050405020304" pitchFamily="18" charset="0"/>
              </a:rPr>
              <a:t>patient_id</a:t>
            </a:r>
            <a:r>
              <a:rPr lang="en-IN" sz="1900" kern="0" dirty="0">
                <a:effectLst/>
                <a:latin typeface="Segoe UI" panose="020B0502040204020203" pitchFamily="34" charset="0"/>
                <a:ea typeface="Times New Roman" panose="02020603050405020304" pitchFamily="18" charset="0"/>
                <a:cs typeface="Times New Roman" panose="02020603050405020304" pitchFamily="18" charset="0"/>
              </a:rPr>
              <a:t> and priority, which represent the patient's identification and priority level, respectively.</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900" kern="0" dirty="0">
                <a:effectLst/>
                <a:latin typeface="Segoe UI" panose="020B0502040204020203" pitchFamily="34" charset="0"/>
                <a:ea typeface="Times New Roman" panose="02020603050405020304" pitchFamily="18" charset="0"/>
                <a:cs typeface="Times New Roman" panose="02020603050405020304" pitchFamily="18" charset="0"/>
              </a:rPr>
              <a:t>The </a:t>
            </a:r>
            <a:r>
              <a:rPr lang="en-IN" sz="1900" kern="0" dirty="0" err="1">
                <a:effectLst/>
                <a:latin typeface="Segoe UI" panose="020B0502040204020203" pitchFamily="34" charset="0"/>
                <a:ea typeface="Times New Roman" panose="02020603050405020304" pitchFamily="18" charset="0"/>
                <a:cs typeface="Times New Roman" panose="02020603050405020304" pitchFamily="18" charset="0"/>
              </a:rPr>
              <a:t>PriorityQueue</a:t>
            </a:r>
            <a:r>
              <a:rPr lang="en-IN" sz="1900" kern="0" dirty="0">
                <a:effectLst/>
                <a:latin typeface="Segoe UI" panose="020B0502040204020203" pitchFamily="34" charset="0"/>
                <a:ea typeface="Times New Roman" panose="02020603050405020304" pitchFamily="18" charset="0"/>
                <a:cs typeface="Times New Roman" panose="02020603050405020304" pitchFamily="18" charset="0"/>
              </a:rPr>
              <a:t> structure contains an array of Patient type data and a rear field that represents the index of the last element in the array.</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900" kern="0" dirty="0">
                <a:effectLst/>
                <a:latin typeface="Segoe UI" panose="020B0502040204020203" pitchFamily="34" charset="0"/>
                <a:ea typeface="Times New Roman" panose="02020603050405020304" pitchFamily="18" charset="0"/>
                <a:cs typeface="Times New Roman" panose="02020603050405020304" pitchFamily="18" charset="0"/>
              </a:rPr>
              <a:t>The </a:t>
            </a:r>
            <a:r>
              <a:rPr lang="en-IN" sz="1900" kern="0" dirty="0" err="1">
                <a:effectLst/>
                <a:latin typeface="Segoe UI" panose="020B0502040204020203" pitchFamily="34" charset="0"/>
                <a:ea typeface="Times New Roman" panose="02020603050405020304" pitchFamily="18" charset="0"/>
                <a:cs typeface="Times New Roman" panose="02020603050405020304" pitchFamily="18" charset="0"/>
              </a:rPr>
              <a:t>init</a:t>
            </a:r>
            <a:r>
              <a:rPr lang="en-IN" sz="1900" kern="0" dirty="0">
                <a:effectLst/>
                <a:latin typeface="Segoe UI" panose="020B0502040204020203" pitchFamily="34" charset="0"/>
                <a:ea typeface="Times New Roman" panose="02020603050405020304" pitchFamily="18" charset="0"/>
                <a:cs typeface="Times New Roman" panose="02020603050405020304" pitchFamily="18" charset="0"/>
              </a:rPr>
              <a:t> function initializes the queue by setting rear to -1.</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900" kern="0" dirty="0">
                <a:effectLst/>
                <a:latin typeface="Segoe UI" panose="020B0502040204020203" pitchFamily="34" charset="0"/>
                <a:ea typeface="Times New Roman" panose="02020603050405020304" pitchFamily="18" charset="0"/>
                <a:cs typeface="Times New Roman" panose="02020603050405020304" pitchFamily="18" charset="0"/>
              </a:rPr>
              <a:t>The </a:t>
            </a:r>
            <a:r>
              <a:rPr lang="en-IN" sz="1900" kern="0" dirty="0" err="1">
                <a:effectLst/>
                <a:latin typeface="Segoe UI" panose="020B0502040204020203" pitchFamily="34" charset="0"/>
                <a:ea typeface="Times New Roman" panose="02020603050405020304" pitchFamily="18" charset="0"/>
                <a:cs typeface="Times New Roman" panose="02020603050405020304" pitchFamily="18" charset="0"/>
              </a:rPr>
              <a:t>is_empty</a:t>
            </a:r>
            <a:r>
              <a:rPr lang="en-IN" sz="1900" kern="0" dirty="0">
                <a:effectLst/>
                <a:latin typeface="Segoe UI" panose="020B0502040204020203" pitchFamily="34" charset="0"/>
                <a:ea typeface="Times New Roman" panose="02020603050405020304" pitchFamily="18" charset="0"/>
                <a:cs typeface="Times New Roman" panose="02020603050405020304" pitchFamily="18" charset="0"/>
              </a:rPr>
              <a:t> function checks if the queue is empty by checking if the rear index is -1.</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900" kern="0" dirty="0">
                <a:effectLst/>
                <a:latin typeface="Segoe UI" panose="020B0502040204020203" pitchFamily="34" charset="0"/>
                <a:ea typeface="Times New Roman" panose="02020603050405020304" pitchFamily="18" charset="0"/>
                <a:cs typeface="Times New Roman" panose="02020603050405020304" pitchFamily="18" charset="0"/>
              </a:rPr>
              <a:t>The </a:t>
            </a:r>
            <a:r>
              <a:rPr lang="en-IN" sz="1900" kern="0" dirty="0" err="1">
                <a:effectLst/>
                <a:latin typeface="Segoe UI" panose="020B0502040204020203" pitchFamily="34" charset="0"/>
                <a:ea typeface="Times New Roman" panose="02020603050405020304" pitchFamily="18" charset="0"/>
                <a:cs typeface="Times New Roman" panose="02020603050405020304" pitchFamily="18" charset="0"/>
              </a:rPr>
              <a:t>is_full</a:t>
            </a:r>
            <a:r>
              <a:rPr lang="en-IN" sz="1900" kern="0" dirty="0">
                <a:effectLst/>
                <a:latin typeface="Segoe UI" panose="020B0502040204020203" pitchFamily="34" charset="0"/>
                <a:ea typeface="Times New Roman" panose="02020603050405020304" pitchFamily="18" charset="0"/>
                <a:cs typeface="Times New Roman" panose="02020603050405020304" pitchFamily="18" charset="0"/>
              </a:rPr>
              <a:t> function checks if the queue is full by checking if the rear index is equal to the maximum queue size - 1.</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7" name="Graphic 6" descr="Script">
            <a:extLst>
              <a:ext uri="{FF2B5EF4-FFF2-40B4-BE49-F238E27FC236}">
                <a16:creationId xmlns:a16="http://schemas.microsoft.com/office/drawing/2014/main" id="{A85800F2-529D-95C4-92DC-60935B2C18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85907" y="2535331"/>
            <a:ext cx="2717116" cy="271711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082928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CC57-BA89-13E4-C314-8E6606D47273}"/>
              </a:ext>
            </a:extLst>
          </p:cNvPr>
          <p:cNvSpPr>
            <a:spLocks noGrp="1"/>
          </p:cNvSpPr>
          <p:nvPr>
            <p:ph type="title"/>
          </p:nvPr>
        </p:nvSpPr>
        <p:spPr>
          <a:xfrm>
            <a:off x="1580564" y="80783"/>
            <a:ext cx="10018713" cy="152973"/>
          </a:xfrm>
        </p:spPr>
        <p:txBody>
          <a:bodyPr>
            <a:normAutofit fontScale="90000"/>
          </a:bodyPr>
          <a:lstStyle/>
          <a:p>
            <a:endParaRPr lang="en-US" dirty="0"/>
          </a:p>
        </p:txBody>
      </p:sp>
      <p:graphicFrame>
        <p:nvGraphicFramePr>
          <p:cNvPr id="5" name="Content Placeholder 2">
            <a:extLst>
              <a:ext uri="{FF2B5EF4-FFF2-40B4-BE49-F238E27FC236}">
                <a16:creationId xmlns:a16="http://schemas.microsoft.com/office/drawing/2014/main" id="{0D3049D0-CAC1-5674-ECFB-B670DF60A302}"/>
              </a:ext>
            </a:extLst>
          </p:cNvPr>
          <p:cNvGraphicFramePr>
            <a:graphicFrameLocks noGrp="1"/>
          </p:cNvGraphicFramePr>
          <p:nvPr>
            <p:ph idx="1"/>
            <p:extLst>
              <p:ext uri="{D42A27DB-BD31-4B8C-83A1-F6EECF244321}">
                <p14:modId xmlns:p14="http://schemas.microsoft.com/office/powerpoint/2010/main" val="4012467010"/>
              </p:ext>
            </p:extLst>
          </p:nvPr>
        </p:nvGraphicFramePr>
        <p:xfrm>
          <a:off x="1484310" y="1120657"/>
          <a:ext cx="10707690" cy="4670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4338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4DFAAE7-061D-4086-99EC-872CB3050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30DD18-7D52-0AEE-C623-056431948F5A}"/>
              </a:ext>
            </a:extLst>
          </p:cNvPr>
          <p:cNvSpPr>
            <a:spLocks noGrp="1"/>
          </p:cNvSpPr>
          <p:nvPr>
            <p:ph type="title"/>
          </p:nvPr>
        </p:nvSpPr>
        <p:spPr>
          <a:xfrm>
            <a:off x="3854451" y="685800"/>
            <a:ext cx="7648573" cy="1752599"/>
          </a:xfrm>
        </p:spPr>
        <p:txBody>
          <a:bodyPr>
            <a:normAutofit/>
          </a:bodyPr>
          <a:lstStyle/>
          <a:p>
            <a:r>
              <a:rPr lang="en-IN" kern="0">
                <a:effectLst/>
                <a:latin typeface="Segoe UI" panose="020B0502040204020203" pitchFamily="34" charset="0"/>
                <a:ea typeface="Times New Roman" panose="02020603050405020304" pitchFamily="18" charset="0"/>
                <a:cs typeface="Times New Roman" panose="02020603050405020304" pitchFamily="18" charset="0"/>
              </a:rPr>
              <a:t>Execution:</a:t>
            </a:r>
            <a:br>
              <a:rPr lang="en-US" kern="100">
                <a:effectLst/>
                <a:latin typeface="Calibri" panose="020F0502020204030204" pitchFamily="34" charset="0"/>
                <a:ea typeface="Calibri" panose="020F0502020204030204" pitchFamily="34" charset="0"/>
                <a:cs typeface="Times New Roman" panose="02020603050405020304" pitchFamily="18" charset="0"/>
              </a:rPr>
            </a:br>
            <a:endParaRPr lang="en-US"/>
          </a:p>
        </p:txBody>
      </p:sp>
      <p:sp>
        <p:nvSpPr>
          <p:cNvPr id="10" name="Rectangle 9">
            <a:extLst>
              <a:ext uri="{FF2B5EF4-FFF2-40B4-BE49-F238E27FC236}">
                <a16:creationId xmlns:a16="http://schemas.microsoft.com/office/drawing/2014/main" id="{E7570099-A243-48DD-9EAE-36F4AC095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 name="Freeform 6">
            <a:extLst>
              <a:ext uri="{FF2B5EF4-FFF2-40B4-BE49-F238E27FC236}">
                <a16:creationId xmlns:a16="http://schemas.microsoft.com/office/drawing/2014/main" id="{45E4A74B-6514-424A-ADFA-C232FA6B90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5233" y="1"/>
            <a:ext cx="858884" cy="2780957"/>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4" name="Freeform 7">
            <a:extLst>
              <a:ext uri="{FF2B5EF4-FFF2-40B4-BE49-F238E27FC236}">
                <a16:creationId xmlns:a16="http://schemas.microsoft.com/office/drawing/2014/main" id="{F61C5C86-C785-4B92-9F2D-133B8B8C2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1424" y="1"/>
            <a:ext cx="835810" cy="2671495"/>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6" name="Freeform 12">
            <a:extLst>
              <a:ext uri="{FF2B5EF4-FFF2-40B4-BE49-F238E27FC236}">
                <a16:creationId xmlns:a16="http://schemas.microsoft.com/office/drawing/2014/main" id="{954D0BF9-002C-4D3A-A222-C166094A5D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1424" y="2585830"/>
            <a:ext cx="2175413" cy="4272171"/>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8" name="Freeform 13">
            <a:extLst>
              <a:ext uri="{FF2B5EF4-FFF2-40B4-BE49-F238E27FC236}">
                <a16:creationId xmlns:a16="http://schemas.microsoft.com/office/drawing/2014/main" id="{6080EB6E-D69F-43B1-91EC-75C303342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9078" y="2695292"/>
            <a:ext cx="2690743" cy="4162709"/>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0" name="Freeform: Shape 19">
            <a:extLst>
              <a:ext uri="{FF2B5EF4-FFF2-40B4-BE49-F238E27FC236}">
                <a16:creationId xmlns:a16="http://schemas.microsoft.com/office/drawing/2014/main" id="{21BA816A-EE68-4A96-BA05-73303B2F4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5233" y="2690532"/>
            <a:ext cx="2904320" cy="4167469"/>
          </a:xfrm>
          <a:custGeom>
            <a:avLst/>
            <a:gdLst>
              <a:gd name="connsiteX0" fmla="*/ 0 w 2904320"/>
              <a:gd name="connsiteY0" fmla="*/ 0 h 4167469"/>
              <a:gd name="connsiteX1" fmla="*/ 288431 w 2904320"/>
              <a:gd name="connsiteY1" fmla="*/ 90425 h 4167469"/>
              <a:gd name="connsiteX2" fmla="*/ 2904320 w 2904320"/>
              <a:gd name="connsiteY2" fmla="*/ 3220465 h 4167469"/>
              <a:gd name="connsiteX3" fmla="*/ 2904320 w 2904320"/>
              <a:gd name="connsiteY3" fmla="*/ 4167469 h 4167469"/>
              <a:gd name="connsiteX4" fmla="*/ 2694589 w 2904320"/>
              <a:gd name="connsiteY4" fmla="*/ 4167469 h 4167469"/>
              <a:gd name="connsiteX5" fmla="*/ 3846 w 2904320"/>
              <a:gd name="connsiteY5" fmla="*/ 4759 h 4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4320" h="4167469">
                <a:moveTo>
                  <a:pt x="0" y="0"/>
                </a:moveTo>
                <a:lnTo>
                  <a:pt x="288431" y="90425"/>
                </a:lnTo>
                <a:lnTo>
                  <a:pt x="2904320" y="3220465"/>
                </a:lnTo>
                <a:lnTo>
                  <a:pt x="2904320" y="4167469"/>
                </a:lnTo>
                <a:lnTo>
                  <a:pt x="2694589" y="4167469"/>
                </a:lnTo>
                <a:lnTo>
                  <a:pt x="3846" y="4759"/>
                </a:lnTo>
                <a:close/>
              </a:path>
            </a:pathLst>
          </a:custGeom>
          <a:solidFill>
            <a:schemeClr val="accent1">
              <a:lumMod val="75000"/>
            </a:schemeClr>
          </a:solidFill>
          <a:ln>
            <a:noFill/>
          </a:ln>
        </p:spPr>
      </p:sp>
      <p:sp>
        <p:nvSpPr>
          <p:cNvPr id="22" name="Freeform 15">
            <a:extLst>
              <a:ext uri="{FF2B5EF4-FFF2-40B4-BE49-F238E27FC236}">
                <a16:creationId xmlns:a16="http://schemas.microsoft.com/office/drawing/2014/main" id="{22A94CDB-5D63-4C75-9CB6-6C18CDF37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1424" y="2581071"/>
            <a:ext cx="2894568" cy="427693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sp>
        <p:nvSpPr>
          <p:cNvPr id="9" name="Content Placeholder 2">
            <a:extLst>
              <a:ext uri="{FF2B5EF4-FFF2-40B4-BE49-F238E27FC236}">
                <a16:creationId xmlns:a16="http://schemas.microsoft.com/office/drawing/2014/main" id="{A94C9AA9-7530-0159-C62B-7E544A7677C7}"/>
              </a:ext>
            </a:extLst>
          </p:cNvPr>
          <p:cNvSpPr>
            <a:spLocks noGrp="1"/>
          </p:cNvSpPr>
          <p:nvPr>
            <p:ph idx="1"/>
          </p:nvPr>
        </p:nvSpPr>
        <p:spPr>
          <a:xfrm>
            <a:off x="3854451" y="2133601"/>
            <a:ext cx="7648572" cy="4318000"/>
          </a:xfrm>
        </p:spPr>
        <p:txBody>
          <a:bodyPr anchor="t">
            <a:normAutofit/>
          </a:bodyPr>
          <a:lstStyle/>
          <a:p>
            <a:pPr marL="342900" marR="0" lvl="0" indent="-342900">
              <a:lnSpc>
                <a:spcPct val="90000"/>
              </a:lnSpc>
              <a:spcBef>
                <a:spcPts val="0"/>
              </a:spcBef>
              <a:spcAft>
                <a:spcPts val="0"/>
              </a:spcAft>
              <a:buSzPts val="1000"/>
              <a:buFont typeface="Symbol" panose="05050102010706020507" pitchFamily="18" charset="2"/>
              <a:buChar char=""/>
              <a:tabLst>
                <a:tab pos="457200" algn="l"/>
              </a:tabLst>
            </a:pPr>
            <a:r>
              <a:rPr lang="en-IN" sz="2000" kern="0" dirty="0">
                <a:effectLst/>
                <a:latin typeface="Segoe UI" panose="020B0502040204020203" pitchFamily="34" charset="0"/>
                <a:ea typeface="Times New Roman" panose="02020603050405020304" pitchFamily="18" charset="0"/>
                <a:cs typeface="Times New Roman" panose="02020603050405020304" pitchFamily="18" charset="0"/>
              </a:rPr>
              <a:t>The program starts by initializing an empty priority queue.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90000"/>
              </a:lnSpc>
              <a:spcBef>
                <a:spcPts val="0"/>
              </a:spcBef>
              <a:spcAft>
                <a:spcPts val="0"/>
              </a:spcAft>
              <a:buSzPts val="1000"/>
              <a:buFont typeface="Symbol" panose="05050102010706020507" pitchFamily="18" charset="2"/>
              <a:buChar char=""/>
              <a:tabLst>
                <a:tab pos="457200" algn="l"/>
              </a:tabLst>
            </a:pPr>
            <a:r>
              <a:rPr lang="en-IN" sz="2000" kern="0" dirty="0">
                <a:effectLst/>
                <a:latin typeface="Segoe UI" panose="020B0502040204020203" pitchFamily="34" charset="0"/>
                <a:ea typeface="Times New Roman" panose="02020603050405020304" pitchFamily="18" charset="0"/>
                <a:cs typeface="Times New Roman" panose="02020603050405020304" pitchFamily="18" charset="0"/>
              </a:rPr>
              <a:t>The program then displays a menu to the user with four options: add patient, remove patient, display patient list, and exit.</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90000"/>
              </a:lnSpc>
              <a:spcBef>
                <a:spcPts val="0"/>
              </a:spcBef>
              <a:spcAft>
                <a:spcPts val="0"/>
              </a:spcAft>
              <a:buSzPts val="1000"/>
              <a:buFont typeface="Symbol" panose="05050102010706020507" pitchFamily="18" charset="2"/>
              <a:buChar char=""/>
              <a:tabLst>
                <a:tab pos="457200" algn="l"/>
              </a:tabLst>
            </a:pPr>
            <a:r>
              <a:rPr lang="en-IN" sz="2000" kern="0" dirty="0">
                <a:effectLst/>
                <a:latin typeface="Segoe UI" panose="020B0502040204020203" pitchFamily="34" charset="0"/>
                <a:ea typeface="Times New Roman" panose="02020603050405020304" pitchFamily="18" charset="0"/>
                <a:cs typeface="Times New Roman" panose="02020603050405020304" pitchFamily="18" charset="0"/>
              </a:rPr>
              <a:t>If the user chooses the add patient option, the program prompts the user to enter the patient's ID and priority level and adds the patient to the queue.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90000"/>
              </a:lnSpc>
              <a:spcBef>
                <a:spcPts val="0"/>
              </a:spcBef>
              <a:spcAft>
                <a:spcPts val="0"/>
              </a:spcAft>
              <a:buSzPts val="1000"/>
              <a:buFont typeface="Symbol" panose="05050102010706020507" pitchFamily="18" charset="2"/>
              <a:buChar char=""/>
              <a:tabLst>
                <a:tab pos="457200" algn="l"/>
              </a:tabLst>
            </a:pPr>
            <a:r>
              <a:rPr lang="en-IN" sz="2000" kern="0" dirty="0">
                <a:effectLst/>
                <a:latin typeface="Segoe UI" panose="020B0502040204020203" pitchFamily="34" charset="0"/>
                <a:ea typeface="Times New Roman" panose="02020603050405020304" pitchFamily="18" charset="0"/>
                <a:cs typeface="Times New Roman" panose="02020603050405020304" pitchFamily="18" charset="0"/>
              </a:rPr>
              <a:t>If the user chooses the remove patient option, the program removes the patient with the highest priority from the queue and displays a message with the patient's ID and priority level.</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90000"/>
              </a:lnSpc>
              <a:spcBef>
                <a:spcPts val="0"/>
              </a:spcBef>
              <a:spcAft>
                <a:spcPts val="0"/>
              </a:spcAft>
              <a:buSzPts val="1000"/>
              <a:buFont typeface="Symbol" panose="05050102010706020507" pitchFamily="18" charset="2"/>
              <a:buChar char=""/>
              <a:tabLst>
                <a:tab pos="457200" algn="l"/>
              </a:tabLst>
            </a:pPr>
            <a:r>
              <a:rPr lang="en-IN" sz="2000" kern="0" dirty="0">
                <a:effectLst/>
                <a:latin typeface="Segoe UI" panose="020B0502040204020203" pitchFamily="34" charset="0"/>
                <a:ea typeface="Times New Roman" panose="02020603050405020304" pitchFamily="18" charset="0"/>
                <a:cs typeface="Times New Roman" panose="02020603050405020304" pitchFamily="18" charset="0"/>
              </a:rPr>
              <a:t>If the user chooses the display patient list option, the program displays the list of patients in the queue along with their patient ID and priority level.</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90000"/>
              </a:lnSpc>
              <a:spcBef>
                <a:spcPts val="0"/>
              </a:spcBef>
              <a:spcAft>
                <a:spcPts val="0"/>
              </a:spcAft>
              <a:buSzPts val="1000"/>
              <a:buFont typeface="Symbol" panose="05050102010706020507" pitchFamily="18" charset="2"/>
              <a:buChar char=""/>
              <a:tabLst>
                <a:tab pos="457200" algn="l"/>
              </a:tabLst>
            </a:pPr>
            <a:r>
              <a:rPr lang="en-IN" sz="2000" kern="0" dirty="0">
                <a:effectLst/>
                <a:latin typeface="Segoe UI" panose="020B0502040204020203" pitchFamily="34" charset="0"/>
                <a:ea typeface="Times New Roman" panose="02020603050405020304" pitchFamily="18" charset="0"/>
                <a:cs typeface="Times New Roman" panose="02020603050405020304" pitchFamily="18" charset="0"/>
              </a:rPr>
              <a:t>If the user chooses the exit option, the program terminates.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US" sz="1700" dirty="0"/>
          </a:p>
        </p:txBody>
      </p:sp>
    </p:spTree>
    <p:extLst>
      <p:ext uri="{BB962C8B-B14F-4D97-AF65-F5344CB8AC3E}">
        <p14:creationId xmlns:p14="http://schemas.microsoft.com/office/powerpoint/2010/main" val="1786199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FC17B-2A6D-53B2-DA38-69F3F23AB61E}"/>
              </a:ext>
            </a:extLst>
          </p:cNvPr>
          <p:cNvSpPr>
            <a:spLocks noGrp="1"/>
          </p:cNvSpPr>
          <p:nvPr>
            <p:ph type="title"/>
          </p:nvPr>
        </p:nvSpPr>
        <p:spPr>
          <a:xfrm>
            <a:off x="1484311" y="685800"/>
            <a:ext cx="10018713" cy="1185333"/>
          </a:xfrm>
        </p:spPr>
        <p:txBody>
          <a:bodyPr>
            <a:normAutofit/>
          </a:bodyPr>
          <a:lstStyle/>
          <a:p>
            <a:r>
              <a:rPr lang="en-US" dirty="0"/>
              <a:t>Advantages:</a:t>
            </a:r>
          </a:p>
        </p:txBody>
      </p:sp>
      <p:sp>
        <p:nvSpPr>
          <p:cNvPr id="3" name="Content Placeholder 2">
            <a:extLst>
              <a:ext uri="{FF2B5EF4-FFF2-40B4-BE49-F238E27FC236}">
                <a16:creationId xmlns:a16="http://schemas.microsoft.com/office/drawing/2014/main" id="{18FF1DAA-9B58-9D4D-77B2-0CA8117E9553}"/>
              </a:ext>
            </a:extLst>
          </p:cNvPr>
          <p:cNvSpPr>
            <a:spLocks noGrp="1"/>
          </p:cNvSpPr>
          <p:nvPr>
            <p:ph idx="1"/>
          </p:nvPr>
        </p:nvSpPr>
        <p:spPr>
          <a:xfrm>
            <a:off x="1484311" y="1998133"/>
            <a:ext cx="6855356" cy="3793067"/>
          </a:xfrm>
        </p:spPr>
        <p:txBody>
          <a:bodyPr>
            <a:normAutofit/>
          </a:bodyPr>
          <a:lstStyle/>
          <a:p>
            <a:pPr>
              <a:lnSpc>
                <a:spcPct val="90000"/>
              </a:lnSpc>
            </a:pPr>
            <a:r>
              <a:rPr lang="en-US" sz="1700" dirty="0"/>
              <a:t>Efficient Patient Prioritization: Using a priority queue, the hospital management system can prioritize patients based on their medical condition or urgency of treatment. </a:t>
            </a:r>
          </a:p>
          <a:p>
            <a:pPr>
              <a:lnSpc>
                <a:spcPct val="90000"/>
              </a:lnSpc>
            </a:pPr>
            <a:r>
              <a:rPr lang="en-US" sz="1700" dirty="0"/>
              <a:t>Optimal Resource Allocation: For example, it can help in allocating available resources, such as hospital beds, to patients based on their priority, ensuring that the resources are utilized optimally and efficiently.</a:t>
            </a:r>
          </a:p>
          <a:p>
            <a:pPr>
              <a:lnSpc>
                <a:spcPct val="90000"/>
              </a:lnSpc>
            </a:pPr>
            <a:r>
              <a:rPr lang="en-US" sz="1700" dirty="0"/>
              <a:t>Enhanced Workflow: he use of a priority queue in the hospital management system streamlines the overall workflow of the </a:t>
            </a:r>
            <a:r>
              <a:rPr lang="en-US" sz="1700" dirty="0" err="1"/>
              <a:t>hospita</a:t>
            </a:r>
            <a:endParaRPr lang="en-US" sz="1700" dirty="0"/>
          </a:p>
          <a:p>
            <a:pPr>
              <a:lnSpc>
                <a:spcPct val="90000"/>
              </a:lnSpc>
            </a:pPr>
            <a:r>
              <a:rPr lang="en-US" sz="1700" dirty="0"/>
              <a:t>Customizable Prioritization Criteria: This allows the hospital to adapt the prioritization process based on their specific requirements, making the system flexible and adaptable to different situations.</a:t>
            </a:r>
          </a:p>
        </p:txBody>
      </p:sp>
      <p:pic>
        <p:nvPicPr>
          <p:cNvPr id="7" name="Graphic 6" descr="Ambulance">
            <a:extLst>
              <a:ext uri="{FF2B5EF4-FFF2-40B4-BE49-F238E27FC236}">
                <a16:creationId xmlns:a16="http://schemas.microsoft.com/office/drawing/2014/main" id="{CD5AF9D4-C286-53CB-3AD3-6341637F56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85907" y="2535331"/>
            <a:ext cx="2717116" cy="271711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655142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47">
            <a:extLst>
              <a:ext uri="{FF2B5EF4-FFF2-40B4-BE49-F238E27FC236}">
                <a16:creationId xmlns:a16="http://schemas.microsoft.com/office/drawing/2014/main" id="{08751D95-C333-4DEB-90B4-1EAC9A91D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4062127" y="-15832"/>
            <a:ext cx="8129873" cy="6889518"/>
          </a:xfrm>
          <a:custGeom>
            <a:avLst/>
            <a:gdLst>
              <a:gd name="connsiteX0" fmla="*/ 0 w 8129873"/>
              <a:gd name="connsiteY0" fmla="*/ 0 h 6889518"/>
              <a:gd name="connsiteX1" fmla="*/ 0 w 8129873"/>
              <a:gd name="connsiteY1" fmla="*/ 6889518 h 6889518"/>
              <a:gd name="connsiteX2" fmla="*/ 6207942 w 8129873"/>
              <a:gd name="connsiteY2" fmla="*/ 6882299 h 6889518"/>
              <a:gd name="connsiteX3" fmla="*/ 8129873 w 8129873"/>
              <a:gd name="connsiteY3" fmla="*/ 5349831 h 6889518"/>
              <a:gd name="connsiteX4" fmla="*/ 7291674 w 8129873"/>
              <a:gd name="connsiteY4" fmla="*/ 7365 h 6889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9873" h="6889518">
                <a:moveTo>
                  <a:pt x="0" y="0"/>
                </a:moveTo>
                <a:lnTo>
                  <a:pt x="0" y="6889518"/>
                </a:lnTo>
                <a:lnTo>
                  <a:pt x="6207942" y="6882299"/>
                </a:lnTo>
                <a:lnTo>
                  <a:pt x="8129873" y="5349831"/>
                </a:lnTo>
                <a:lnTo>
                  <a:pt x="7291674" y="7365"/>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FBBA7535-3851-431E-BDA9-B4F6C1201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3893" y="0"/>
            <a:ext cx="2436813" cy="6858001"/>
            <a:chOff x="1320800" y="0"/>
            <a:chExt cx="2436813" cy="6858001"/>
          </a:xfrm>
        </p:grpSpPr>
        <p:sp>
          <p:nvSpPr>
            <p:cNvPr id="13" name="Freeform 6">
              <a:extLst>
                <a:ext uri="{FF2B5EF4-FFF2-40B4-BE49-F238E27FC236}">
                  <a16:creationId xmlns:a16="http://schemas.microsoft.com/office/drawing/2014/main" id="{2F07680B-461A-4AFC-808F-93216679A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C864A04-25C0-4A5F-B6D4-F3859450A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5F596D75-78C8-47A8-9225-7C64A6674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128D8641-4FEB-4878-B029-6CC4922EB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BB339737-0E88-4165-A752-9E204068D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633AF255-B0DD-4D23-A3F2-DDB221BB1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BEA90D49-B8FA-9C19-F0AC-8E0A59CF4B43}"/>
              </a:ext>
            </a:extLst>
          </p:cNvPr>
          <p:cNvSpPr>
            <a:spLocks noGrp="1"/>
          </p:cNvSpPr>
          <p:nvPr>
            <p:ph type="title"/>
          </p:nvPr>
        </p:nvSpPr>
        <p:spPr>
          <a:xfrm>
            <a:off x="412025" y="1072609"/>
            <a:ext cx="3041557" cy="4522647"/>
          </a:xfrm>
          <a:effectLst/>
        </p:spPr>
        <p:txBody>
          <a:bodyPr anchor="ctr">
            <a:normAutofit/>
          </a:bodyPr>
          <a:lstStyle/>
          <a:p>
            <a:pPr algn="l"/>
            <a:r>
              <a:rPr lang="en-US" sz="3200" dirty="0"/>
              <a:t>Future Scope</a:t>
            </a:r>
          </a:p>
        </p:txBody>
      </p:sp>
      <p:sp>
        <p:nvSpPr>
          <p:cNvPr id="3" name="Content Placeholder 2">
            <a:extLst>
              <a:ext uri="{FF2B5EF4-FFF2-40B4-BE49-F238E27FC236}">
                <a16:creationId xmlns:a16="http://schemas.microsoft.com/office/drawing/2014/main" id="{4A013F43-3541-32DC-0B6B-D5AFD099BDF1}"/>
              </a:ext>
            </a:extLst>
          </p:cNvPr>
          <p:cNvSpPr>
            <a:spLocks noGrp="1"/>
          </p:cNvSpPr>
          <p:nvPr>
            <p:ph idx="1"/>
          </p:nvPr>
        </p:nvSpPr>
        <p:spPr>
          <a:xfrm>
            <a:off x="5149032" y="1072609"/>
            <a:ext cx="6652441" cy="4522647"/>
          </a:xfrm>
        </p:spPr>
        <p:txBody>
          <a:bodyPr anchor="ctr">
            <a:normAutofit/>
          </a:bodyPr>
          <a:lstStyle/>
          <a:p>
            <a:r>
              <a:rPr lang="en-US" b="0" i="0" dirty="0">
                <a:solidFill>
                  <a:srgbClr val="D1D5DB"/>
                </a:solidFill>
                <a:effectLst/>
                <a:latin typeface="Söhne"/>
              </a:rPr>
              <a:t>Enhancing User Interface</a:t>
            </a:r>
          </a:p>
          <a:p>
            <a:r>
              <a:rPr lang="en-US" b="0" i="0" dirty="0">
                <a:solidFill>
                  <a:srgbClr val="D1D5DB"/>
                </a:solidFill>
                <a:effectLst/>
                <a:latin typeface="Söhne"/>
              </a:rPr>
              <a:t>Incorporating Advanced Features</a:t>
            </a:r>
          </a:p>
          <a:p>
            <a:r>
              <a:rPr lang="en-US" b="0" i="0" dirty="0">
                <a:solidFill>
                  <a:srgbClr val="D1D5DB"/>
                </a:solidFill>
                <a:effectLst/>
                <a:latin typeface="Söhne"/>
              </a:rPr>
              <a:t>Implementing Real-time Monitoring</a:t>
            </a:r>
          </a:p>
          <a:p>
            <a:r>
              <a:rPr lang="en-US" b="0" i="0" dirty="0">
                <a:solidFill>
                  <a:srgbClr val="D1D5DB"/>
                </a:solidFill>
                <a:effectLst/>
                <a:latin typeface="Söhne"/>
              </a:rPr>
              <a:t>Extending to Mobile Platforms</a:t>
            </a:r>
            <a:endParaRPr lang="en-US" dirty="0">
              <a:solidFill>
                <a:srgbClr val="D1D5DB"/>
              </a:solidFill>
              <a:latin typeface="Söhne"/>
            </a:endParaRPr>
          </a:p>
          <a:p>
            <a:r>
              <a:rPr lang="en-US" b="0" i="0" dirty="0">
                <a:solidFill>
                  <a:srgbClr val="D1D5DB"/>
                </a:solidFill>
                <a:effectLst/>
                <a:latin typeface="Söhne"/>
              </a:rPr>
              <a:t>Expanding to Multi-location or Multi-hospital Settings</a:t>
            </a:r>
          </a:p>
          <a:p>
            <a:r>
              <a:rPr lang="en-US" b="0" i="0" dirty="0">
                <a:solidFill>
                  <a:srgbClr val="D1D5DB"/>
                </a:solidFill>
                <a:effectLst/>
                <a:latin typeface="Söhne"/>
              </a:rPr>
              <a:t>Ensuring Data Security and Privacy</a:t>
            </a:r>
          </a:p>
          <a:p>
            <a:r>
              <a:rPr lang="en-US" b="0" i="0" dirty="0">
                <a:solidFill>
                  <a:srgbClr val="D1D5DB"/>
                </a:solidFill>
                <a:effectLst/>
                <a:latin typeface="Söhne"/>
              </a:rPr>
              <a:t>Implementing Patient Engagement Features</a:t>
            </a:r>
            <a:endParaRPr lang="en-US" dirty="0">
              <a:solidFill>
                <a:srgbClr val="D1D5DB"/>
              </a:solidFill>
              <a:latin typeface="Söhne"/>
            </a:endParaRPr>
          </a:p>
          <a:p>
            <a:pPr marL="0" indent="0">
              <a:buNone/>
            </a:pPr>
            <a:endParaRPr lang="en-US" sz="2000" dirty="0">
              <a:solidFill>
                <a:schemeClr val="bg1"/>
              </a:solidFill>
            </a:endParaRPr>
          </a:p>
        </p:txBody>
      </p:sp>
    </p:spTree>
    <p:extLst>
      <p:ext uri="{BB962C8B-B14F-4D97-AF65-F5344CB8AC3E}">
        <p14:creationId xmlns:p14="http://schemas.microsoft.com/office/powerpoint/2010/main" val="2596544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EFE2E-644B-00D6-EF2F-5D1C3DE6009B}"/>
              </a:ext>
            </a:extLst>
          </p:cNvPr>
          <p:cNvSpPr>
            <a:spLocks noGrp="1"/>
          </p:cNvSpPr>
          <p:nvPr>
            <p:ph type="title"/>
          </p:nvPr>
        </p:nvSpPr>
        <p:spPr>
          <a:xfrm>
            <a:off x="1484311" y="685800"/>
            <a:ext cx="10018713" cy="1185333"/>
          </a:xfrm>
        </p:spPr>
        <p:txBody>
          <a:bodyPr>
            <a:normAutofit/>
          </a:bodyPr>
          <a:lstStyle/>
          <a:p>
            <a:pPr>
              <a:lnSpc>
                <a:spcPct val="90000"/>
              </a:lnSpc>
            </a:pPr>
            <a:r>
              <a:rPr lang="en-IN" sz="3700" kern="0" dirty="0">
                <a:effectLst/>
                <a:latin typeface="Segoe UI" panose="020B0502040204020203" pitchFamily="34" charset="0"/>
                <a:ea typeface="Times New Roman" panose="02020603050405020304" pitchFamily="18" charset="0"/>
                <a:cs typeface="Times New Roman" panose="02020603050405020304" pitchFamily="18" charset="0"/>
              </a:rPr>
              <a:t>Conclusion:</a:t>
            </a:r>
            <a:br>
              <a:rPr lang="en-US" sz="37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3700" dirty="0"/>
          </a:p>
        </p:txBody>
      </p:sp>
      <p:sp>
        <p:nvSpPr>
          <p:cNvPr id="3" name="Content Placeholder 2">
            <a:extLst>
              <a:ext uri="{FF2B5EF4-FFF2-40B4-BE49-F238E27FC236}">
                <a16:creationId xmlns:a16="http://schemas.microsoft.com/office/drawing/2014/main" id="{1CC4ADC6-E8F3-6357-AA3E-5CF9B5BF4692}"/>
              </a:ext>
            </a:extLst>
          </p:cNvPr>
          <p:cNvSpPr>
            <a:spLocks noGrp="1"/>
          </p:cNvSpPr>
          <p:nvPr>
            <p:ph idx="1"/>
          </p:nvPr>
        </p:nvSpPr>
        <p:spPr>
          <a:xfrm>
            <a:off x="1484311" y="1998133"/>
            <a:ext cx="6855356" cy="3793067"/>
          </a:xfrm>
        </p:spPr>
        <p:txBody>
          <a:bodyPr>
            <a:normAutofit/>
          </a:bodyPr>
          <a:lstStyle/>
          <a:p>
            <a:pPr marL="342900" marR="0" lvl="0" indent="-342900">
              <a:lnSpc>
                <a:spcPct val="90000"/>
              </a:lnSpc>
              <a:spcBef>
                <a:spcPts val="0"/>
              </a:spcBef>
              <a:spcAft>
                <a:spcPts val="0"/>
              </a:spcAft>
              <a:buSzPts val="1000"/>
              <a:buFont typeface="Symbol" panose="05050102010706020507" pitchFamily="18" charset="2"/>
              <a:buChar char=""/>
              <a:tabLst>
                <a:tab pos="457200" algn="l"/>
              </a:tabLst>
            </a:pPr>
            <a:r>
              <a:rPr lang="en-IN" sz="2000" kern="0" dirty="0">
                <a:effectLst/>
                <a:latin typeface="Segoe UI" panose="020B0502040204020203" pitchFamily="34" charset="0"/>
                <a:ea typeface="Times New Roman" panose="02020603050405020304" pitchFamily="18" charset="0"/>
                <a:cs typeface="Times New Roman" panose="02020603050405020304" pitchFamily="18" charset="0"/>
              </a:rPr>
              <a:t>In conclusion, the Hospital Management System using Priority Queue in C language is an efficient way to manage the hospital workflow by prioritizing patients based on their severity of illness or medical condition.</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90000"/>
              </a:lnSpc>
              <a:spcBef>
                <a:spcPts val="0"/>
              </a:spcBef>
              <a:spcAft>
                <a:spcPts val="0"/>
              </a:spcAft>
              <a:buSzPts val="1000"/>
              <a:buFont typeface="Symbol" panose="05050102010706020507" pitchFamily="18" charset="2"/>
              <a:buChar char=""/>
              <a:tabLst>
                <a:tab pos="457200" algn="l"/>
              </a:tabLst>
            </a:pPr>
            <a:r>
              <a:rPr lang="en-IN" sz="2000" kern="0" dirty="0">
                <a:effectLst/>
                <a:latin typeface="Segoe UI" panose="020B0502040204020203" pitchFamily="34" charset="0"/>
                <a:ea typeface="Times New Roman" panose="02020603050405020304" pitchFamily="18" charset="0"/>
                <a:cs typeface="Times New Roman" panose="02020603050405020304" pitchFamily="18" charset="0"/>
              </a:rPr>
              <a:t>The program is designed to allow the user to add patients to the queue, remove patients from the queue, and display the patient list in the order of their priority.</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90000"/>
              </a:lnSpc>
              <a:spcBef>
                <a:spcPts val="0"/>
              </a:spcBef>
              <a:spcAft>
                <a:spcPts val="500"/>
              </a:spcAft>
              <a:buSzPts val="1000"/>
              <a:buFont typeface="Symbol" panose="05050102010706020507" pitchFamily="18" charset="2"/>
              <a:buChar char=""/>
              <a:tabLst>
                <a:tab pos="457200" algn="l"/>
              </a:tabLst>
            </a:pPr>
            <a:r>
              <a:rPr lang="en-IN" sz="2000" kern="0" dirty="0">
                <a:effectLst/>
                <a:latin typeface="Segoe UI" panose="020B0502040204020203" pitchFamily="34" charset="0"/>
                <a:ea typeface="Times New Roman" panose="02020603050405020304" pitchFamily="18" charset="0"/>
                <a:cs typeface="Times New Roman" panose="02020603050405020304" pitchFamily="18" charset="0"/>
              </a:rPr>
              <a:t>This program can be further extended to include more features such as managing patient records, managing appointments, managing inventory, and managing billing.</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90000"/>
              </a:lnSpc>
              <a:buNone/>
            </a:pPr>
            <a:endParaRPr lang="en-US" sz="2000" dirty="0"/>
          </a:p>
        </p:txBody>
      </p:sp>
      <p:pic>
        <p:nvPicPr>
          <p:cNvPr id="7" name="Graphic 6" descr="Stethoscope">
            <a:extLst>
              <a:ext uri="{FF2B5EF4-FFF2-40B4-BE49-F238E27FC236}">
                <a16:creationId xmlns:a16="http://schemas.microsoft.com/office/drawing/2014/main" id="{9EEF03F7-34D1-3B50-CA9E-F1872278BE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85907" y="2535331"/>
            <a:ext cx="2717116" cy="271711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9917938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188</TotalTime>
  <Words>798</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Century Gothic</vt:lpstr>
      <vt:lpstr>Corbel</vt:lpstr>
      <vt:lpstr>Segoe UI</vt:lpstr>
      <vt:lpstr>Söhne</vt:lpstr>
      <vt:lpstr>Symbol</vt:lpstr>
      <vt:lpstr>Parallax</vt:lpstr>
      <vt:lpstr> Hospital Management System  using Priority Queue in C </vt:lpstr>
      <vt:lpstr>Introduction: </vt:lpstr>
      <vt:lpstr>Objective: </vt:lpstr>
      <vt:lpstr>Code Overview: </vt:lpstr>
      <vt:lpstr>PowerPoint Presentation</vt:lpstr>
      <vt:lpstr>Execution: </vt:lpstr>
      <vt:lpstr>Advantages:</vt:lpstr>
      <vt:lpstr>Future Scope</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Hospital Management System  using Priority Queue in C </dc:title>
  <dc:creator>Harshwardhan Patil</dc:creator>
  <cp:lastModifiedBy>Harshwardhan Patil</cp:lastModifiedBy>
  <cp:revision>1</cp:revision>
  <dcterms:created xsi:type="dcterms:W3CDTF">2023-04-19T16:34:13Z</dcterms:created>
  <dcterms:modified xsi:type="dcterms:W3CDTF">2023-04-19T19:42:56Z</dcterms:modified>
</cp:coreProperties>
</file>