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66" r:id="rId2"/>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93" d="100"/>
          <a:sy n="93" d="100"/>
        </p:scale>
        <p:origin x="92"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276955D-23D1-4D17-A649-24E5DC75242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41C1014-B1A1-42FA-8B70-02D211D993A5}">
      <dgm:prSet/>
      <dgm:spPr/>
      <dgm:t>
        <a:bodyPr/>
        <a:lstStyle/>
        <a:p>
          <a:r>
            <a:rPr lang="en-US"/>
            <a:t>Carbohydrates can be found in various foods such as fruits, vegetables, grains, and dairy products. Fruits like bananas, apples, and oranges contain natural sugars and are a good source of carbohydrates.</a:t>
          </a:r>
        </a:p>
      </dgm:t>
    </dgm:pt>
    <dgm:pt modelId="{3994ECDD-FD06-42F7-A85B-A10DFE5BF5A6}" type="parTrans" cxnId="{07B791F4-13F0-4F1C-B05E-E1B4681816CA}">
      <dgm:prSet/>
      <dgm:spPr/>
      <dgm:t>
        <a:bodyPr/>
        <a:lstStyle/>
        <a:p>
          <a:endParaRPr lang="en-US"/>
        </a:p>
      </dgm:t>
    </dgm:pt>
    <dgm:pt modelId="{68E0BE88-1033-4CE2-BDAA-B8C70FAB198E}" type="sibTrans" cxnId="{07B791F4-13F0-4F1C-B05E-E1B4681816CA}">
      <dgm:prSet/>
      <dgm:spPr/>
      <dgm:t>
        <a:bodyPr/>
        <a:lstStyle/>
        <a:p>
          <a:endParaRPr lang="en-US"/>
        </a:p>
      </dgm:t>
    </dgm:pt>
    <dgm:pt modelId="{649BC73A-BB01-4DA1-B5D3-4B2A925712EC}">
      <dgm:prSet/>
      <dgm:spPr/>
      <dgm:t>
        <a:bodyPr/>
        <a:lstStyle/>
        <a:p>
          <a:r>
            <a:rPr lang="en-US"/>
            <a:t>Whole grains like brown rice, quinoa, and oats are also a great source of carbohydrates. Vegetables like sweet potatoes, corn, and peas are rich in carbohydrates as well.</a:t>
          </a:r>
        </a:p>
      </dgm:t>
    </dgm:pt>
    <dgm:pt modelId="{7DB5D8B1-BEAB-43C6-BF85-B3D21BF94CEA}" type="parTrans" cxnId="{F0A4BC7A-CE1A-476C-97E1-25420EDCB037}">
      <dgm:prSet/>
      <dgm:spPr/>
      <dgm:t>
        <a:bodyPr/>
        <a:lstStyle/>
        <a:p>
          <a:endParaRPr lang="en-US"/>
        </a:p>
      </dgm:t>
    </dgm:pt>
    <dgm:pt modelId="{75BF39DB-053E-453B-ADA7-417AE77DC43B}" type="sibTrans" cxnId="{F0A4BC7A-CE1A-476C-97E1-25420EDCB037}">
      <dgm:prSet/>
      <dgm:spPr/>
      <dgm:t>
        <a:bodyPr/>
        <a:lstStyle/>
        <a:p>
          <a:endParaRPr lang="en-US"/>
        </a:p>
      </dgm:t>
    </dgm:pt>
    <dgm:pt modelId="{99BA899B-93A3-49AB-94D3-9164A870AC15}" type="pres">
      <dgm:prSet presAssocID="{1276955D-23D1-4D17-A649-24E5DC752426}" presName="root" presStyleCnt="0">
        <dgm:presLayoutVars>
          <dgm:dir/>
          <dgm:resizeHandles val="exact"/>
        </dgm:presLayoutVars>
      </dgm:prSet>
      <dgm:spPr/>
    </dgm:pt>
    <dgm:pt modelId="{C0519D0B-08AE-4C1A-838F-799BEACC6079}" type="pres">
      <dgm:prSet presAssocID="{141C1014-B1A1-42FA-8B70-02D211D993A5}" presName="compNode" presStyleCnt="0"/>
      <dgm:spPr/>
    </dgm:pt>
    <dgm:pt modelId="{7E023E71-F130-4E86-803C-9E511CC2F65D}" type="pres">
      <dgm:prSet presAssocID="{141C1014-B1A1-42FA-8B70-02D211D993A5}" presName="bgRect" presStyleLbl="bgShp" presStyleIdx="0" presStyleCnt="2"/>
      <dgm:spPr/>
    </dgm:pt>
    <dgm:pt modelId="{A721C550-0BE2-4AEB-AFEC-A8E1555E0178}" type="pres">
      <dgm:prSet presAssocID="{141C1014-B1A1-42FA-8B70-02D211D993A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ruit Bowl"/>
        </a:ext>
      </dgm:extLst>
    </dgm:pt>
    <dgm:pt modelId="{D02012C5-D833-4D05-AAF7-5058298F19E3}" type="pres">
      <dgm:prSet presAssocID="{141C1014-B1A1-42FA-8B70-02D211D993A5}" presName="spaceRect" presStyleCnt="0"/>
      <dgm:spPr/>
    </dgm:pt>
    <dgm:pt modelId="{338BEA89-40E2-42E3-B0C3-FA531099C129}" type="pres">
      <dgm:prSet presAssocID="{141C1014-B1A1-42FA-8B70-02D211D993A5}" presName="parTx" presStyleLbl="revTx" presStyleIdx="0" presStyleCnt="2">
        <dgm:presLayoutVars>
          <dgm:chMax val="0"/>
          <dgm:chPref val="0"/>
        </dgm:presLayoutVars>
      </dgm:prSet>
      <dgm:spPr/>
    </dgm:pt>
    <dgm:pt modelId="{12C06032-6D57-4154-9D28-DB4B7F68028F}" type="pres">
      <dgm:prSet presAssocID="{68E0BE88-1033-4CE2-BDAA-B8C70FAB198E}" presName="sibTrans" presStyleCnt="0"/>
      <dgm:spPr/>
    </dgm:pt>
    <dgm:pt modelId="{307FAB82-8FF8-4C13-AB75-70FD21537BF8}" type="pres">
      <dgm:prSet presAssocID="{649BC73A-BB01-4DA1-B5D3-4B2A925712EC}" presName="compNode" presStyleCnt="0"/>
      <dgm:spPr/>
    </dgm:pt>
    <dgm:pt modelId="{D32D86D9-A50A-4DB5-B494-D82BA7462DEC}" type="pres">
      <dgm:prSet presAssocID="{649BC73A-BB01-4DA1-B5D3-4B2A925712EC}" presName="bgRect" presStyleLbl="bgShp" presStyleIdx="1" presStyleCnt="2"/>
      <dgm:spPr/>
    </dgm:pt>
    <dgm:pt modelId="{616BED98-F61F-4B9B-9517-1379A3528CAE}" type="pres">
      <dgm:prSet presAssocID="{649BC73A-BB01-4DA1-B5D3-4B2A925712E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wl"/>
        </a:ext>
      </dgm:extLst>
    </dgm:pt>
    <dgm:pt modelId="{F0556851-EEE2-493A-995A-CAF1D50EA743}" type="pres">
      <dgm:prSet presAssocID="{649BC73A-BB01-4DA1-B5D3-4B2A925712EC}" presName="spaceRect" presStyleCnt="0"/>
      <dgm:spPr/>
    </dgm:pt>
    <dgm:pt modelId="{CE97E53B-EA3C-46F6-B94F-A88977CB041E}" type="pres">
      <dgm:prSet presAssocID="{649BC73A-BB01-4DA1-B5D3-4B2A925712EC}" presName="parTx" presStyleLbl="revTx" presStyleIdx="1" presStyleCnt="2">
        <dgm:presLayoutVars>
          <dgm:chMax val="0"/>
          <dgm:chPref val="0"/>
        </dgm:presLayoutVars>
      </dgm:prSet>
      <dgm:spPr/>
    </dgm:pt>
  </dgm:ptLst>
  <dgm:cxnLst>
    <dgm:cxn modelId="{E6A9382A-2D48-4B4C-991C-E56FDCB525C2}" type="presOf" srcId="{141C1014-B1A1-42FA-8B70-02D211D993A5}" destId="{338BEA89-40E2-42E3-B0C3-FA531099C129}" srcOrd="0" destOrd="0" presId="urn:microsoft.com/office/officeart/2018/2/layout/IconVerticalSolidList"/>
    <dgm:cxn modelId="{241DBE33-4905-4512-8934-D52F32FD471D}" type="presOf" srcId="{1276955D-23D1-4D17-A649-24E5DC752426}" destId="{99BA899B-93A3-49AB-94D3-9164A870AC15}" srcOrd="0" destOrd="0" presId="urn:microsoft.com/office/officeart/2018/2/layout/IconVerticalSolidList"/>
    <dgm:cxn modelId="{F0A4BC7A-CE1A-476C-97E1-25420EDCB037}" srcId="{1276955D-23D1-4D17-A649-24E5DC752426}" destId="{649BC73A-BB01-4DA1-B5D3-4B2A925712EC}" srcOrd="1" destOrd="0" parTransId="{7DB5D8B1-BEAB-43C6-BF85-B3D21BF94CEA}" sibTransId="{75BF39DB-053E-453B-ADA7-417AE77DC43B}"/>
    <dgm:cxn modelId="{10FA5BE7-1E11-4E02-B7C6-B3263DF38635}" type="presOf" srcId="{649BC73A-BB01-4DA1-B5D3-4B2A925712EC}" destId="{CE97E53B-EA3C-46F6-B94F-A88977CB041E}" srcOrd="0" destOrd="0" presId="urn:microsoft.com/office/officeart/2018/2/layout/IconVerticalSolidList"/>
    <dgm:cxn modelId="{07B791F4-13F0-4F1C-B05E-E1B4681816CA}" srcId="{1276955D-23D1-4D17-A649-24E5DC752426}" destId="{141C1014-B1A1-42FA-8B70-02D211D993A5}" srcOrd="0" destOrd="0" parTransId="{3994ECDD-FD06-42F7-A85B-A10DFE5BF5A6}" sibTransId="{68E0BE88-1033-4CE2-BDAA-B8C70FAB198E}"/>
    <dgm:cxn modelId="{034C3900-FB4F-48F0-94E9-32E7FF260A84}" type="presParOf" srcId="{99BA899B-93A3-49AB-94D3-9164A870AC15}" destId="{C0519D0B-08AE-4C1A-838F-799BEACC6079}" srcOrd="0" destOrd="0" presId="urn:microsoft.com/office/officeart/2018/2/layout/IconVerticalSolidList"/>
    <dgm:cxn modelId="{40B18533-01B4-4AE6-8CA0-502ED43D02A9}" type="presParOf" srcId="{C0519D0B-08AE-4C1A-838F-799BEACC6079}" destId="{7E023E71-F130-4E86-803C-9E511CC2F65D}" srcOrd="0" destOrd="0" presId="urn:microsoft.com/office/officeart/2018/2/layout/IconVerticalSolidList"/>
    <dgm:cxn modelId="{628254D8-4D88-46DA-B133-E2BA5CC88A0E}" type="presParOf" srcId="{C0519D0B-08AE-4C1A-838F-799BEACC6079}" destId="{A721C550-0BE2-4AEB-AFEC-A8E1555E0178}" srcOrd="1" destOrd="0" presId="urn:microsoft.com/office/officeart/2018/2/layout/IconVerticalSolidList"/>
    <dgm:cxn modelId="{C66C270B-F899-41D1-AA7F-B0A994218A43}" type="presParOf" srcId="{C0519D0B-08AE-4C1A-838F-799BEACC6079}" destId="{D02012C5-D833-4D05-AAF7-5058298F19E3}" srcOrd="2" destOrd="0" presId="urn:microsoft.com/office/officeart/2018/2/layout/IconVerticalSolidList"/>
    <dgm:cxn modelId="{56820D65-EA51-40E4-B363-5B1EE190C8AC}" type="presParOf" srcId="{C0519D0B-08AE-4C1A-838F-799BEACC6079}" destId="{338BEA89-40E2-42E3-B0C3-FA531099C129}" srcOrd="3" destOrd="0" presId="urn:microsoft.com/office/officeart/2018/2/layout/IconVerticalSolidList"/>
    <dgm:cxn modelId="{F625C2DD-6CAD-4E47-8151-9840D531AF31}" type="presParOf" srcId="{99BA899B-93A3-49AB-94D3-9164A870AC15}" destId="{12C06032-6D57-4154-9D28-DB4B7F68028F}" srcOrd="1" destOrd="0" presId="urn:microsoft.com/office/officeart/2018/2/layout/IconVerticalSolidList"/>
    <dgm:cxn modelId="{FD9D6350-A714-4CDC-BE6B-F3BC9EAE7ECE}" type="presParOf" srcId="{99BA899B-93A3-49AB-94D3-9164A870AC15}" destId="{307FAB82-8FF8-4C13-AB75-70FD21537BF8}" srcOrd="2" destOrd="0" presId="urn:microsoft.com/office/officeart/2018/2/layout/IconVerticalSolidList"/>
    <dgm:cxn modelId="{A1F1FED1-588F-471B-AC2A-6B865A1E6E3C}" type="presParOf" srcId="{307FAB82-8FF8-4C13-AB75-70FD21537BF8}" destId="{D32D86D9-A50A-4DB5-B494-D82BA7462DEC}" srcOrd="0" destOrd="0" presId="urn:microsoft.com/office/officeart/2018/2/layout/IconVerticalSolidList"/>
    <dgm:cxn modelId="{AACB893C-0CE7-45C4-B506-8050BB5DB2DC}" type="presParOf" srcId="{307FAB82-8FF8-4C13-AB75-70FD21537BF8}" destId="{616BED98-F61F-4B9B-9517-1379A3528CAE}" srcOrd="1" destOrd="0" presId="urn:microsoft.com/office/officeart/2018/2/layout/IconVerticalSolidList"/>
    <dgm:cxn modelId="{7053DB77-0416-42ED-899D-062D12472181}" type="presParOf" srcId="{307FAB82-8FF8-4C13-AB75-70FD21537BF8}" destId="{F0556851-EEE2-493A-995A-CAF1D50EA743}" srcOrd="2" destOrd="0" presId="urn:microsoft.com/office/officeart/2018/2/layout/IconVerticalSolidList"/>
    <dgm:cxn modelId="{B9D38A91-AD6E-4D92-9211-24798DB268A4}" type="presParOf" srcId="{307FAB82-8FF8-4C13-AB75-70FD21537BF8}" destId="{CE97E53B-EA3C-46F6-B94F-A88977CB041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23E71-F130-4E86-803C-9E511CC2F65D}">
      <dsp:nvSpPr>
        <dsp:cNvPr id="0" name=""/>
        <dsp:cNvSpPr/>
      </dsp:nvSpPr>
      <dsp:spPr>
        <a:xfrm>
          <a:off x="0" y="879017"/>
          <a:ext cx="6188689" cy="162280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1C550-0BE2-4AEB-AFEC-A8E1555E0178}">
      <dsp:nvSpPr>
        <dsp:cNvPr id="0" name=""/>
        <dsp:cNvSpPr/>
      </dsp:nvSpPr>
      <dsp:spPr>
        <a:xfrm>
          <a:off x="490897" y="1244147"/>
          <a:ext cx="892540" cy="8925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8BEA89-40E2-42E3-B0C3-FA531099C129}">
      <dsp:nvSpPr>
        <dsp:cNvPr id="0" name=""/>
        <dsp:cNvSpPr/>
      </dsp:nvSpPr>
      <dsp:spPr>
        <a:xfrm>
          <a:off x="1874334" y="879017"/>
          <a:ext cx="4314354" cy="162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746" tIns="171746" rIns="171746" bIns="171746" numCol="1" spcCol="1270" anchor="ctr" anchorCtr="0">
          <a:noAutofit/>
        </a:bodyPr>
        <a:lstStyle/>
        <a:p>
          <a:pPr marL="0" lvl="0" indent="0" algn="l" defTabSz="666750">
            <a:lnSpc>
              <a:spcPct val="90000"/>
            </a:lnSpc>
            <a:spcBef>
              <a:spcPct val="0"/>
            </a:spcBef>
            <a:spcAft>
              <a:spcPct val="35000"/>
            </a:spcAft>
            <a:buNone/>
          </a:pPr>
          <a:r>
            <a:rPr lang="en-US" sz="1500" kern="1200"/>
            <a:t>Carbohydrates can be found in various foods such as fruits, vegetables, grains, and dairy products. Fruits like bananas, apples, and oranges contain natural sugars and are a good source of carbohydrates.</a:t>
          </a:r>
        </a:p>
      </dsp:txBody>
      <dsp:txXfrm>
        <a:off x="1874334" y="879017"/>
        <a:ext cx="4314354" cy="1622800"/>
      </dsp:txXfrm>
    </dsp:sp>
    <dsp:sp modelId="{D32D86D9-A50A-4DB5-B494-D82BA7462DEC}">
      <dsp:nvSpPr>
        <dsp:cNvPr id="0" name=""/>
        <dsp:cNvSpPr/>
      </dsp:nvSpPr>
      <dsp:spPr>
        <a:xfrm>
          <a:off x="0" y="2907518"/>
          <a:ext cx="6188689" cy="162280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6BED98-F61F-4B9B-9517-1379A3528CAE}">
      <dsp:nvSpPr>
        <dsp:cNvPr id="0" name=""/>
        <dsp:cNvSpPr/>
      </dsp:nvSpPr>
      <dsp:spPr>
        <a:xfrm>
          <a:off x="490897" y="3272648"/>
          <a:ext cx="892540" cy="8925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97E53B-EA3C-46F6-B94F-A88977CB041E}">
      <dsp:nvSpPr>
        <dsp:cNvPr id="0" name=""/>
        <dsp:cNvSpPr/>
      </dsp:nvSpPr>
      <dsp:spPr>
        <a:xfrm>
          <a:off x="1874334" y="2907518"/>
          <a:ext cx="4314354" cy="162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746" tIns="171746" rIns="171746" bIns="171746" numCol="1" spcCol="1270" anchor="ctr" anchorCtr="0">
          <a:noAutofit/>
        </a:bodyPr>
        <a:lstStyle/>
        <a:p>
          <a:pPr marL="0" lvl="0" indent="0" algn="l" defTabSz="666750">
            <a:lnSpc>
              <a:spcPct val="90000"/>
            </a:lnSpc>
            <a:spcBef>
              <a:spcPct val="0"/>
            </a:spcBef>
            <a:spcAft>
              <a:spcPct val="35000"/>
            </a:spcAft>
            <a:buNone/>
          </a:pPr>
          <a:r>
            <a:rPr lang="en-US" sz="1500" kern="1200"/>
            <a:t>Whole grains like brown rice, quinoa, and oats are also a great source of carbohydrates. Vegetables like sweet potatoes, corn, and peas are rich in carbohydrates as well.</a:t>
          </a:r>
        </a:p>
      </dsp:txBody>
      <dsp:txXfrm>
        <a:off x="1874334" y="2907518"/>
        <a:ext cx="4314354" cy="16228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Wednesday, May 17,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3837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Wednesday, May 17,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714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Wednesday, May 17,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30424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Wednesday, May 17, 2023</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9242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Wednesday, May 17,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8701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Wednesday, May 17,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02222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Wednesday, May 17,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39774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Wednesday, May 17,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01258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Wednesday, May 17,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176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Wednesday, May 17,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810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Wednesday, May 17,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20676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Wednesday, May 17, 2023</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952463277"/>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88" r:id="rId6"/>
    <p:sldLayoutId id="2147483684" r:id="rId7"/>
    <p:sldLayoutId id="2147483685" r:id="rId8"/>
    <p:sldLayoutId id="2147483686" r:id="rId9"/>
    <p:sldLayoutId id="2147483687" r:id="rId10"/>
    <p:sldLayoutId id="2147483689"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0D7A-4183-7313-7EE5-BBAE475391C8}"/>
              </a:ext>
            </a:extLst>
          </p:cNvPr>
          <p:cNvSpPr>
            <a:spLocks noGrp="1"/>
          </p:cNvSpPr>
          <p:nvPr>
            <p:ph type="title"/>
          </p:nvPr>
        </p:nvSpPr>
        <p:spPr>
          <a:xfrm>
            <a:off x="719999" y="619199"/>
            <a:ext cx="11256578" cy="5671598"/>
          </a:xfrm>
        </p:spPr>
        <p:txBody>
          <a:bodyPr>
            <a:normAutofit/>
          </a:bodyPr>
          <a:lstStyle/>
          <a:p>
            <a:r>
              <a:rPr lang="en-US" sz="4800" dirty="0"/>
              <a:t>Name : Harshwardhan Ajay Patil</a:t>
            </a:r>
            <a:br>
              <a:rPr lang="en-US" sz="4800" dirty="0"/>
            </a:br>
            <a:r>
              <a:rPr lang="en-US" sz="4800" dirty="0" err="1"/>
              <a:t>Div</a:t>
            </a:r>
            <a:r>
              <a:rPr lang="en-US" sz="4800" dirty="0"/>
              <a:t> : N </a:t>
            </a:r>
            <a:br>
              <a:rPr lang="en-US" sz="4800" dirty="0"/>
            </a:br>
            <a:r>
              <a:rPr lang="en-US" sz="4800" dirty="0"/>
              <a:t>Roll No : 53</a:t>
            </a:r>
            <a:br>
              <a:rPr lang="en-US" sz="4800" dirty="0"/>
            </a:br>
            <a:r>
              <a:rPr lang="en-US" sz="4800" dirty="0"/>
              <a:t>PRN No : 12211463</a:t>
            </a:r>
            <a:br>
              <a:rPr lang="en-US" sz="4800" dirty="0"/>
            </a:br>
            <a:r>
              <a:rPr lang="en-US" sz="4800" dirty="0"/>
              <a:t>Subject : Human Engineering</a:t>
            </a:r>
            <a:br>
              <a:rPr lang="en-US" sz="4800" dirty="0"/>
            </a:br>
            <a:r>
              <a:rPr lang="en-US" sz="4800" dirty="0"/>
              <a:t>Topic : Carbohydrate</a:t>
            </a:r>
          </a:p>
        </p:txBody>
      </p:sp>
      <p:sp>
        <p:nvSpPr>
          <p:cNvPr id="3" name="Content Placeholder 2">
            <a:extLst>
              <a:ext uri="{FF2B5EF4-FFF2-40B4-BE49-F238E27FC236}">
                <a16:creationId xmlns:a16="http://schemas.microsoft.com/office/drawing/2014/main" id="{9049B071-F982-F82A-5F36-0F54FEFB3BC7}"/>
              </a:ext>
            </a:extLst>
          </p:cNvPr>
          <p:cNvSpPr>
            <a:spLocks noGrp="1"/>
          </p:cNvSpPr>
          <p:nvPr>
            <p:ph idx="1"/>
          </p:nvPr>
        </p:nvSpPr>
        <p:spPr>
          <a:xfrm flipV="1">
            <a:off x="1849426" y="5768975"/>
            <a:ext cx="9598899" cy="246814"/>
          </a:xfrm>
        </p:spPr>
        <p:txBody>
          <a:bodyPr>
            <a:normAutofit fontScale="77500" lnSpcReduction="20000"/>
          </a:bodyPr>
          <a:lstStyle/>
          <a:p>
            <a:endParaRPr lang="en-US" dirty="0"/>
          </a:p>
        </p:txBody>
      </p:sp>
    </p:spTree>
    <p:extLst>
      <p:ext uri="{BB962C8B-B14F-4D97-AF65-F5344CB8AC3E}">
        <p14:creationId xmlns:p14="http://schemas.microsoft.com/office/powerpoint/2010/main" val="308913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94F97-40D4-B3C8-96EA-7EA0AB872698}"/>
              </a:ext>
            </a:extLst>
          </p:cNvPr>
          <p:cNvSpPr>
            <a:spLocks noGrp="1"/>
          </p:cNvSpPr>
          <p:nvPr>
            <p:ph type="title"/>
          </p:nvPr>
        </p:nvSpPr>
        <p:spPr>
          <a:xfrm>
            <a:off x="720000" y="619200"/>
            <a:ext cx="4991961" cy="1477328"/>
          </a:xfrm>
        </p:spPr>
        <p:txBody>
          <a:bodyPr wrap="square" anchor="ctr">
            <a:normAutofit/>
          </a:bodyPr>
          <a:lstStyle/>
          <a:p>
            <a:r>
              <a:rPr lang="en-US" dirty="0"/>
              <a:t>Cons of Fortified Foods</a:t>
            </a:r>
          </a:p>
        </p:txBody>
      </p:sp>
      <p:sp>
        <p:nvSpPr>
          <p:cNvPr id="3" name="Content Placeholder 2">
            <a:extLst>
              <a:ext uri="{FF2B5EF4-FFF2-40B4-BE49-F238E27FC236}">
                <a16:creationId xmlns:a16="http://schemas.microsoft.com/office/drawing/2014/main" id="{C5592529-F6FC-E16A-1042-CAEAC244883C}"/>
              </a:ext>
            </a:extLst>
          </p:cNvPr>
          <p:cNvSpPr>
            <a:spLocks noGrp="1"/>
          </p:cNvSpPr>
          <p:nvPr>
            <p:ph idx="1"/>
          </p:nvPr>
        </p:nvSpPr>
        <p:spPr>
          <a:xfrm>
            <a:off x="127333" y="2160600"/>
            <a:ext cx="5968667" cy="4164000"/>
          </a:xfrm>
        </p:spPr>
        <p:txBody>
          <a:bodyPr>
            <a:normAutofit/>
          </a:bodyPr>
          <a:lstStyle/>
          <a:p>
            <a:pPr>
              <a:lnSpc>
                <a:spcPct val="110000"/>
              </a:lnSpc>
            </a:pPr>
            <a:r>
              <a:rPr lang="en-US" sz="1600" dirty="0"/>
              <a:t>One of the main concerns with fortified foods is the risk of overconsumption of certain nutrients. For example, if a food is fortified with vitamin A, consuming too much of it can lead to toxicity. This is particularly concerning in populations where multiple fortified foods are consumed, as this can increase the risk of exceeding safe levels of certain nutrients.</a:t>
            </a:r>
          </a:p>
          <a:p>
            <a:pPr>
              <a:lnSpc>
                <a:spcPct val="110000"/>
              </a:lnSpc>
            </a:pPr>
            <a:r>
              <a:rPr lang="en-US" sz="1600" dirty="0"/>
              <a:t>Another concern is that fortified foods may give people a false sense of security about their overall diet. People may assume that because a food is fortified with certain nutrients, they do not need to worry about getting those nutrients from other sources. This can lead to an imbalanced diet and potentially other health issues.</a:t>
            </a:r>
          </a:p>
          <a:p>
            <a:pPr>
              <a:lnSpc>
                <a:spcPct val="110000"/>
              </a:lnSpc>
            </a:pPr>
            <a:endParaRPr lang="en-US" sz="1600" dirty="0"/>
          </a:p>
        </p:txBody>
      </p:sp>
      <p:sp useBgFill="1">
        <p:nvSpPr>
          <p:cNvPr id="14" name="Freeform: Shape 13">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7" name="Graphic 6" descr="Castle scene">
            <a:extLst>
              <a:ext uri="{FF2B5EF4-FFF2-40B4-BE49-F238E27FC236}">
                <a16:creationId xmlns:a16="http://schemas.microsoft.com/office/drawing/2014/main" id="{79570B26-7270-CE30-ABA1-83A0D5CD37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6162" y="1282669"/>
            <a:ext cx="4284000" cy="4284000"/>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789669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5A721-810F-C287-10F2-E3862C27027C}"/>
              </a:ext>
            </a:extLst>
          </p:cNvPr>
          <p:cNvSpPr>
            <a:spLocks noGrp="1"/>
          </p:cNvSpPr>
          <p:nvPr>
            <p:ph type="title"/>
          </p:nvPr>
        </p:nvSpPr>
        <p:spPr>
          <a:xfrm>
            <a:off x="304800" y="228600"/>
            <a:ext cx="5012267" cy="1346200"/>
          </a:xfrm>
        </p:spPr>
        <p:txBody>
          <a:bodyPr wrap="square" anchor="ctr">
            <a:normAutofit/>
          </a:bodyPr>
          <a:lstStyle/>
          <a:p>
            <a:r>
              <a:rPr lang="en-US" dirty="0"/>
              <a:t>Conclusion</a:t>
            </a:r>
          </a:p>
        </p:txBody>
      </p:sp>
      <p:sp>
        <p:nvSpPr>
          <p:cNvPr id="3" name="Content Placeholder 2">
            <a:extLst>
              <a:ext uri="{FF2B5EF4-FFF2-40B4-BE49-F238E27FC236}">
                <a16:creationId xmlns:a16="http://schemas.microsoft.com/office/drawing/2014/main" id="{1BCDDDF9-2DE0-BF1E-A2CB-B3A25253FA04}"/>
              </a:ext>
            </a:extLst>
          </p:cNvPr>
          <p:cNvSpPr>
            <a:spLocks noGrp="1"/>
          </p:cNvSpPr>
          <p:nvPr>
            <p:ph idx="1"/>
          </p:nvPr>
        </p:nvSpPr>
        <p:spPr>
          <a:xfrm>
            <a:off x="169333" y="1820333"/>
            <a:ext cx="6062133" cy="4732867"/>
          </a:xfrm>
        </p:spPr>
        <p:txBody>
          <a:bodyPr>
            <a:normAutofit/>
          </a:bodyPr>
          <a:lstStyle/>
          <a:p>
            <a:pPr>
              <a:lnSpc>
                <a:spcPct val="110000"/>
              </a:lnSpc>
            </a:pPr>
            <a:r>
              <a:rPr lang="en-US" sz="1800" dirty="0"/>
              <a:t>In conclusion, fortified foods have both pros and cons. While they can help address nutrient deficiencies and provide a convenient source of essential nutrients, they also carry the risk of overconsumption and may lead to an imbalanced diet. It is important for consumers to be aware of the benefits and risks of fortified foods, and for regulators to continue monitoring and updating regulations to ensure public health is protected.</a:t>
            </a:r>
          </a:p>
          <a:p>
            <a:pPr>
              <a:lnSpc>
                <a:spcPct val="110000"/>
              </a:lnSpc>
            </a:pPr>
            <a:r>
              <a:rPr lang="en-US" sz="1800" dirty="0"/>
              <a:t>Ultimately, the decision to consume fortified foods should be based on individual needs </a:t>
            </a:r>
            <a:r>
              <a:rPr lang="en-US" sz="1800"/>
              <a:t>and preferences and </a:t>
            </a:r>
            <a:r>
              <a:rPr lang="en-US" sz="1800" dirty="0"/>
              <a:t>should be part of an overall balanced and varied diet.</a:t>
            </a:r>
          </a:p>
          <a:p>
            <a:pPr>
              <a:lnSpc>
                <a:spcPct val="110000"/>
              </a:lnSpc>
            </a:pPr>
            <a:endParaRPr lang="en-US" sz="1800" dirty="0"/>
          </a:p>
        </p:txBody>
      </p:sp>
      <p:sp useBgFill="1">
        <p:nvSpPr>
          <p:cNvPr id="14" name="Freeform: Shape 13">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7" name="Graphic 6" descr="Laptop Secure">
            <a:extLst>
              <a:ext uri="{FF2B5EF4-FFF2-40B4-BE49-F238E27FC236}">
                <a16:creationId xmlns:a16="http://schemas.microsoft.com/office/drawing/2014/main" id="{C8C8479E-C1CF-0B82-7683-41A7246439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6162" y="1282669"/>
            <a:ext cx="4284000" cy="4284000"/>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33446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0">
            <a:extLst>
              <a:ext uri="{FF2B5EF4-FFF2-40B4-BE49-F238E27FC236}">
                <a16:creationId xmlns:a16="http://schemas.microsoft.com/office/drawing/2014/main" id="{0149A9F6-B857-488C-AC3A-007B7816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42">
            <a:extLst>
              <a:ext uri="{FF2B5EF4-FFF2-40B4-BE49-F238E27FC236}">
                <a16:creationId xmlns:a16="http://schemas.microsoft.com/office/drawing/2014/main" id="{249EFD05-C377-44BE-91F0-1D17C1D9B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580C71-BADB-2194-31EB-7A507B97B6AB}"/>
              </a:ext>
            </a:extLst>
          </p:cNvPr>
          <p:cNvSpPr>
            <a:spLocks noGrp="1"/>
          </p:cNvSpPr>
          <p:nvPr>
            <p:ph type="ctrTitle"/>
          </p:nvPr>
        </p:nvSpPr>
        <p:spPr>
          <a:xfrm>
            <a:off x="552450" y="1009068"/>
            <a:ext cx="5208188" cy="1578213"/>
          </a:xfrm>
        </p:spPr>
        <p:txBody>
          <a:bodyPr>
            <a:normAutofit/>
          </a:bodyPr>
          <a:lstStyle/>
          <a:p>
            <a:r>
              <a:rPr lang="en-US" dirty="0"/>
              <a:t>Introduction to Carbohydrates</a:t>
            </a:r>
          </a:p>
        </p:txBody>
      </p:sp>
      <p:sp>
        <p:nvSpPr>
          <p:cNvPr id="3" name="Subtitle 2">
            <a:extLst>
              <a:ext uri="{FF2B5EF4-FFF2-40B4-BE49-F238E27FC236}">
                <a16:creationId xmlns:a16="http://schemas.microsoft.com/office/drawing/2014/main" id="{A7CF2188-D0DB-88D5-E88A-8C13F53BEF8F}"/>
              </a:ext>
            </a:extLst>
          </p:cNvPr>
          <p:cNvSpPr>
            <a:spLocks noGrp="1"/>
          </p:cNvSpPr>
          <p:nvPr>
            <p:ph type="subTitle" idx="1"/>
          </p:nvPr>
        </p:nvSpPr>
        <p:spPr>
          <a:xfrm>
            <a:off x="414867" y="2587282"/>
            <a:ext cx="5898221" cy="2821330"/>
          </a:xfrm>
        </p:spPr>
        <p:txBody>
          <a:bodyPr>
            <a:noAutofit/>
          </a:bodyPr>
          <a:lstStyle/>
          <a:p>
            <a:pPr>
              <a:lnSpc>
                <a:spcPct val="110000"/>
              </a:lnSpc>
            </a:pPr>
            <a:r>
              <a:rPr lang="en-US" sz="1800" dirty="0"/>
              <a:t>Carbohydrates are one of the three macronutrients that our body needs in large amounts, along with proteins and fats. They are a major source of energy for our body and are found in various foods such as fruits, vegetables, grains, and dairy products.</a:t>
            </a:r>
          </a:p>
          <a:p>
            <a:pPr>
              <a:lnSpc>
                <a:spcPct val="110000"/>
              </a:lnSpc>
            </a:pPr>
            <a:r>
              <a:rPr lang="en-US" sz="1800" dirty="0"/>
              <a:t>Carbohydrates are made up of simple sugars such as glucose, fructose, and galactose. These simple sugars combine to form complex carbohydrates such as starches and fibers.</a:t>
            </a:r>
          </a:p>
          <a:p>
            <a:pPr>
              <a:lnSpc>
                <a:spcPct val="110000"/>
              </a:lnSpc>
            </a:pPr>
            <a:endParaRPr lang="en-US" sz="1800" dirty="0"/>
          </a:p>
        </p:txBody>
      </p:sp>
      <p:grpSp>
        <p:nvGrpSpPr>
          <p:cNvPr id="45" name="Group 44">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46"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7"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8"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50" name="Group 49">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51"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52"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53"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4" name="Picture 3">
            <a:extLst>
              <a:ext uri="{FF2B5EF4-FFF2-40B4-BE49-F238E27FC236}">
                <a16:creationId xmlns:a16="http://schemas.microsoft.com/office/drawing/2014/main" id="{CD00E6A6-552F-C1B1-5760-C9CF5C2F8BED}"/>
              </a:ext>
            </a:extLst>
          </p:cNvPr>
          <p:cNvPicPr>
            <a:picLocks noChangeAspect="1"/>
          </p:cNvPicPr>
          <p:nvPr/>
        </p:nvPicPr>
        <p:blipFill rotWithShape="1">
          <a:blip r:embed="rId2"/>
          <a:srcRect r="-1" b="1420"/>
          <a:stretch/>
        </p:blipFill>
        <p:spPr>
          <a:xfrm>
            <a:off x="6313088" y="602657"/>
            <a:ext cx="5326462" cy="5250743"/>
          </a:xfrm>
          <a:custGeom>
            <a:avLst/>
            <a:gdLst/>
            <a:ahLst/>
            <a:cxnLst/>
            <a:rect l="l" t="t" r="r" b="b"/>
            <a:pathLst>
              <a:path w="5326462" h="5250743">
                <a:moveTo>
                  <a:pt x="2576092" y="0"/>
                </a:moveTo>
                <a:cubicBezTo>
                  <a:pt x="2650583" y="0"/>
                  <a:pt x="2726041" y="967"/>
                  <a:pt x="2803435" y="967"/>
                </a:cubicBezTo>
                <a:cubicBezTo>
                  <a:pt x="3020137" y="967"/>
                  <a:pt x="3205881" y="967"/>
                  <a:pt x="3329710" y="47407"/>
                </a:cubicBezTo>
                <a:cubicBezTo>
                  <a:pt x="3732156" y="124807"/>
                  <a:pt x="4088166" y="387966"/>
                  <a:pt x="4304868" y="573726"/>
                </a:cubicBezTo>
                <a:cubicBezTo>
                  <a:pt x="4537048" y="744005"/>
                  <a:pt x="4893058" y="1069084"/>
                  <a:pt x="5109760" y="1471563"/>
                </a:cubicBezTo>
                <a:cubicBezTo>
                  <a:pt x="5202632" y="2090761"/>
                  <a:pt x="5326462" y="2477760"/>
                  <a:pt x="5326462" y="2694480"/>
                </a:cubicBezTo>
                <a:cubicBezTo>
                  <a:pt x="5326462" y="3267238"/>
                  <a:pt x="5249068" y="3329158"/>
                  <a:pt x="5249068" y="3329158"/>
                </a:cubicBezTo>
                <a:cubicBezTo>
                  <a:pt x="5109760" y="3824516"/>
                  <a:pt x="4784708" y="4288915"/>
                  <a:pt x="4506091" y="4613994"/>
                </a:cubicBezTo>
                <a:cubicBezTo>
                  <a:pt x="4242954" y="4877153"/>
                  <a:pt x="3825029" y="5016473"/>
                  <a:pt x="3329710" y="5233192"/>
                </a:cubicBezTo>
                <a:cubicBezTo>
                  <a:pt x="3020137" y="5233192"/>
                  <a:pt x="2199766" y="5310592"/>
                  <a:pt x="1704448" y="5140313"/>
                </a:cubicBezTo>
                <a:cubicBezTo>
                  <a:pt x="1224608" y="4908113"/>
                  <a:pt x="1069821" y="4861674"/>
                  <a:pt x="667375" y="4505635"/>
                </a:cubicBezTo>
                <a:cubicBezTo>
                  <a:pt x="311365" y="4103156"/>
                  <a:pt x="48228" y="3329158"/>
                  <a:pt x="17270" y="2880239"/>
                </a:cubicBezTo>
                <a:cubicBezTo>
                  <a:pt x="-29166" y="2617080"/>
                  <a:pt x="32749" y="2183641"/>
                  <a:pt x="32749" y="2090761"/>
                </a:cubicBezTo>
                <a:cubicBezTo>
                  <a:pt x="32749" y="1610883"/>
                  <a:pt x="342323" y="1254844"/>
                  <a:pt x="605461" y="929765"/>
                </a:cubicBezTo>
                <a:cubicBezTo>
                  <a:pt x="884077" y="620166"/>
                  <a:pt x="1147215" y="341526"/>
                  <a:pt x="1549661" y="248646"/>
                </a:cubicBezTo>
                <a:cubicBezTo>
                  <a:pt x="1905671" y="78367"/>
                  <a:pt x="1905671" y="78367"/>
                  <a:pt x="1905671" y="78367"/>
                </a:cubicBezTo>
                <a:cubicBezTo>
                  <a:pt x="2137851" y="8707"/>
                  <a:pt x="2352618" y="0"/>
                  <a:pt x="2576092" y="0"/>
                </a:cubicBezTo>
                <a:close/>
              </a:path>
            </a:pathLst>
          </a:custGeom>
        </p:spPr>
      </p:pic>
    </p:spTree>
    <p:extLst>
      <p:ext uri="{BB962C8B-B14F-4D97-AF65-F5344CB8AC3E}">
        <p14:creationId xmlns:p14="http://schemas.microsoft.com/office/powerpoint/2010/main" val="151285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2DEBC-6674-E00E-A20A-C79511C96093}"/>
              </a:ext>
            </a:extLst>
          </p:cNvPr>
          <p:cNvSpPr>
            <a:spLocks noGrp="1"/>
          </p:cNvSpPr>
          <p:nvPr>
            <p:ph type="title"/>
          </p:nvPr>
        </p:nvSpPr>
        <p:spPr>
          <a:xfrm>
            <a:off x="491068" y="619200"/>
            <a:ext cx="5220894" cy="972533"/>
          </a:xfrm>
        </p:spPr>
        <p:txBody>
          <a:bodyPr wrap="square" anchor="ctr">
            <a:normAutofit/>
          </a:bodyPr>
          <a:lstStyle/>
          <a:p>
            <a:r>
              <a:rPr lang="en-US" sz="4000" dirty="0"/>
              <a:t>Daily Requirement of Carbohydrates</a:t>
            </a:r>
          </a:p>
        </p:txBody>
      </p:sp>
      <p:sp>
        <p:nvSpPr>
          <p:cNvPr id="3" name="Content Placeholder 2">
            <a:extLst>
              <a:ext uri="{FF2B5EF4-FFF2-40B4-BE49-F238E27FC236}">
                <a16:creationId xmlns:a16="http://schemas.microsoft.com/office/drawing/2014/main" id="{61C0B85D-619E-5E3A-9000-5C3D635650F3}"/>
              </a:ext>
            </a:extLst>
          </p:cNvPr>
          <p:cNvSpPr>
            <a:spLocks noGrp="1"/>
          </p:cNvSpPr>
          <p:nvPr>
            <p:ph idx="1"/>
          </p:nvPr>
        </p:nvSpPr>
        <p:spPr>
          <a:xfrm>
            <a:off x="313267" y="1854200"/>
            <a:ext cx="5398695" cy="3903673"/>
          </a:xfrm>
        </p:spPr>
        <p:txBody>
          <a:bodyPr>
            <a:noAutofit/>
          </a:bodyPr>
          <a:lstStyle/>
          <a:p>
            <a:pPr>
              <a:lnSpc>
                <a:spcPct val="110000"/>
              </a:lnSpc>
            </a:pPr>
            <a:r>
              <a:rPr lang="en-US" dirty="0"/>
              <a:t>The daily requirement of carbohydrates varies based on age, gender, and physical activity level. The recommended daily intake of carbohydrates is 130 grams per day for adults.</a:t>
            </a:r>
          </a:p>
          <a:p>
            <a:pPr>
              <a:lnSpc>
                <a:spcPct val="110000"/>
              </a:lnSpc>
            </a:pPr>
            <a:r>
              <a:rPr lang="en-US" dirty="0"/>
              <a:t>It is important to choose healthy sources of carbohydrates such as whole grains, fruits, and vegetables rather than processed and refined carbohydrates like white bread, sugary drinks, and snacks.</a:t>
            </a:r>
          </a:p>
          <a:p>
            <a:pPr>
              <a:lnSpc>
                <a:spcPct val="110000"/>
              </a:lnSpc>
            </a:pPr>
            <a:r>
              <a:rPr lang="en-US" dirty="0"/>
              <a:t>					</a:t>
            </a:r>
          </a:p>
        </p:txBody>
      </p:sp>
      <p:sp useBgFill="1">
        <p:nvSpPr>
          <p:cNvPr id="14" name="Freeform: Shape 13">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7" name="Graphic 6" descr="Fruit Bowl">
            <a:extLst>
              <a:ext uri="{FF2B5EF4-FFF2-40B4-BE49-F238E27FC236}">
                <a16:creationId xmlns:a16="http://schemas.microsoft.com/office/drawing/2014/main" id="{0CAD537E-4041-446F-1CF6-D4C1FC6DD9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6162" y="1282669"/>
            <a:ext cx="4284000" cy="4284000"/>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88871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A2D56B-4753-CDF9-94BD-D7DA0B4E006F}"/>
              </a:ext>
            </a:extLst>
          </p:cNvPr>
          <p:cNvSpPr>
            <a:spLocks noGrp="1"/>
          </p:cNvSpPr>
          <p:nvPr>
            <p:ph type="title"/>
          </p:nvPr>
        </p:nvSpPr>
        <p:spPr>
          <a:xfrm>
            <a:off x="720000" y="619200"/>
            <a:ext cx="3107463" cy="5510138"/>
          </a:xfrm>
        </p:spPr>
        <p:txBody>
          <a:bodyPr>
            <a:normAutofit/>
          </a:bodyPr>
          <a:lstStyle/>
          <a:p>
            <a:r>
              <a:rPr lang="en-US" sz="5400" dirty="0"/>
              <a:t>Sources of Carbohydrates</a:t>
            </a:r>
          </a:p>
        </p:txBody>
      </p:sp>
      <p:sp useBgFill="1">
        <p:nvSpPr>
          <p:cNvPr id="13" name="Freeform: Shape 12">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Content Placeholder 2">
            <a:extLst>
              <a:ext uri="{FF2B5EF4-FFF2-40B4-BE49-F238E27FC236}">
                <a16:creationId xmlns:a16="http://schemas.microsoft.com/office/drawing/2014/main" id="{A8A17749-88F3-2CC4-C540-0ADB5F72BCC3}"/>
              </a:ext>
            </a:extLst>
          </p:cNvPr>
          <p:cNvGraphicFramePr>
            <a:graphicFrameLocks noGrp="1"/>
          </p:cNvGraphicFramePr>
          <p:nvPr>
            <p:ph idx="1"/>
            <p:extLst>
              <p:ext uri="{D42A27DB-BD31-4B8C-83A1-F6EECF244321}">
                <p14:modId xmlns:p14="http://schemas.microsoft.com/office/powerpoint/2010/main" val="2591063653"/>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052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D1035C-3BF0-4FE0-B3A3-1062F8600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33746-720E-89A4-33FA-5B014AC5358E}"/>
              </a:ext>
            </a:extLst>
          </p:cNvPr>
          <p:cNvSpPr>
            <a:spLocks noGrp="1"/>
          </p:cNvSpPr>
          <p:nvPr>
            <p:ph type="title"/>
          </p:nvPr>
        </p:nvSpPr>
        <p:spPr>
          <a:xfrm>
            <a:off x="389468" y="321733"/>
            <a:ext cx="5322494" cy="1774795"/>
          </a:xfrm>
        </p:spPr>
        <p:txBody>
          <a:bodyPr wrap="square" anchor="ctr">
            <a:normAutofit/>
          </a:bodyPr>
          <a:lstStyle/>
          <a:p>
            <a:r>
              <a:rPr lang="en-US" sz="3600" dirty="0"/>
              <a:t>Deficiency Diseases Caused by Lack of Carbohydrates</a:t>
            </a:r>
          </a:p>
        </p:txBody>
      </p:sp>
      <p:sp>
        <p:nvSpPr>
          <p:cNvPr id="3" name="Content Placeholder 2">
            <a:extLst>
              <a:ext uri="{FF2B5EF4-FFF2-40B4-BE49-F238E27FC236}">
                <a16:creationId xmlns:a16="http://schemas.microsoft.com/office/drawing/2014/main" id="{A3ADB35E-6E16-1E6C-B7E3-232F5D0C5545}"/>
              </a:ext>
            </a:extLst>
          </p:cNvPr>
          <p:cNvSpPr>
            <a:spLocks noGrp="1"/>
          </p:cNvSpPr>
          <p:nvPr>
            <p:ph idx="1"/>
          </p:nvPr>
        </p:nvSpPr>
        <p:spPr>
          <a:xfrm>
            <a:off x="720000" y="2096528"/>
            <a:ext cx="7128600" cy="3661345"/>
          </a:xfrm>
        </p:spPr>
        <p:txBody>
          <a:bodyPr>
            <a:normAutofit/>
          </a:bodyPr>
          <a:lstStyle/>
          <a:p>
            <a:pPr>
              <a:lnSpc>
                <a:spcPct val="110000"/>
              </a:lnSpc>
            </a:pPr>
            <a:r>
              <a:rPr lang="en-US" dirty="0"/>
              <a:t>Lack of carbohydrates in the diet can lead to various deficiency diseases. One of the most common deficiency diseases caused by lack of carbohydrates is hypoglycemia, which is characterized by low blood sugar levels.</a:t>
            </a:r>
          </a:p>
          <a:p>
            <a:pPr>
              <a:lnSpc>
                <a:spcPct val="110000"/>
              </a:lnSpc>
            </a:pPr>
            <a:r>
              <a:rPr lang="en-US" dirty="0"/>
              <a:t>Other deficiency diseases caused by lack of carbohydrates include weakness, fatigue, and mental confusion. Severe deficiency of carbohydrates can lead to a condition called ketosis, where the body starts using fats for energy instead of carbohydrates.</a:t>
            </a:r>
          </a:p>
          <a:p>
            <a:pPr>
              <a:lnSpc>
                <a:spcPct val="110000"/>
              </a:lnSpc>
            </a:pPr>
            <a:endParaRPr lang="en-US" b="1" dirty="0"/>
          </a:p>
        </p:txBody>
      </p:sp>
      <p:pic>
        <p:nvPicPr>
          <p:cNvPr id="5" name="Picture 4" descr="A row of samples for medical testing">
            <a:extLst>
              <a:ext uri="{FF2B5EF4-FFF2-40B4-BE49-F238E27FC236}">
                <a16:creationId xmlns:a16="http://schemas.microsoft.com/office/drawing/2014/main" id="{A4874E8D-709A-02FC-5A70-E07A3C5964D8}"/>
              </a:ext>
            </a:extLst>
          </p:cNvPr>
          <p:cNvPicPr>
            <a:picLocks noChangeAspect="1"/>
          </p:cNvPicPr>
          <p:nvPr/>
        </p:nvPicPr>
        <p:blipFill rotWithShape="1">
          <a:blip r:embed="rId2"/>
          <a:srcRect l="38069"/>
          <a:stretch/>
        </p:blipFill>
        <p:spPr>
          <a:xfrm>
            <a:off x="6529065" y="10"/>
            <a:ext cx="5662937" cy="6857990"/>
          </a:xfrm>
          <a:custGeom>
            <a:avLst/>
            <a:gdLst/>
            <a:ahLst/>
            <a:cxnLst/>
            <a:rect l="l" t="t" r="r" b="b"/>
            <a:pathLst>
              <a:path w="5662937" h="6858000">
                <a:moveTo>
                  <a:pt x="598332" y="0"/>
                </a:moveTo>
                <a:lnTo>
                  <a:pt x="5662937" y="0"/>
                </a:lnTo>
                <a:lnTo>
                  <a:pt x="5662937" y="6858000"/>
                </a:lnTo>
                <a:lnTo>
                  <a:pt x="0" y="6858000"/>
                </a:lnTo>
                <a:lnTo>
                  <a:pt x="78957" y="6777438"/>
                </a:lnTo>
                <a:cubicBezTo>
                  <a:pt x="291624" y="6544265"/>
                  <a:pt x="490445" y="6275955"/>
                  <a:pt x="672224" y="5969316"/>
                </a:cubicBezTo>
                <a:cubicBezTo>
                  <a:pt x="914596" y="5515036"/>
                  <a:pt x="1066079" y="5030470"/>
                  <a:pt x="1217562" y="4515619"/>
                </a:cubicBezTo>
                <a:cubicBezTo>
                  <a:pt x="1338748" y="3970483"/>
                  <a:pt x="1399341" y="3516203"/>
                  <a:pt x="1399341" y="3061922"/>
                </a:cubicBezTo>
                <a:cubicBezTo>
                  <a:pt x="1399341" y="1948936"/>
                  <a:pt x="1190579" y="1021447"/>
                  <a:pt x="773055" y="279455"/>
                </a:cubicBezTo>
                <a:close/>
              </a:path>
            </a:pathLst>
          </a:custGeom>
        </p:spPr>
      </p:pic>
    </p:spTree>
    <p:extLst>
      <p:ext uri="{BB962C8B-B14F-4D97-AF65-F5344CB8AC3E}">
        <p14:creationId xmlns:p14="http://schemas.microsoft.com/office/powerpoint/2010/main" val="3071201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D9E2D9-EE69-4775-8CE5-9EAC35AD2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5B673-1FA7-415E-8B2E-7A0550C8B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060C9-0AF6-DFF6-B934-79D1D69EF9F2}"/>
              </a:ext>
            </a:extLst>
          </p:cNvPr>
          <p:cNvSpPr>
            <a:spLocks noGrp="1"/>
          </p:cNvSpPr>
          <p:nvPr>
            <p:ph type="title"/>
          </p:nvPr>
        </p:nvSpPr>
        <p:spPr>
          <a:xfrm>
            <a:off x="6480000" y="619200"/>
            <a:ext cx="4991961" cy="1477328"/>
          </a:xfrm>
        </p:spPr>
        <p:txBody>
          <a:bodyPr wrap="square" anchor="ctr">
            <a:normAutofit/>
          </a:bodyPr>
          <a:lstStyle/>
          <a:p>
            <a:r>
              <a:rPr lang="en-US" sz="3600" dirty="0"/>
              <a:t>Prevention of Carbohydrate Deficiency Diseases</a:t>
            </a:r>
          </a:p>
        </p:txBody>
      </p:sp>
      <p:pic>
        <p:nvPicPr>
          <p:cNvPr id="5" name="Picture 4" descr="Vegetables and fruits in a row">
            <a:extLst>
              <a:ext uri="{FF2B5EF4-FFF2-40B4-BE49-F238E27FC236}">
                <a16:creationId xmlns:a16="http://schemas.microsoft.com/office/drawing/2014/main" id="{02FE3CDF-E51F-F1C4-CF77-1CF5420381BB}"/>
              </a:ext>
            </a:extLst>
          </p:cNvPr>
          <p:cNvPicPr>
            <a:picLocks noChangeAspect="1"/>
          </p:cNvPicPr>
          <p:nvPr/>
        </p:nvPicPr>
        <p:blipFill rotWithShape="1">
          <a:blip r:embed="rId2"/>
          <a:srcRect l="9426" r="33111" b="-1"/>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
        <p:nvSpPr>
          <p:cNvPr id="3" name="Content Placeholder 2">
            <a:extLst>
              <a:ext uri="{FF2B5EF4-FFF2-40B4-BE49-F238E27FC236}">
                <a16:creationId xmlns:a16="http://schemas.microsoft.com/office/drawing/2014/main" id="{ECB1D221-39C7-BC9A-4652-D6213B0358C0}"/>
              </a:ext>
            </a:extLst>
          </p:cNvPr>
          <p:cNvSpPr>
            <a:spLocks noGrp="1"/>
          </p:cNvSpPr>
          <p:nvPr>
            <p:ph idx="1"/>
          </p:nvPr>
        </p:nvSpPr>
        <p:spPr>
          <a:xfrm>
            <a:off x="6214533" y="1888067"/>
            <a:ext cx="5765800" cy="4648199"/>
          </a:xfrm>
        </p:spPr>
        <p:txBody>
          <a:bodyPr>
            <a:normAutofit/>
          </a:bodyPr>
          <a:lstStyle/>
          <a:p>
            <a:pPr>
              <a:lnSpc>
                <a:spcPct val="110000"/>
              </a:lnSpc>
            </a:pPr>
            <a:r>
              <a:rPr lang="en-US" dirty="0"/>
              <a:t>To prevent carbohydrate deficiency diseases, it is important to consume a balanced diet that includes adequate amounts of carbohydrates from healthy sources such as fruits, vegetables, and whole grains.</a:t>
            </a:r>
          </a:p>
          <a:p>
            <a:pPr>
              <a:lnSpc>
                <a:spcPct val="110000"/>
              </a:lnSpc>
            </a:pPr>
            <a:r>
              <a:rPr lang="en-US" dirty="0"/>
              <a:t>Regular exercise can also help in maintaining healthy blood sugar levels and preventing carbohydrate deficiency diseases. It is important to consult a healthcare professional for personalized dietary advice.</a:t>
            </a:r>
          </a:p>
          <a:p>
            <a:pPr>
              <a:lnSpc>
                <a:spcPct val="110000"/>
              </a:lnSpc>
            </a:pPr>
            <a:endParaRPr lang="en-US" dirty="0"/>
          </a:p>
        </p:txBody>
      </p:sp>
    </p:spTree>
    <p:extLst>
      <p:ext uri="{BB962C8B-B14F-4D97-AF65-F5344CB8AC3E}">
        <p14:creationId xmlns:p14="http://schemas.microsoft.com/office/powerpoint/2010/main" val="3217902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CB138-B386-E682-2805-D6B557C856B8}"/>
              </a:ext>
            </a:extLst>
          </p:cNvPr>
          <p:cNvSpPr>
            <a:spLocks noGrp="1"/>
          </p:cNvSpPr>
          <p:nvPr>
            <p:ph type="title"/>
          </p:nvPr>
        </p:nvSpPr>
        <p:spPr>
          <a:xfrm>
            <a:off x="720000" y="619200"/>
            <a:ext cx="4991961" cy="1477328"/>
          </a:xfrm>
        </p:spPr>
        <p:txBody>
          <a:bodyPr wrap="square" anchor="ctr">
            <a:normAutofit/>
          </a:bodyPr>
          <a:lstStyle/>
          <a:p>
            <a:r>
              <a:rPr lang="en-US" sz="4000" dirty="0"/>
              <a:t>Conclusion</a:t>
            </a:r>
          </a:p>
        </p:txBody>
      </p:sp>
      <p:sp>
        <p:nvSpPr>
          <p:cNvPr id="3" name="Content Placeholder 2">
            <a:extLst>
              <a:ext uri="{FF2B5EF4-FFF2-40B4-BE49-F238E27FC236}">
                <a16:creationId xmlns:a16="http://schemas.microsoft.com/office/drawing/2014/main" id="{7C0CF19C-5856-A064-84E8-CA94A64C9530}"/>
              </a:ext>
            </a:extLst>
          </p:cNvPr>
          <p:cNvSpPr>
            <a:spLocks noGrp="1"/>
          </p:cNvSpPr>
          <p:nvPr>
            <p:ph idx="1"/>
          </p:nvPr>
        </p:nvSpPr>
        <p:spPr>
          <a:xfrm>
            <a:off x="93133" y="2096528"/>
            <a:ext cx="6206067" cy="4346605"/>
          </a:xfrm>
        </p:spPr>
        <p:txBody>
          <a:bodyPr>
            <a:normAutofit/>
          </a:bodyPr>
          <a:lstStyle/>
          <a:p>
            <a:pPr>
              <a:lnSpc>
                <a:spcPct val="110000"/>
              </a:lnSpc>
            </a:pPr>
            <a:r>
              <a:rPr lang="en-US" dirty="0"/>
              <a:t>Carbohydrates are an essential nutrient that our body needs for energy. It is important to consume a balanced diet that includes healthy sources of carbohydrates to prevent deficiency diseases.</a:t>
            </a:r>
          </a:p>
          <a:p>
            <a:pPr>
              <a:lnSpc>
                <a:spcPct val="110000"/>
              </a:lnSpc>
            </a:pPr>
            <a:r>
              <a:rPr lang="en-US" dirty="0"/>
              <a:t>By making small changes to our diet and lifestyle, we can ensure that we are getting enough carbohydrates to maintain optimal health and wellbeing.</a:t>
            </a:r>
          </a:p>
          <a:p>
            <a:pPr>
              <a:lnSpc>
                <a:spcPct val="110000"/>
              </a:lnSpc>
            </a:pPr>
            <a:endParaRPr lang="en-US" dirty="0"/>
          </a:p>
        </p:txBody>
      </p:sp>
      <p:sp useBgFill="1">
        <p:nvSpPr>
          <p:cNvPr id="14" name="Freeform: Shape 13">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7" name="Graphic 6" descr="Donut">
            <a:extLst>
              <a:ext uri="{FF2B5EF4-FFF2-40B4-BE49-F238E27FC236}">
                <a16:creationId xmlns:a16="http://schemas.microsoft.com/office/drawing/2014/main" id="{F5EAF517-911F-A7B9-4068-1C823FF649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6162" y="1282669"/>
            <a:ext cx="4284000" cy="4284000"/>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725619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D1CCC3C-EB52-47ED-B6AA-5F70D9215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84C50CF-FE9D-459C-890F-56C32779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79C4E6F9-8A11-4E94-8423-966E9DF0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096624" cy="6858000"/>
          </a:xfrm>
          <a:custGeom>
            <a:avLst/>
            <a:gdLst>
              <a:gd name="connsiteX0" fmla="*/ 0 w 11096624"/>
              <a:gd name="connsiteY0" fmla="*/ 0 h 6858000"/>
              <a:gd name="connsiteX1" fmla="*/ 10869306 w 11096624"/>
              <a:gd name="connsiteY1" fmla="*/ 0 h 6858000"/>
              <a:gd name="connsiteX2" fmla="*/ 10932108 w 11096624"/>
              <a:gd name="connsiteY2" fmla="*/ 181114 h 6858000"/>
              <a:gd name="connsiteX3" fmla="*/ 10953136 w 11096624"/>
              <a:gd name="connsiteY3" fmla="*/ 3620675 h 6858000"/>
              <a:gd name="connsiteX4" fmla="*/ 9722723 w 11096624"/>
              <a:gd name="connsiteY4" fmla="*/ 6351879 h 6858000"/>
              <a:gd name="connsiteX5" fmla="*/ 9365083 w 11096624"/>
              <a:gd name="connsiteY5" fmla="*/ 6847267 h 6858000"/>
              <a:gd name="connsiteX6" fmla="*/ 9354506 w 11096624"/>
              <a:gd name="connsiteY6" fmla="*/ 6858000 h 6858000"/>
              <a:gd name="connsiteX7" fmla="*/ 0 w 1109662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6624" h="6858000">
                <a:moveTo>
                  <a:pt x="0" y="0"/>
                </a:moveTo>
                <a:lnTo>
                  <a:pt x="10869306" y="0"/>
                </a:lnTo>
                <a:lnTo>
                  <a:pt x="10932108" y="181114"/>
                </a:lnTo>
                <a:cubicBezTo>
                  <a:pt x="11289577" y="1409141"/>
                  <a:pt x="10953136" y="3273767"/>
                  <a:pt x="10953136" y="3620675"/>
                </a:cubicBezTo>
                <a:cubicBezTo>
                  <a:pt x="10953136" y="5162483"/>
                  <a:pt x="10118214" y="5735156"/>
                  <a:pt x="9722723" y="6351879"/>
                </a:cubicBezTo>
                <a:cubicBezTo>
                  <a:pt x="9656808" y="6500554"/>
                  <a:pt x="9530643" y="6669361"/>
                  <a:pt x="9365083" y="6847267"/>
                </a:cubicBezTo>
                <a:lnTo>
                  <a:pt x="9354506" y="6858000"/>
                </a:lnTo>
                <a:lnTo>
                  <a:pt x="0" y="6858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2" name="Title 1">
            <a:extLst>
              <a:ext uri="{FF2B5EF4-FFF2-40B4-BE49-F238E27FC236}">
                <a16:creationId xmlns:a16="http://schemas.microsoft.com/office/drawing/2014/main" id="{94D4B145-AF19-EF71-BB3E-E1C34F485B32}"/>
              </a:ext>
            </a:extLst>
          </p:cNvPr>
          <p:cNvSpPr>
            <a:spLocks noGrp="1"/>
          </p:cNvSpPr>
          <p:nvPr>
            <p:ph type="title"/>
          </p:nvPr>
        </p:nvSpPr>
        <p:spPr>
          <a:xfrm>
            <a:off x="720000" y="619200"/>
            <a:ext cx="6923812" cy="1477328"/>
          </a:xfrm>
        </p:spPr>
        <p:txBody>
          <a:bodyPr wrap="square" anchor="ctr">
            <a:normAutofit/>
          </a:bodyPr>
          <a:lstStyle/>
          <a:p>
            <a:r>
              <a:rPr lang="en-US" dirty="0"/>
              <a:t>Fortified Food: The Good, The Bad, and The Ugly</a:t>
            </a:r>
          </a:p>
        </p:txBody>
      </p:sp>
      <p:sp>
        <p:nvSpPr>
          <p:cNvPr id="3" name="Content Placeholder 2">
            <a:extLst>
              <a:ext uri="{FF2B5EF4-FFF2-40B4-BE49-F238E27FC236}">
                <a16:creationId xmlns:a16="http://schemas.microsoft.com/office/drawing/2014/main" id="{40778A86-3D6D-77D1-732D-861870F5BDB9}"/>
              </a:ext>
            </a:extLst>
          </p:cNvPr>
          <p:cNvSpPr>
            <a:spLocks noGrp="1"/>
          </p:cNvSpPr>
          <p:nvPr>
            <p:ph idx="1"/>
          </p:nvPr>
        </p:nvSpPr>
        <p:spPr>
          <a:xfrm>
            <a:off x="414867" y="1998134"/>
            <a:ext cx="7961508" cy="4436534"/>
          </a:xfrm>
        </p:spPr>
        <p:txBody>
          <a:bodyPr>
            <a:normAutofit/>
          </a:bodyPr>
          <a:lstStyle/>
          <a:p>
            <a:pPr>
              <a:lnSpc>
                <a:spcPct val="110000"/>
              </a:lnSpc>
            </a:pPr>
            <a:r>
              <a:rPr lang="en-US" sz="2400" dirty="0"/>
              <a:t>Fortified foods refer to those that have additional nutrients added to them. These nutrients are not naturally present in the food but are added during processing. The aim of fortification is to improve the nutritional value of the food and address nutrient deficiencies in the population.</a:t>
            </a:r>
          </a:p>
          <a:p>
            <a:pPr>
              <a:lnSpc>
                <a:spcPct val="110000"/>
              </a:lnSpc>
            </a:pPr>
            <a:r>
              <a:rPr lang="en-US" sz="2400" dirty="0"/>
              <a:t>However, fortified foods also have their downsides. In this presentation, we will explore the pros and cons of fortified foods.</a:t>
            </a:r>
          </a:p>
          <a:p>
            <a:pPr>
              <a:lnSpc>
                <a:spcPct val="110000"/>
              </a:lnSpc>
            </a:pPr>
            <a:endParaRPr lang="en-US" sz="2400" dirty="0"/>
          </a:p>
        </p:txBody>
      </p:sp>
      <p:pic>
        <p:nvPicPr>
          <p:cNvPr id="7" name="Graphic 6" descr="Health">
            <a:extLst>
              <a:ext uri="{FF2B5EF4-FFF2-40B4-BE49-F238E27FC236}">
                <a16:creationId xmlns:a16="http://schemas.microsoft.com/office/drawing/2014/main" id="{C8170F38-8EDC-754B-3C70-257614D0E0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76376" y="1876856"/>
            <a:ext cx="3095625" cy="3095625"/>
          </a:xfrm>
          <a:custGeom>
            <a:avLst/>
            <a:gdLst/>
            <a:ahLst/>
            <a:cxnLst/>
            <a:rect l="l" t="t" r="r" b="b"/>
            <a:pathLst>
              <a:path w="3095625" h="5409338">
                <a:moveTo>
                  <a:pt x="0" y="0"/>
                </a:moveTo>
                <a:lnTo>
                  <a:pt x="3095625" y="0"/>
                </a:lnTo>
                <a:lnTo>
                  <a:pt x="3095625" y="5409338"/>
                </a:lnTo>
                <a:lnTo>
                  <a:pt x="0" y="5409338"/>
                </a:lnTo>
                <a:close/>
              </a:path>
            </a:pathLst>
          </a:custGeom>
        </p:spPr>
      </p:pic>
    </p:spTree>
    <p:extLst>
      <p:ext uri="{BB962C8B-B14F-4D97-AF65-F5344CB8AC3E}">
        <p14:creationId xmlns:p14="http://schemas.microsoft.com/office/powerpoint/2010/main" val="353066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E9D6223-8D87-4038-BE74-D5224B024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6FBF49-EC0D-4E09-A77B-DB4E8257E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3AA13D0-BF0A-4B8F-9FD6-CAE2DCD93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9705717" cy="6858000"/>
          </a:xfrm>
          <a:custGeom>
            <a:avLst/>
            <a:gdLst>
              <a:gd name="connsiteX0" fmla="*/ 0 w 9705717"/>
              <a:gd name="connsiteY0" fmla="*/ 0 h 6858000"/>
              <a:gd name="connsiteX1" fmla="*/ 8892014 w 9705717"/>
              <a:gd name="connsiteY1" fmla="*/ 0 h 6858000"/>
              <a:gd name="connsiteX2" fmla="*/ 8948109 w 9705717"/>
              <a:gd name="connsiteY2" fmla="*/ 119185 h 6858000"/>
              <a:gd name="connsiteX3" fmla="*/ 9361712 w 9705717"/>
              <a:gd name="connsiteY3" fmla="*/ 1009060 h 6858000"/>
              <a:gd name="connsiteX4" fmla="*/ 9569814 w 9705717"/>
              <a:gd name="connsiteY4" fmla="*/ 4722415 h 6858000"/>
              <a:gd name="connsiteX5" fmla="*/ 8937785 w 9705717"/>
              <a:gd name="connsiteY5" fmla="*/ 6619105 h 6858000"/>
              <a:gd name="connsiteX6" fmla="*/ 8749280 w 9705717"/>
              <a:gd name="connsiteY6" fmla="*/ 6858000 h 6858000"/>
              <a:gd name="connsiteX7" fmla="*/ 0 w 970571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05717" h="6858000">
                <a:moveTo>
                  <a:pt x="0" y="0"/>
                </a:moveTo>
                <a:lnTo>
                  <a:pt x="8892014" y="0"/>
                </a:lnTo>
                <a:lnTo>
                  <a:pt x="8948109" y="119185"/>
                </a:lnTo>
                <a:cubicBezTo>
                  <a:pt x="9080774" y="406683"/>
                  <a:pt x="9216041" y="706568"/>
                  <a:pt x="9361712" y="1009060"/>
                </a:cubicBezTo>
                <a:cubicBezTo>
                  <a:pt x="9986018" y="2093861"/>
                  <a:pt x="9569814" y="4346908"/>
                  <a:pt x="9569814" y="4722415"/>
                </a:cubicBezTo>
                <a:cubicBezTo>
                  <a:pt x="9569814" y="5635108"/>
                  <a:pt x="9260912" y="6189243"/>
                  <a:pt x="8937785" y="6619105"/>
                </a:cubicBezTo>
                <a:lnTo>
                  <a:pt x="8749280"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DEC9D48D-B94D-F29F-6DEE-B6BB4D030BD9}"/>
              </a:ext>
            </a:extLst>
          </p:cNvPr>
          <p:cNvSpPr>
            <a:spLocks noGrp="1"/>
          </p:cNvSpPr>
          <p:nvPr>
            <p:ph type="title"/>
          </p:nvPr>
        </p:nvSpPr>
        <p:spPr>
          <a:xfrm>
            <a:off x="720000" y="619200"/>
            <a:ext cx="6911974" cy="1477328"/>
          </a:xfrm>
        </p:spPr>
        <p:txBody>
          <a:bodyPr wrap="square" anchor="ctr">
            <a:normAutofit/>
          </a:bodyPr>
          <a:lstStyle/>
          <a:p>
            <a:r>
              <a:rPr lang="en-US" dirty="0"/>
              <a:t>Pros of Fortified Foods</a:t>
            </a:r>
          </a:p>
        </p:txBody>
      </p:sp>
      <p:sp>
        <p:nvSpPr>
          <p:cNvPr id="3" name="Content Placeholder 2">
            <a:extLst>
              <a:ext uri="{FF2B5EF4-FFF2-40B4-BE49-F238E27FC236}">
                <a16:creationId xmlns:a16="http://schemas.microsoft.com/office/drawing/2014/main" id="{DB7FF07A-AF6C-C37C-B4DB-0159402A4D09}"/>
              </a:ext>
            </a:extLst>
          </p:cNvPr>
          <p:cNvSpPr>
            <a:spLocks noGrp="1"/>
          </p:cNvSpPr>
          <p:nvPr>
            <p:ph idx="1"/>
          </p:nvPr>
        </p:nvSpPr>
        <p:spPr>
          <a:xfrm>
            <a:off x="287868" y="1913467"/>
            <a:ext cx="7869326" cy="4485059"/>
          </a:xfrm>
        </p:spPr>
        <p:txBody>
          <a:bodyPr>
            <a:normAutofit/>
          </a:bodyPr>
          <a:lstStyle/>
          <a:p>
            <a:pPr>
              <a:lnSpc>
                <a:spcPct val="110000"/>
              </a:lnSpc>
            </a:pPr>
            <a:r>
              <a:rPr lang="en-US" dirty="0"/>
              <a:t>One of the main advantages of fortified foods is that they can help address nutrient deficiencies in the population. For example, in many countries, flour is fortified with folic acid to prevent neural tube defects in babies. This has been shown to be an effective way of improving folate status in the population.</a:t>
            </a:r>
          </a:p>
          <a:p>
            <a:pPr>
              <a:lnSpc>
                <a:spcPct val="110000"/>
              </a:lnSpc>
            </a:pPr>
            <a:r>
              <a:rPr lang="en-US" dirty="0"/>
              <a:t>Fortified foods can also be a convenient way of getting essential nutrients. For example, many breakfast cereals are fortified with vitamins and minerals, making it easy for people to get their daily dose of these nutrients.</a:t>
            </a:r>
          </a:p>
          <a:p>
            <a:pPr>
              <a:lnSpc>
                <a:spcPct val="110000"/>
              </a:lnSpc>
            </a:pPr>
            <a:endParaRPr lang="en-US" dirty="0"/>
          </a:p>
        </p:txBody>
      </p:sp>
      <p:sp>
        <p:nvSpPr>
          <p:cNvPr id="14" name="Freeform 10">
            <a:extLst>
              <a:ext uri="{FF2B5EF4-FFF2-40B4-BE49-F238E27FC236}">
                <a16:creationId xmlns:a16="http://schemas.microsoft.com/office/drawing/2014/main" id="{15BE2CF8-7196-4BC3-B312-B0EE486D9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8226571" y="2916066"/>
            <a:ext cx="3518890" cy="3293724"/>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57023650"/>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21</TotalTime>
  <Words>890</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Sagona Book</vt:lpstr>
      <vt:lpstr>The Hand Extrablack</vt:lpstr>
      <vt:lpstr>BlobVTI</vt:lpstr>
      <vt:lpstr>Name : Harshwardhan Ajay Patil Div : N  Roll No : 53 PRN No : 12211463 Subject : Human Engineering Topic : Carbohydrate</vt:lpstr>
      <vt:lpstr>Introduction to Carbohydrates</vt:lpstr>
      <vt:lpstr>Daily Requirement of Carbohydrates</vt:lpstr>
      <vt:lpstr>Sources of Carbohydrates</vt:lpstr>
      <vt:lpstr>Deficiency Diseases Caused by Lack of Carbohydrates</vt:lpstr>
      <vt:lpstr>Prevention of Carbohydrate Deficiency Diseases</vt:lpstr>
      <vt:lpstr>Conclusion</vt:lpstr>
      <vt:lpstr>Fortified Food: The Good, The Bad, and The Ugly</vt:lpstr>
      <vt:lpstr>Pros of Fortified Foods</vt:lpstr>
      <vt:lpstr>Cons of Fortified Foods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Carbohydrates</dc:title>
  <dc:creator>Harshwardhan Patil</dc:creator>
  <cp:lastModifiedBy>Harshwardhan Patil</cp:lastModifiedBy>
  <cp:revision>2</cp:revision>
  <dcterms:created xsi:type="dcterms:W3CDTF">2023-05-17T16:09:50Z</dcterms:created>
  <dcterms:modified xsi:type="dcterms:W3CDTF">2023-05-17T16:35:12Z</dcterms:modified>
</cp:coreProperties>
</file>