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64" y="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A7CE5BC-1FEF-46EA-BFB4-F933D400E29E}" type="doc">
      <dgm:prSet loTypeId="urn:microsoft.com/office/officeart/2016/7/layout/VerticalHollowAction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EE3C2AA-0A37-4A3B-B9E8-EB5831FDA661}">
      <dgm:prSet/>
      <dgm:spPr/>
      <dgm:t>
        <a:bodyPr/>
        <a:lstStyle/>
        <a:p>
          <a:r>
            <a:rPr lang="en-US"/>
            <a:t>Improve</a:t>
          </a:r>
        </a:p>
      </dgm:t>
    </dgm:pt>
    <dgm:pt modelId="{DE3EE1EF-C37D-4FD9-B315-EED58347D3D8}" type="parTrans" cxnId="{0139933B-7522-4635-8F1D-A3047ED1C97E}">
      <dgm:prSet/>
      <dgm:spPr/>
      <dgm:t>
        <a:bodyPr/>
        <a:lstStyle/>
        <a:p>
          <a:endParaRPr lang="en-US"/>
        </a:p>
      </dgm:t>
    </dgm:pt>
    <dgm:pt modelId="{167240FB-54B3-40D2-A7AA-D30D700B294D}" type="sibTrans" cxnId="{0139933B-7522-4635-8F1D-A3047ED1C97E}">
      <dgm:prSet/>
      <dgm:spPr/>
      <dgm:t>
        <a:bodyPr/>
        <a:lstStyle/>
        <a:p>
          <a:endParaRPr lang="en-US"/>
        </a:p>
      </dgm:t>
    </dgm:pt>
    <dgm:pt modelId="{E9443DD3-0AF7-41D6-98A5-BB4CB5A7C1AD}">
      <dgm:prSet/>
      <dgm:spPr/>
      <dgm:t>
        <a:bodyPr/>
        <a:lstStyle/>
        <a:p>
          <a:r>
            <a:rPr lang="en-US"/>
            <a:t>Improve efficiency: AGVs aim to automate material handling tasks to improve operational efficiency by reducing delays, optimizing throughput, and eliminating idle times.</a:t>
          </a:r>
        </a:p>
      </dgm:t>
    </dgm:pt>
    <dgm:pt modelId="{BB2E17FA-DBD8-4F84-BC5B-3CB558B556FD}" type="parTrans" cxnId="{80C22EDF-D82D-4B28-A4B3-5C92EB4DF78E}">
      <dgm:prSet/>
      <dgm:spPr/>
      <dgm:t>
        <a:bodyPr/>
        <a:lstStyle/>
        <a:p>
          <a:endParaRPr lang="en-US"/>
        </a:p>
      </dgm:t>
    </dgm:pt>
    <dgm:pt modelId="{09F42FA2-12C9-4F69-B2CB-FCD2F87F8E1C}" type="sibTrans" cxnId="{80C22EDF-D82D-4B28-A4B3-5C92EB4DF78E}">
      <dgm:prSet/>
      <dgm:spPr/>
      <dgm:t>
        <a:bodyPr/>
        <a:lstStyle/>
        <a:p>
          <a:endParaRPr lang="en-US"/>
        </a:p>
      </dgm:t>
    </dgm:pt>
    <dgm:pt modelId="{238A7027-7E90-4394-A66E-1FFEACC4D055}">
      <dgm:prSet/>
      <dgm:spPr/>
      <dgm:t>
        <a:bodyPr/>
        <a:lstStyle/>
        <a:p>
          <a:r>
            <a:rPr lang="en-US"/>
            <a:t>Enhance</a:t>
          </a:r>
        </a:p>
      </dgm:t>
    </dgm:pt>
    <dgm:pt modelId="{8C903AFB-8FE0-4007-8B2F-65BD2F093A87}" type="parTrans" cxnId="{CDDFBF48-9F12-44D2-A948-DF6FCE817581}">
      <dgm:prSet/>
      <dgm:spPr/>
      <dgm:t>
        <a:bodyPr/>
        <a:lstStyle/>
        <a:p>
          <a:endParaRPr lang="en-US"/>
        </a:p>
      </dgm:t>
    </dgm:pt>
    <dgm:pt modelId="{71DEE7CC-80A0-458B-923D-190B5D02A56C}" type="sibTrans" cxnId="{CDDFBF48-9F12-44D2-A948-DF6FCE817581}">
      <dgm:prSet/>
      <dgm:spPr/>
      <dgm:t>
        <a:bodyPr/>
        <a:lstStyle/>
        <a:p>
          <a:endParaRPr lang="en-US"/>
        </a:p>
      </dgm:t>
    </dgm:pt>
    <dgm:pt modelId="{CDCB33B1-992D-4D0F-B962-9D2C40688E89}">
      <dgm:prSet/>
      <dgm:spPr/>
      <dgm:t>
        <a:bodyPr/>
        <a:lstStyle/>
        <a:p>
          <a:r>
            <a:rPr lang="en-US"/>
            <a:t>Enhance safety: AGVs are designed to operate safely, reducing the risk of accidents, injuries, and human errors associated with manual material handling.</a:t>
          </a:r>
        </a:p>
      </dgm:t>
    </dgm:pt>
    <dgm:pt modelId="{FF5A6C35-1D1C-4942-8170-0CED0CFC3D19}" type="parTrans" cxnId="{9060AB4E-D6B7-4F8E-A69A-F03E1044D406}">
      <dgm:prSet/>
      <dgm:spPr/>
      <dgm:t>
        <a:bodyPr/>
        <a:lstStyle/>
        <a:p>
          <a:endParaRPr lang="en-US"/>
        </a:p>
      </dgm:t>
    </dgm:pt>
    <dgm:pt modelId="{45E958CA-B465-48E4-90F8-4BF6840437D5}" type="sibTrans" cxnId="{9060AB4E-D6B7-4F8E-A69A-F03E1044D406}">
      <dgm:prSet/>
      <dgm:spPr/>
      <dgm:t>
        <a:bodyPr/>
        <a:lstStyle/>
        <a:p>
          <a:endParaRPr lang="en-US"/>
        </a:p>
      </dgm:t>
    </dgm:pt>
    <dgm:pt modelId="{06F2FE0C-99E1-4F36-AD99-71D700ECF9E9}">
      <dgm:prSet/>
      <dgm:spPr/>
      <dgm:t>
        <a:bodyPr/>
        <a:lstStyle/>
        <a:p>
          <a:r>
            <a:rPr lang="en-US"/>
            <a:t>Increase</a:t>
          </a:r>
        </a:p>
      </dgm:t>
    </dgm:pt>
    <dgm:pt modelId="{ABF260EB-9AEB-4539-82E8-6E003D7B96E6}" type="parTrans" cxnId="{EA0934AF-A5F5-48DE-A847-F80AC349F1EE}">
      <dgm:prSet/>
      <dgm:spPr/>
      <dgm:t>
        <a:bodyPr/>
        <a:lstStyle/>
        <a:p>
          <a:endParaRPr lang="en-US"/>
        </a:p>
      </dgm:t>
    </dgm:pt>
    <dgm:pt modelId="{0465828B-83A2-43C9-9C5D-02AA066B66C7}" type="sibTrans" cxnId="{EA0934AF-A5F5-48DE-A847-F80AC349F1EE}">
      <dgm:prSet/>
      <dgm:spPr/>
      <dgm:t>
        <a:bodyPr/>
        <a:lstStyle/>
        <a:p>
          <a:endParaRPr lang="en-US"/>
        </a:p>
      </dgm:t>
    </dgm:pt>
    <dgm:pt modelId="{053E91D0-41D3-40D0-9B55-333656EDA2B7}">
      <dgm:prSet/>
      <dgm:spPr/>
      <dgm:t>
        <a:bodyPr/>
        <a:lstStyle/>
        <a:p>
          <a:r>
            <a:rPr lang="en-US"/>
            <a:t>Increase productivity: AGVs can significantly increase productivity by reducing cycle times, optimizing material flow, and working seamlessly with other automation systems.</a:t>
          </a:r>
        </a:p>
      </dgm:t>
    </dgm:pt>
    <dgm:pt modelId="{8D233378-192D-47FB-8969-77612081E6CB}" type="parTrans" cxnId="{D5CCFC03-7ECE-403F-A5B9-C0706EFFE99F}">
      <dgm:prSet/>
      <dgm:spPr/>
      <dgm:t>
        <a:bodyPr/>
        <a:lstStyle/>
        <a:p>
          <a:endParaRPr lang="en-US"/>
        </a:p>
      </dgm:t>
    </dgm:pt>
    <dgm:pt modelId="{E78CEE67-CB02-442A-934C-ACCCDE319F35}" type="sibTrans" cxnId="{D5CCFC03-7ECE-403F-A5B9-C0706EFFE99F}">
      <dgm:prSet/>
      <dgm:spPr/>
      <dgm:t>
        <a:bodyPr/>
        <a:lstStyle/>
        <a:p>
          <a:endParaRPr lang="en-US"/>
        </a:p>
      </dgm:t>
    </dgm:pt>
    <dgm:pt modelId="{ABA712EE-B2AE-4F6E-A492-299A277A1769}">
      <dgm:prSet/>
      <dgm:spPr/>
      <dgm:t>
        <a:bodyPr/>
        <a:lstStyle/>
        <a:p>
          <a:r>
            <a:rPr lang="en-US"/>
            <a:t>Reduce</a:t>
          </a:r>
        </a:p>
      </dgm:t>
    </dgm:pt>
    <dgm:pt modelId="{0CCB523A-6E3B-4EB9-9FC4-2A3855D9CAEB}" type="parTrans" cxnId="{C911CAE0-4DB5-4378-9D5F-94A0FD004DD2}">
      <dgm:prSet/>
      <dgm:spPr/>
      <dgm:t>
        <a:bodyPr/>
        <a:lstStyle/>
        <a:p>
          <a:endParaRPr lang="en-US"/>
        </a:p>
      </dgm:t>
    </dgm:pt>
    <dgm:pt modelId="{F0726D85-13F7-4E19-AD54-710826453015}" type="sibTrans" cxnId="{C911CAE0-4DB5-4378-9D5F-94A0FD004DD2}">
      <dgm:prSet/>
      <dgm:spPr/>
      <dgm:t>
        <a:bodyPr/>
        <a:lstStyle/>
        <a:p>
          <a:endParaRPr lang="en-US"/>
        </a:p>
      </dgm:t>
    </dgm:pt>
    <dgm:pt modelId="{DA486B1B-5A99-4BC1-8224-ADCB50969460}">
      <dgm:prSet/>
      <dgm:spPr/>
      <dgm:t>
        <a:bodyPr/>
        <a:lstStyle/>
        <a:p>
          <a:r>
            <a:rPr lang="en-US"/>
            <a:t>Reduce labor costs: AGVs can help reduce labor costs by automating labor-intensive tasks, eliminating the need for breaks or shifts, and increasing operational time.</a:t>
          </a:r>
        </a:p>
      </dgm:t>
    </dgm:pt>
    <dgm:pt modelId="{09F64FD0-8BB2-4BF0-B6D8-139A679755C7}" type="parTrans" cxnId="{4B448899-E24F-4572-963D-1758972B40E1}">
      <dgm:prSet/>
      <dgm:spPr/>
      <dgm:t>
        <a:bodyPr/>
        <a:lstStyle/>
        <a:p>
          <a:endParaRPr lang="en-US"/>
        </a:p>
      </dgm:t>
    </dgm:pt>
    <dgm:pt modelId="{B64298DB-874E-4707-B8ED-A0B2EDB239DE}" type="sibTrans" cxnId="{4B448899-E24F-4572-963D-1758972B40E1}">
      <dgm:prSet/>
      <dgm:spPr/>
      <dgm:t>
        <a:bodyPr/>
        <a:lstStyle/>
        <a:p>
          <a:endParaRPr lang="en-US"/>
        </a:p>
      </dgm:t>
    </dgm:pt>
    <dgm:pt modelId="{7685C7B5-58DD-4195-9736-8393A6ECEBC3}" type="pres">
      <dgm:prSet presAssocID="{1A7CE5BC-1FEF-46EA-BFB4-F933D400E29E}" presName="Name0" presStyleCnt="0">
        <dgm:presLayoutVars>
          <dgm:dir/>
          <dgm:animLvl val="lvl"/>
          <dgm:resizeHandles val="exact"/>
        </dgm:presLayoutVars>
      </dgm:prSet>
      <dgm:spPr/>
    </dgm:pt>
    <dgm:pt modelId="{4B9CBE80-5E9F-42BE-B592-CDBB074B976C}" type="pres">
      <dgm:prSet presAssocID="{9EE3C2AA-0A37-4A3B-B9E8-EB5831FDA661}" presName="linNode" presStyleCnt="0"/>
      <dgm:spPr/>
    </dgm:pt>
    <dgm:pt modelId="{B8B4DC3B-834C-4AA8-8292-B956707167D8}" type="pres">
      <dgm:prSet presAssocID="{9EE3C2AA-0A37-4A3B-B9E8-EB5831FDA661}" presName="parentText" presStyleLbl="solidFgAcc1" presStyleIdx="0" presStyleCnt="4">
        <dgm:presLayoutVars>
          <dgm:chMax val="1"/>
          <dgm:bulletEnabled/>
        </dgm:presLayoutVars>
      </dgm:prSet>
      <dgm:spPr/>
    </dgm:pt>
    <dgm:pt modelId="{2B05DFE0-CE11-46AD-BAD3-48D1158B8B21}" type="pres">
      <dgm:prSet presAssocID="{9EE3C2AA-0A37-4A3B-B9E8-EB5831FDA661}" presName="descendantText" presStyleLbl="alignNode1" presStyleIdx="0" presStyleCnt="4">
        <dgm:presLayoutVars>
          <dgm:bulletEnabled/>
        </dgm:presLayoutVars>
      </dgm:prSet>
      <dgm:spPr/>
    </dgm:pt>
    <dgm:pt modelId="{F70F903B-0961-4E86-9F30-4B1A02552B13}" type="pres">
      <dgm:prSet presAssocID="{167240FB-54B3-40D2-A7AA-D30D700B294D}" presName="sp" presStyleCnt="0"/>
      <dgm:spPr/>
    </dgm:pt>
    <dgm:pt modelId="{0BB883F4-0200-4840-8099-F896DEB961BD}" type="pres">
      <dgm:prSet presAssocID="{238A7027-7E90-4394-A66E-1FFEACC4D055}" presName="linNode" presStyleCnt="0"/>
      <dgm:spPr/>
    </dgm:pt>
    <dgm:pt modelId="{5935C94C-3E78-4ED2-B827-D082760BA171}" type="pres">
      <dgm:prSet presAssocID="{238A7027-7E90-4394-A66E-1FFEACC4D055}" presName="parentText" presStyleLbl="solidFgAcc1" presStyleIdx="1" presStyleCnt="4">
        <dgm:presLayoutVars>
          <dgm:chMax val="1"/>
          <dgm:bulletEnabled/>
        </dgm:presLayoutVars>
      </dgm:prSet>
      <dgm:spPr/>
    </dgm:pt>
    <dgm:pt modelId="{2FBAE907-F980-40B8-9D2B-8B81A0785D7D}" type="pres">
      <dgm:prSet presAssocID="{238A7027-7E90-4394-A66E-1FFEACC4D055}" presName="descendantText" presStyleLbl="alignNode1" presStyleIdx="1" presStyleCnt="4">
        <dgm:presLayoutVars>
          <dgm:bulletEnabled/>
        </dgm:presLayoutVars>
      </dgm:prSet>
      <dgm:spPr/>
    </dgm:pt>
    <dgm:pt modelId="{4280B1F3-F5E5-4516-9994-1C020FA67DEB}" type="pres">
      <dgm:prSet presAssocID="{71DEE7CC-80A0-458B-923D-190B5D02A56C}" presName="sp" presStyleCnt="0"/>
      <dgm:spPr/>
    </dgm:pt>
    <dgm:pt modelId="{FAF93561-6457-455E-A703-E7DADE41FA2C}" type="pres">
      <dgm:prSet presAssocID="{06F2FE0C-99E1-4F36-AD99-71D700ECF9E9}" presName="linNode" presStyleCnt="0"/>
      <dgm:spPr/>
    </dgm:pt>
    <dgm:pt modelId="{E999FAFF-BDE7-4104-B31A-01DE4D6C24EA}" type="pres">
      <dgm:prSet presAssocID="{06F2FE0C-99E1-4F36-AD99-71D700ECF9E9}" presName="parentText" presStyleLbl="solidFgAcc1" presStyleIdx="2" presStyleCnt="4">
        <dgm:presLayoutVars>
          <dgm:chMax val="1"/>
          <dgm:bulletEnabled/>
        </dgm:presLayoutVars>
      </dgm:prSet>
      <dgm:spPr/>
    </dgm:pt>
    <dgm:pt modelId="{4A22754C-2B8D-446B-932C-94D022B5820C}" type="pres">
      <dgm:prSet presAssocID="{06F2FE0C-99E1-4F36-AD99-71D700ECF9E9}" presName="descendantText" presStyleLbl="alignNode1" presStyleIdx="2" presStyleCnt="4">
        <dgm:presLayoutVars>
          <dgm:bulletEnabled/>
        </dgm:presLayoutVars>
      </dgm:prSet>
      <dgm:spPr/>
    </dgm:pt>
    <dgm:pt modelId="{BB184B45-0A6D-4A2B-8E42-53AA8D094C00}" type="pres">
      <dgm:prSet presAssocID="{0465828B-83A2-43C9-9C5D-02AA066B66C7}" presName="sp" presStyleCnt="0"/>
      <dgm:spPr/>
    </dgm:pt>
    <dgm:pt modelId="{E66E9DEA-0D6B-4ED9-BD75-B8CE5E6C8F3A}" type="pres">
      <dgm:prSet presAssocID="{ABA712EE-B2AE-4F6E-A492-299A277A1769}" presName="linNode" presStyleCnt="0"/>
      <dgm:spPr/>
    </dgm:pt>
    <dgm:pt modelId="{EAB1F8C9-79E0-494A-A1DA-23B2D1C4927B}" type="pres">
      <dgm:prSet presAssocID="{ABA712EE-B2AE-4F6E-A492-299A277A1769}" presName="parentText" presStyleLbl="solidFgAcc1" presStyleIdx="3" presStyleCnt="4">
        <dgm:presLayoutVars>
          <dgm:chMax val="1"/>
          <dgm:bulletEnabled/>
        </dgm:presLayoutVars>
      </dgm:prSet>
      <dgm:spPr/>
    </dgm:pt>
    <dgm:pt modelId="{CC2CB50D-54C6-4FFD-A38A-3DB33CAA0341}" type="pres">
      <dgm:prSet presAssocID="{ABA712EE-B2AE-4F6E-A492-299A277A1769}" presName="descendantText" presStyleLbl="alignNode1" presStyleIdx="3" presStyleCnt="4">
        <dgm:presLayoutVars>
          <dgm:bulletEnabled/>
        </dgm:presLayoutVars>
      </dgm:prSet>
      <dgm:spPr/>
    </dgm:pt>
  </dgm:ptLst>
  <dgm:cxnLst>
    <dgm:cxn modelId="{D5CCFC03-7ECE-403F-A5B9-C0706EFFE99F}" srcId="{06F2FE0C-99E1-4F36-AD99-71D700ECF9E9}" destId="{053E91D0-41D3-40D0-9B55-333656EDA2B7}" srcOrd="0" destOrd="0" parTransId="{8D233378-192D-47FB-8969-77612081E6CB}" sibTransId="{E78CEE67-CB02-442A-934C-ACCCDE319F35}"/>
    <dgm:cxn modelId="{0139933B-7522-4635-8F1D-A3047ED1C97E}" srcId="{1A7CE5BC-1FEF-46EA-BFB4-F933D400E29E}" destId="{9EE3C2AA-0A37-4A3B-B9E8-EB5831FDA661}" srcOrd="0" destOrd="0" parTransId="{DE3EE1EF-C37D-4FD9-B315-EED58347D3D8}" sibTransId="{167240FB-54B3-40D2-A7AA-D30D700B294D}"/>
    <dgm:cxn modelId="{E8E51642-BF6E-4904-A369-E8C1633094A3}" type="presOf" srcId="{06F2FE0C-99E1-4F36-AD99-71D700ECF9E9}" destId="{E999FAFF-BDE7-4104-B31A-01DE4D6C24EA}" srcOrd="0" destOrd="0" presId="urn:microsoft.com/office/officeart/2016/7/layout/VerticalHollowActionList"/>
    <dgm:cxn modelId="{CDDFBF48-9F12-44D2-A948-DF6FCE817581}" srcId="{1A7CE5BC-1FEF-46EA-BFB4-F933D400E29E}" destId="{238A7027-7E90-4394-A66E-1FFEACC4D055}" srcOrd="1" destOrd="0" parTransId="{8C903AFB-8FE0-4007-8B2F-65BD2F093A87}" sibTransId="{71DEE7CC-80A0-458B-923D-190B5D02A56C}"/>
    <dgm:cxn modelId="{9060AB4E-D6B7-4F8E-A69A-F03E1044D406}" srcId="{238A7027-7E90-4394-A66E-1FFEACC4D055}" destId="{CDCB33B1-992D-4D0F-B962-9D2C40688E89}" srcOrd="0" destOrd="0" parTransId="{FF5A6C35-1D1C-4942-8170-0CED0CFC3D19}" sibTransId="{45E958CA-B465-48E4-90F8-4BF6840437D5}"/>
    <dgm:cxn modelId="{AC89208A-F93A-4256-81F6-782DC82E6833}" type="presOf" srcId="{1A7CE5BC-1FEF-46EA-BFB4-F933D400E29E}" destId="{7685C7B5-58DD-4195-9736-8393A6ECEBC3}" srcOrd="0" destOrd="0" presId="urn:microsoft.com/office/officeart/2016/7/layout/VerticalHollowActionList"/>
    <dgm:cxn modelId="{63017A99-455B-40DA-BEDA-95A6B24D07B8}" type="presOf" srcId="{9EE3C2AA-0A37-4A3B-B9E8-EB5831FDA661}" destId="{B8B4DC3B-834C-4AA8-8292-B956707167D8}" srcOrd="0" destOrd="0" presId="urn:microsoft.com/office/officeart/2016/7/layout/VerticalHollowActionList"/>
    <dgm:cxn modelId="{4B448899-E24F-4572-963D-1758972B40E1}" srcId="{ABA712EE-B2AE-4F6E-A492-299A277A1769}" destId="{DA486B1B-5A99-4BC1-8224-ADCB50969460}" srcOrd="0" destOrd="0" parTransId="{09F64FD0-8BB2-4BF0-B6D8-139A679755C7}" sibTransId="{B64298DB-874E-4707-B8ED-A0B2EDB239DE}"/>
    <dgm:cxn modelId="{EA0934AF-A5F5-48DE-A847-F80AC349F1EE}" srcId="{1A7CE5BC-1FEF-46EA-BFB4-F933D400E29E}" destId="{06F2FE0C-99E1-4F36-AD99-71D700ECF9E9}" srcOrd="2" destOrd="0" parTransId="{ABF260EB-9AEB-4539-82E8-6E003D7B96E6}" sibTransId="{0465828B-83A2-43C9-9C5D-02AA066B66C7}"/>
    <dgm:cxn modelId="{E60A2CB8-D2A0-4622-B7AB-2C50515B80FE}" type="presOf" srcId="{E9443DD3-0AF7-41D6-98A5-BB4CB5A7C1AD}" destId="{2B05DFE0-CE11-46AD-BAD3-48D1158B8B21}" srcOrd="0" destOrd="0" presId="urn:microsoft.com/office/officeart/2016/7/layout/VerticalHollowActionList"/>
    <dgm:cxn modelId="{249281BA-E845-4CB6-B147-796C76AF7DA4}" type="presOf" srcId="{053E91D0-41D3-40D0-9B55-333656EDA2B7}" destId="{4A22754C-2B8D-446B-932C-94D022B5820C}" srcOrd="0" destOrd="0" presId="urn:microsoft.com/office/officeart/2016/7/layout/VerticalHollowActionList"/>
    <dgm:cxn modelId="{7B3B05C3-AB99-435E-8ACC-C5C6F864849B}" type="presOf" srcId="{DA486B1B-5A99-4BC1-8224-ADCB50969460}" destId="{CC2CB50D-54C6-4FFD-A38A-3DB33CAA0341}" srcOrd="0" destOrd="0" presId="urn:microsoft.com/office/officeart/2016/7/layout/VerticalHollowActionList"/>
    <dgm:cxn modelId="{EEF30CC8-D9C5-4FCC-9322-9EEA7383DD36}" type="presOf" srcId="{CDCB33B1-992D-4D0F-B962-9D2C40688E89}" destId="{2FBAE907-F980-40B8-9D2B-8B81A0785D7D}" srcOrd="0" destOrd="0" presId="urn:microsoft.com/office/officeart/2016/7/layout/VerticalHollowActionList"/>
    <dgm:cxn modelId="{80C22EDF-D82D-4B28-A4B3-5C92EB4DF78E}" srcId="{9EE3C2AA-0A37-4A3B-B9E8-EB5831FDA661}" destId="{E9443DD3-0AF7-41D6-98A5-BB4CB5A7C1AD}" srcOrd="0" destOrd="0" parTransId="{BB2E17FA-DBD8-4F84-BC5B-3CB558B556FD}" sibTransId="{09F42FA2-12C9-4F69-B2CB-FCD2F87F8E1C}"/>
    <dgm:cxn modelId="{C911CAE0-4DB5-4378-9D5F-94A0FD004DD2}" srcId="{1A7CE5BC-1FEF-46EA-BFB4-F933D400E29E}" destId="{ABA712EE-B2AE-4F6E-A492-299A277A1769}" srcOrd="3" destOrd="0" parTransId="{0CCB523A-6E3B-4EB9-9FC4-2A3855D9CAEB}" sibTransId="{F0726D85-13F7-4E19-AD54-710826453015}"/>
    <dgm:cxn modelId="{87EE9EED-F3E3-45C5-B3A1-4F84358CFEDF}" type="presOf" srcId="{238A7027-7E90-4394-A66E-1FFEACC4D055}" destId="{5935C94C-3E78-4ED2-B827-D082760BA171}" srcOrd="0" destOrd="0" presId="urn:microsoft.com/office/officeart/2016/7/layout/VerticalHollowActionList"/>
    <dgm:cxn modelId="{5B1B60F8-8024-4C47-A081-5A8009F2208E}" type="presOf" srcId="{ABA712EE-B2AE-4F6E-A492-299A277A1769}" destId="{EAB1F8C9-79E0-494A-A1DA-23B2D1C4927B}" srcOrd="0" destOrd="0" presId="urn:microsoft.com/office/officeart/2016/7/layout/VerticalHollowActionList"/>
    <dgm:cxn modelId="{AC93DBB8-1BE6-4291-A5B4-17E4EC0DD343}" type="presParOf" srcId="{7685C7B5-58DD-4195-9736-8393A6ECEBC3}" destId="{4B9CBE80-5E9F-42BE-B592-CDBB074B976C}" srcOrd="0" destOrd="0" presId="urn:microsoft.com/office/officeart/2016/7/layout/VerticalHollowActionList"/>
    <dgm:cxn modelId="{29B7BD9A-359B-430C-BEEA-120EED96DB16}" type="presParOf" srcId="{4B9CBE80-5E9F-42BE-B592-CDBB074B976C}" destId="{B8B4DC3B-834C-4AA8-8292-B956707167D8}" srcOrd="0" destOrd="0" presId="urn:microsoft.com/office/officeart/2016/7/layout/VerticalHollowActionList"/>
    <dgm:cxn modelId="{0FB40C4C-A8AA-4F55-89AC-A28CE18AC6FB}" type="presParOf" srcId="{4B9CBE80-5E9F-42BE-B592-CDBB074B976C}" destId="{2B05DFE0-CE11-46AD-BAD3-48D1158B8B21}" srcOrd="1" destOrd="0" presId="urn:microsoft.com/office/officeart/2016/7/layout/VerticalHollowActionList"/>
    <dgm:cxn modelId="{5D895482-06D9-4B50-B39D-28A37AD21DC6}" type="presParOf" srcId="{7685C7B5-58DD-4195-9736-8393A6ECEBC3}" destId="{F70F903B-0961-4E86-9F30-4B1A02552B13}" srcOrd="1" destOrd="0" presId="urn:microsoft.com/office/officeart/2016/7/layout/VerticalHollowActionList"/>
    <dgm:cxn modelId="{3D936986-157B-4438-84D7-661ACB6EA974}" type="presParOf" srcId="{7685C7B5-58DD-4195-9736-8393A6ECEBC3}" destId="{0BB883F4-0200-4840-8099-F896DEB961BD}" srcOrd="2" destOrd="0" presId="urn:microsoft.com/office/officeart/2016/7/layout/VerticalHollowActionList"/>
    <dgm:cxn modelId="{2B167E61-F932-4557-A760-31A4A6286833}" type="presParOf" srcId="{0BB883F4-0200-4840-8099-F896DEB961BD}" destId="{5935C94C-3E78-4ED2-B827-D082760BA171}" srcOrd="0" destOrd="0" presId="urn:microsoft.com/office/officeart/2016/7/layout/VerticalHollowActionList"/>
    <dgm:cxn modelId="{66EF7DF6-1C67-4B51-AB8C-DDB7533EA7FC}" type="presParOf" srcId="{0BB883F4-0200-4840-8099-F896DEB961BD}" destId="{2FBAE907-F980-40B8-9D2B-8B81A0785D7D}" srcOrd="1" destOrd="0" presId="urn:microsoft.com/office/officeart/2016/7/layout/VerticalHollowActionList"/>
    <dgm:cxn modelId="{31641644-B8A6-4905-A4AE-E6816CBBC84E}" type="presParOf" srcId="{7685C7B5-58DD-4195-9736-8393A6ECEBC3}" destId="{4280B1F3-F5E5-4516-9994-1C020FA67DEB}" srcOrd="3" destOrd="0" presId="urn:microsoft.com/office/officeart/2016/7/layout/VerticalHollowActionList"/>
    <dgm:cxn modelId="{9EE12A0B-0644-4950-9316-5AA5B9B758DB}" type="presParOf" srcId="{7685C7B5-58DD-4195-9736-8393A6ECEBC3}" destId="{FAF93561-6457-455E-A703-E7DADE41FA2C}" srcOrd="4" destOrd="0" presId="urn:microsoft.com/office/officeart/2016/7/layout/VerticalHollowActionList"/>
    <dgm:cxn modelId="{CA05F385-4E5D-4D23-BB4D-1B32E27FEDE1}" type="presParOf" srcId="{FAF93561-6457-455E-A703-E7DADE41FA2C}" destId="{E999FAFF-BDE7-4104-B31A-01DE4D6C24EA}" srcOrd="0" destOrd="0" presId="urn:microsoft.com/office/officeart/2016/7/layout/VerticalHollowActionList"/>
    <dgm:cxn modelId="{6945A72D-0346-429B-B670-6FEDDC91EAB3}" type="presParOf" srcId="{FAF93561-6457-455E-A703-E7DADE41FA2C}" destId="{4A22754C-2B8D-446B-932C-94D022B5820C}" srcOrd="1" destOrd="0" presId="urn:microsoft.com/office/officeart/2016/7/layout/VerticalHollowActionList"/>
    <dgm:cxn modelId="{D5638EC0-2330-4753-92A3-521347ADE20B}" type="presParOf" srcId="{7685C7B5-58DD-4195-9736-8393A6ECEBC3}" destId="{BB184B45-0A6D-4A2B-8E42-53AA8D094C00}" srcOrd="5" destOrd="0" presId="urn:microsoft.com/office/officeart/2016/7/layout/VerticalHollowActionList"/>
    <dgm:cxn modelId="{F6A91C3F-77AF-408A-AD1B-1C9077675FC1}" type="presParOf" srcId="{7685C7B5-58DD-4195-9736-8393A6ECEBC3}" destId="{E66E9DEA-0D6B-4ED9-BD75-B8CE5E6C8F3A}" srcOrd="6" destOrd="0" presId="urn:microsoft.com/office/officeart/2016/7/layout/VerticalHollowActionList"/>
    <dgm:cxn modelId="{4ADB9271-EE9E-4928-B8B5-588817E693C0}" type="presParOf" srcId="{E66E9DEA-0D6B-4ED9-BD75-B8CE5E6C8F3A}" destId="{EAB1F8C9-79E0-494A-A1DA-23B2D1C4927B}" srcOrd="0" destOrd="0" presId="urn:microsoft.com/office/officeart/2016/7/layout/VerticalHollowActionList"/>
    <dgm:cxn modelId="{02DCCFB6-5B1D-4454-87B6-881CF9C5A826}" type="presParOf" srcId="{E66E9DEA-0D6B-4ED9-BD75-B8CE5E6C8F3A}" destId="{CC2CB50D-54C6-4FFD-A38A-3DB33CAA0341}" srcOrd="1" destOrd="0" presId="urn:microsoft.com/office/officeart/2016/7/layout/VerticalHollow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6E26B5E-95B3-4AAB-B3D3-75E2ECDC5E82}" type="doc">
      <dgm:prSet loTypeId="urn:microsoft.com/office/officeart/2005/8/layout/vProcess5" loCatId="process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9BFBA0C8-91D7-4E22-AE96-A9ABDE07CF0D}">
      <dgm:prSet/>
      <dgm:spPr/>
      <dgm:t>
        <a:bodyPr/>
        <a:lstStyle/>
        <a:p>
          <a:r>
            <a:rPr lang="en-US"/>
            <a:t>Increased efficiency: AGVs can automate material handling tasks, reducing delays, optimizing throughput, and improving overall operational efficiency.</a:t>
          </a:r>
        </a:p>
      </dgm:t>
    </dgm:pt>
    <dgm:pt modelId="{F8275FC0-218D-46D4-B146-82A4AA9C2FCC}" type="parTrans" cxnId="{842479CC-4E47-4CEE-8614-8B1E8F8CA515}">
      <dgm:prSet/>
      <dgm:spPr/>
      <dgm:t>
        <a:bodyPr/>
        <a:lstStyle/>
        <a:p>
          <a:endParaRPr lang="en-US"/>
        </a:p>
      </dgm:t>
    </dgm:pt>
    <dgm:pt modelId="{47C81F9D-E6A2-4F95-9BA5-F75F4569AD42}" type="sibTrans" cxnId="{842479CC-4E47-4CEE-8614-8B1E8F8CA515}">
      <dgm:prSet/>
      <dgm:spPr/>
      <dgm:t>
        <a:bodyPr/>
        <a:lstStyle/>
        <a:p>
          <a:endParaRPr lang="en-US"/>
        </a:p>
      </dgm:t>
    </dgm:pt>
    <dgm:pt modelId="{572B1A24-5BAB-40C1-9C7A-B01CA639AB49}">
      <dgm:prSet/>
      <dgm:spPr/>
      <dgm:t>
        <a:bodyPr/>
        <a:lstStyle/>
        <a:p>
          <a:r>
            <a:rPr lang="en-US" dirty="0"/>
            <a:t>Enhanced safety: AGVs are designed to operate safely, reducing the risk of accidents, injuries, and human errors associated with manual material handling.</a:t>
          </a:r>
        </a:p>
      </dgm:t>
    </dgm:pt>
    <dgm:pt modelId="{08B3893F-B8E1-4D05-B6C2-3CD5EBB5E598}" type="parTrans" cxnId="{1E577B38-AA6E-4485-9626-B5F43651F004}">
      <dgm:prSet/>
      <dgm:spPr/>
      <dgm:t>
        <a:bodyPr/>
        <a:lstStyle/>
        <a:p>
          <a:endParaRPr lang="en-US"/>
        </a:p>
      </dgm:t>
    </dgm:pt>
    <dgm:pt modelId="{C52EC501-CBF6-4C45-9475-F9A38CD89BCD}" type="sibTrans" cxnId="{1E577B38-AA6E-4485-9626-B5F43651F004}">
      <dgm:prSet/>
      <dgm:spPr/>
      <dgm:t>
        <a:bodyPr/>
        <a:lstStyle/>
        <a:p>
          <a:endParaRPr lang="en-US"/>
        </a:p>
      </dgm:t>
    </dgm:pt>
    <dgm:pt modelId="{45707C78-570C-4966-ACD4-2E80F0B161C4}">
      <dgm:prSet/>
      <dgm:spPr/>
      <dgm:t>
        <a:bodyPr/>
        <a:lstStyle/>
        <a:p>
          <a:r>
            <a:rPr lang="en-US"/>
            <a:t>Higher productivity: AGVs can increase productivity by reducing cycle times, optimizing material flow, and working seamlessly with other automation systems.</a:t>
          </a:r>
        </a:p>
      </dgm:t>
    </dgm:pt>
    <dgm:pt modelId="{AF702DBA-D68D-4C8D-8672-2ABAA3D3BABE}" type="parTrans" cxnId="{2BA106DA-AF9E-4EAF-AFC6-CB8DF6284F33}">
      <dgm:prSet/>
      <dgm:spPr/>
      <dgm:t>
        <a:bodyPr/>
        <a:lstStyle/>
        <a:p>
          <a:endParaRPr lang="en-US"/>
        </a:p>
      </dgm:t>
    </dgm:pt>
    <dgm:pt modelId="{60838B80-DC2D-49FE-9C7E-E34CC5FC17CC}" type="sibTrans" cxnId="{2BA106DA-AF9E-4EAF-AFC6-CB8DF6284F33}">
      <dgm:prSet/>
      <dgm:spPr/>
      <dgm:t>
        <a:bodyPr/>
        <a:lstStyle/>
        <a:p>
          <a:endParaRPr lang="en-US"/>
        </a:p>
      </dgm:t>
    </dgm:pt>
    <dgm:pt modelId="{F6B90369-65FE-4C84-A9C4-1B7253B3985D}">
      <dgm:prSet/>
      <dgm:spPr/>
      <dgm:t>
        <a:bodyPr/>
        <a:lstStyle/>
        <a:p>
          <a:r>
            <a:rPr lang="en-US"/>
            <a:t>Flexibility: AGVs offer flexibility to adapt to changing business needs, such as varying demand patterns, dynamic production schedules, and changing facility layouts.</a:t>
          </a:r>
        </a:p>
      </dgm:t>
    </dgm:pt>
    <dgm:pt modelId="{8C9CFD41-F31B-43FF-8480-079269DA5D0F}" type="parTrans" cxnId="{036AB972-67E1-48D6-97D0-9C1FF36A5BB8}">
      <dgm:prSet/>
      <dgm:spPr/>
      <dgm:t>
        <a:bodyPr/>
        <a:lstStyle/>
        <a:p>
          <a:endParaRPr lang="en-US"/>
        </a:p>
      </dgm:t>
    </dgm:pt>
    <dgm:pt modelId="{D779BC68-A2C5-4DC8-995C-D9907187437E}" type="sibTrans" cxnId="{036AB972-67E1-48D6-97D0-9C1FF36A5BB8}">
      <dgm:prSet/>
      <dgm:spPr/>
      <dgm:t>
        <a:bodyPr/>
        <a:lstStyle/>
        <a:p>
          <a:endParaRPr lang="en-US"/>
        </a:p>
      </dgm:t>
    </dgm:pt>
    <dgm:pt modelId="{CBEE1F66-829D-4F2B-98FA-9DD7FE4517AA}" type="pres">
      <dgm:prSet presAssocID="{86E26B5E-95B3-4AAB-B3D3-75E2ECDC5E82}" presName="outerComposite" presStyleCnt="0">
        <dgm:presLayoutVars>
          <dgm:chMax val="5"/>
          <dgm:dir/>
          <dgm:resizeHandles val="exact"/>
        </dgm:presLayoutVars>
      </dgm:prSet>
      <dgm:spPr/>
    </dgm:pt>
    <dgm:pt modelId="{8A20FF4B-5E30-4577-B495-4EC023135DCB}" type="pres">
      <dgm:prSet presAssocID="{86E26B5E-95B3-4AAB-B3D3-75E2ECDC5E82}" presName="dummyMaxCanvas" presStyleCnt="0">
        <dgm:presLayoutVars/>
      </dgm:prSet>
      <dgm:spPr/>
    </dgm:pt>
    <dgm:pt modelId="{E26A8199-DCD8-4BC6-9297-67ED64A1F2E5}" type="pres">
      <dgm:prSet presAssocID="{86E26B5E-95B3-4AAB-B3D3-75E2ECDC5E82}" presName="FourNodes_1" presStyleLbl="node1" presStyleIdx="0" presStyleCnt="4">
        <dgm:presLayoutVars>
          <dgm:bulletEnabled val="1"/>
        </dgm:presLayoutVars>
      </dgm:prSet>
      <dgm:spPr/>
    </dgm:pt>
    <dgm:pt modelId="{AF9F855A-481C-4AB6-9DC4-9F8F6DD94CA9}" type="pres">
      <dgm:prSet presAssocID="{86E26B5E-95B3-4AAB-B3D3-75E2ECDC5E82}" presName="FourNodes_2" presStyleLbl="node1" presStyleIdx="1" presStyleCnt="4">
        <dgm:presLayoutVars>
          <dgm:bulletEnabled val="1"/>
        </dgm:presLayoutVars>
      </dgm:prSet>
      <dgm:spPr/>
    </dgm:pt>
    <dgm:pt modelId="{3E9C5690-D2AE-4BF9-9E3C-F2330AAD1F37}" type="pres">
      <dgm:prSet presAssocID="{86E26B5E-95B3-4AAB-B3D3-75E2ECDC5E82}" presName="FourNodes_3" presStyleLbl="node1" presStyleIdx="2" presStyleCnt="4">
        <dgm:presLayoutVars>
          <dgm:bulletEnabled val="1"/>
        </dgm:presLayoutVars>
      </dgm:prSet>
      <dgm:spPr/>
    </dgm:pt>
    <dgm:pt modelId="{21469B75-B9A9-45CE-B65C-99FB86E58E48}" type="pres">
      <dgm:prSet presAssocID="{86E26B5E-95B3-4AAB-B3D3-75E2ECDC5E82}" presName="FourNodes_4" presStyleLbl="node1" presStyleIdx="3" presStyleCnt="4">
        <dgm:presLayoutVars>
          <dgm:bulletEnabled val="1"/>
        </dgm:presLayoutVars>
      </dgm:prSet>
      <dgm:spPr/>
    </dgm:pt>
    <dgm:pt modelId="{0803FA9F-33F4-4E63-A14A-EA413E2AB4DC}" type="pres">
      <dgm:prSet presAssocID="{86E26B5E-95B3-4AAB-B3D3-75E2ECDC5E82}" presName="FourConn_1-2" presStyleLbl="fgAccFollowNode1" presStyleIdx="0" presStyleCnt="3">
        <dgm:presLayoutVars>
          <dgm:bulletEnabled val="1"/>
        </dgm:presLayoutVars>
      </dgm:prSet>
      <dgm:spPr/>
    </dgm:pt>
    <dgm:pt modelId="{2F7C1D92-6C51-4ABC-842E-AD570AD87418}" type="pres">
      <dgm:prSet presAssocID="{86E26B5E-95B3-4AAB-B3D3-75E2ECDC5E82}" presName="FourConn_2-3" presStyleLbl="fgAccFollowNode1" presStyleIdx="1" presStyleCnt="3">
        <dgm:presLayoutVars>
          <dgm:bulletEnabled val="1"/>
        </dgm:presLayoutVars>
      </dgm:prSet>
      <dgm:spPr/>
    </dgm:pt>
    <dgm:pt modelId="{60D2CC75-D3A6-4FC7-A891-A4F66CE4EA86}" type="pres">
      <dgm:prSet presAssocID="{86E26B5E-95B3-4AAB-B3D3-75E2ECDC5E82}" presName="FourConn_3-4" presStyleLbl="fgAccFollowNode1" presStyleIdx="2" presStyleCnt="3">
        <dgm:presLayoutVars>
          <dgm:bulletEnabled val="1"/>
        </dgm:presLayoutVars>
      </dgm:prSet>
      <dgm:spPr/>
    </dgm:pt>
    <dgm:pt modelId="{A9545396-3AA5-4719-821D-ECDA2476DB6D}" type="pres">
      <dgm:prSet presAssocID="{86E26B5E-95B3-4AAB-B3D3-75E2ECDC5E82}" presName="FourNodes_1_text" presStyleLbl="node1" presStyleIdx="3" presStyleCnt="4">
        <dgm:presLayoutVars>
          <dgm:bulletEnabled val="1"/>
        </dgm:presLayoutVars>
      </dgm:prSet>
      <dgm:spPr/>
    </dgm:pt>
    <dgm:pt modelId="{09C29250-8AD5-4538-AC15-BAAAF51D6C33}" type="pres">
      <dgm:prSet presAssocID="{86E26B5E-95B3-4AAB-B3D3-75E2ECDC5E82}" presName="FourNodes_2_text" presStyleLbl="node1" presStyleIdx="3" presStyleCnt="4">
        <dgm:presLayoutVars>
          <dgm:bulletEnabled val="1"/>
        </dgm:presLayoutVars>
      </dgm:prSet>
      <dgm:spPr/>
    </dgm:pt>
    <dgm:pt modelId="{038F23FF-80B2-4227-942F-A27C29091337}" type="pres">
      <dgm:prSet presAssocID="{86E26B5E-95B3-4AAB-B3D3-75E2ECDC5E82}" presName="FourNodes_3_text" presStyleLbl="node1" presStyleIdx="3" presStyleCnt="4">
        <dgm:presLayoutVars>
          <dgm:bulletEnabled val="1"/>
        </dgm:presLayoutVars>
      </dgm:prSet>
      <dgm:spPr/>
    </dgm:pt>
    <dgm:pt modelId="{4BF31E57-C7DB-4FF8-9EE8-4A422F9A5B4D}" type="pres">
      <dgm:prSet presAssocID="{86E26B5E-95B3-4AAB-B3D3-75E2ECDC5E82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9E0AC62F-F348-425F-B892-04837C7D6740}" type="presOf" srcId="{60838B80-DC2D-49FE-9C7E-E34CC5FC17CC}" destId="{60D2CC75-D3A6-4FC7-A891-A4F66CE4EA86}" srcOrd="0" destOrd="0" presId="urn:microsoft.com/office/officeart/2005/8/layout/vProcess5"/>
    <dgm:cxn modelId="{1E577B38-AA6E-4485-9626-B5F43651F004}" srcId="{86E26B5E-95B3-4AAB-B3D3-75E2ECDC5E82}" destId="{572B1A24-5BAB-40C1-9C7A-B01CA639AB49}" srcOrd="1" destOrd="0" parTransId="{08B3893F-B8E1-4D05-B6C2-3CD5EBB5E598}" sibTransId="{C52EC501-CBF6-4C45-9475-F9A38CD89BCD}"/>
    <dgm:cxn modelId="{6BC44F3E-9035-420F-BC12-1034E61646F0}" type="presOf" srcId="{9BFBA0C8-91D7-4E22-AE96-A9ABDE07CF0D}" destId="{A9545396-3AA5-4719-821D-ECDA2476DB6D}" srcOrd="1" destOrd="0" presId="urn:microsoft.com/office/officeart/2005/8/layout/vProcess5"/>
    <dgm:cxn modelId="{7BC3BB42-BEAE-4502-BF72-8C35268F91AE}" type="presOf" srcId="{572B1A24-5BAB-40C1-9C7A-B01CA639AB49}" destId="{AF9F855A-481C-4AB6-9DC4-9F8F6DD94CA9}" srcOrd="0" destOrd="0" presId="urn:microsoft.com/office/officeart/2005/8/layout/vProcess5"/>
    <dgm:cxn modelId="{036AB972-67E1-48D6-97D0-9C1FF36A5BB8}" srcId="{86E26B5E-95B3-4AAB-B3D3-75E2ECDC5E82}" destId="{F6B90369-65FE-4C84-A9C4-1B7253B3985D}" srcOrd="3" destOrd="0" parTransId="{8C9CFD41-F31B-43FF-8480-079269DA5D0F}" sibTransId="{D779BC68-A2C5-4DC8-995C-D9907187437E}"/>
    <dgm:cxn modelId="{56FC9855-58FC-4B3E-94FE-67A46C4F6C09}" type="presOf" srcId="{45707C78-570C-4966-ACD4-2E80F0B161C4}" destId="{3E9C5690-D2AE-4BF9-9E3C-F2330AAD1F37}" srcOrd="0" destOrd="0" presId="urn:microsoft.com/office/officeart/2005/8/layout/vProcess5"/>
    <dgm:cxn modelId="{4057C359-6C16-456F-9C7A-93D6E8D754B5}" type="presOf" srcId="{C52EC501-CBF6-4C45-9475-F9A38CD89BCD}" destId="{2F7C1D92-6C51-4ABC-842E-AD570AD87418}" srcOrd="0" destOrd="0" presId="urn:microsoft.com/office/officeart/2005/8/layout/vProcess5"/>
    <dgm:cxn modelId="{B7279C8F-5A14-4B67-B0E3-BF2FB9C7D68A}" type="presOf" srcId="{F6B90369-65FE-4C84-A9C4-1B7253B3985D}" destId="{4BF31E57-C7DB-4FF8-9EE8-4A422F9A5B4D}" srcOrd="1" destOrd="0" presId="urn:microsoft.com/office/officeart/2005/8/layout/vProcess5"/>
    <dgm:cxn modelId="{E10A5BA7-8DF1-41BD-A2D4-BD9DF0352542}" type="presOf" srcId="{9BFBA0C8-91D7-4E22-AE96-A9ABDE07CF0D}" destId="{E26A8199-DCD8-4BC6-9297-67ED64A1F2E5}" srcOrd="0" destOrd="0" presId="urn:microsoft.com/office/officeart/2005/8/layout/vProcess5"/>
    <dgm:cxn modelId="{5EFB35AE-2B57-4885-AE78-D3AF800C0939}" type="presOf" srcId="{86E26B5E-95B3-4AAB-B3D3-75E2ECDC5E82}" destId="{CBEE1F66-829D-4F2B-98FA-9DD7FE4517AA}" srcOrd="0" destOrd="0" presId="urn:microsoft.com/office/officeart/2005/8/layout/vProcess5"/>
    <dgm:cxn modelId="{99F899B5-8E94-47CE-B1DD-F8F221AA1F55}" type="presOf" srcId="{45707C78-570C-4966-ACD4-2E80F0B161C4}" destId="{038F23FF-80B2-4227-942F-A27C29091337}" srcOrd="1" destOrd="0" presId="urn:microsoft.com/office/officeart/2005/8/layout/vProcess5"/>
    <dgm:cxn modelId="{6411ADC3-3009-4512-AEBB-68689297C4A0}" type="presOf" srcId="{F6B90369-65FE-4C84-A9C4-1B7253B3985D}" destId="{21469B75-B9A9-45CE-B65C-99FB86E58E48}" srcOrd="0" destOrd="0" presId="urn:microsoft.com/office/officeart/2005/8/layout/vProcess5"/>
    <dgm:cxn modelId="{842479CC-4E47-4CEE-8614-8B1E8F8CA515}" srcId="{86E26B5E-95B3-4AAB-B3D3-75E2ECDC5E82}" destId="{9BFBA0C8-91D7-4E22-AE96-A9ABDE07CF0D}" srcOrd="0" destOrd="0" parTransId="{F8275FC0-218D-46D4-B146-82A4AA9C2FCC}" sibTransId="{47C81F9D-E6A2-4F95-9BA5-F75F4569AD42}"/>
    <dgm:cxn modelId="{2BA106DA-AF9E-4EAF-AFC6-CB8DF6284F33}" srcId="{86E26B5E-95B3-4AAB-B3D3-75E2ECDC5E82}" destId="{45707C78-570C-4966-ACD4-2E80F0B161C4}" srcOrd="2" destOrd="0" parTransId="{AF702DBA-D68D-4C8D-8672-2ABAA3D3BABE}" sibTransId="{60838B80-DC2D-49FE-9C7E-E34CC5FC17CC}"/>
    <dgm:cxn modelId="{02D96BDE-A596-4E0A-A285-C3FA3943BEB6}" type="presOf" srcId="{47C81F9D-E6A2-4F95-9BA5-F75F4569AD42}" destId="{0803FA9F-33F4-4E63-A14A-EA413E2AB4DC}" srcOrd="0" destOrd="0" presId="urn:microsoft.com/office/officeart/2005/8/layout/vProcess5"/>
    <dgm:cxn modelId="{C4ADC7F6-4473-492A-88A5-ACF5C669590E}" type="presOf" srcId="{572B1A24-5BAB-40C1-9C7A-B01CA639AB49}" destId="{09C29250-8AD5-4538-AC15-BAAAF51D6C33}" srcOrd="1" destOrd="0" presId="urn:microsoft.com/office/officeart/2005/8/layout/vProcess5"/>
    <dgm:cxn modelId="{E211C6C5-28B1-4F9F-9104-303863C3C700}" type="presParOf" srcId="{CBEE1F66-829D-4F2B-98FA-9DD7FE4517AA}" destId="{8A20FF4B-5E30-4577-B495-4EC023135DCB}" srcOrd="0" destOrd="0" presId="urn:microsoft.com/office/officeart/2005/8/layout/vProcess5"/>
    <dgm:cxn modelId="{C768EF3D-0EA1-4D6F-A4DE-ACCA9D1F691C}" type="presParOf" srcId="{CBEE1F66-829D-4F2B-98FA-9DD7FE4517AA}" destId="{E26A8199-DCD8-4BC6-9297-67ED64A1F2E5}" srcOrd="1" destOrd="0" presId="urn:microsoft.com/office/officeart/2005/8/layout/vProcess5"/>
    <dgm:cxn modelId="{9B4772C9-C41E-4484-9F16-55E104D156A5}" type="presParOf" srcId="{CBEE1F66-829D-4F2B-98FA-9DD7FE4517AA}" destId="{AF9F855A-481C-4AB6-9DC4-9F8F6DD94CA9}" srcOrd="2" destOrd="0" presId="urn:microsoft.com/office/officeart/2005/8/layout/vProcess5"/>
    <dgm:cxn modelId="{A74944B5-4C45-4FAD-8E06-F5B337C58682}" type="presParOf" srcId="{CBEE1F66-829D-4F2B-98FA-9DD7FE4517AA}" destId="{3E9C5690-D2AE-4BF9-9E3C-F2330AAD1F37}" srcOrd="3" destOrd="0" presId="urn:microsoft.com/office/officeart/2005/8/layout/vProcess5"/>
    <dgm:cxn modelId="{E9F0D0C1-B66A-41D0-9F7D-23BBE98ED151}" type="presParOf" srcId="{CBEE1F66-829D-4F2B-98FA-9DD7FE4517AA}" destId="{21469B75-B9A9-45CE-B65C-99FB86E58E48}" srcOrd="4" destOrd="0" presId="urn:microsoft.com/office/officeart/2005/8/layout/vProcess5"/>
    <dgm:cxn modelId="{A115ABEE-DE8F-49BA-AA98-329A479C09D9}" type="presParOf" srcId="{CBEE1F66-829D-4F2B-98FA-9DD7FE4517AA}" destId="{0803FA9F-33F4-4E63-A14A-EA413E2AB4DC}" srcOrd="5" destOrd="0" presId="urn:microsoft.com/office/officeart/2005/8/layout/vProcess5"/>
    <dgm:cxn modelId="{2C9BE933-29BB-4D79-824F-F263EE1E7084}" type="presParOf" srcId="{CBEE1F66-829D-4F2B-98FA-9DD7FE4517AA}" destId="{2F7C1D92-6C51-4ABC-842E-AD570AD87418}" srcOrd="6" destOrd="0" presId="urn:microsoft.com/office/officeart/2005/8/layout/vProcess5"/>
    <dgm:cxn modelId="{6BE292DD-8B07-4849-ADDA-9822F4DC92C5}" type="presParOf" srcId="{CBEE1F66-829D-4F2B-98FA-9DD7FE4517AA}" destId="{60D2CC75-D3A6-4FC7-A891-A4F66CE4EA86}" srcOrd="7" destOrd="0" presId="urn:microsoft.com/office/officeart/2005/8/layout/vProcess5"/>
    <dgm:cxn modelId="{FCDD41C1-4389-4850-A1AD-26347AAF5393}" type="presParOf" srcId="{CBEE1F66-829D-4F2B-98FA-9DD7FE4517AA}" destId="{A9545396-3AA5-4719-821D-ECDA2476DB6D}" srcOrd="8" destOrd="0" presId="urn:microsoft.com/office/officeart/2005/8/layout/vProcess5"/>
    <dgm:cxn modelId="{A285C118-AFF9-461A-B636-EEE7A9082810}" type="presParOf" srcId="{CBEE1F66-829D-4F2B-98FA-9DD7FE4517AA}" destId="{09C29250-8AD5-4538-AC15-BAAAF51D6C33}" srcOrd="9" destOrd="0" presId="urn:microsoft.com/office/officeart/2005/8/layout/vProcess5"/>
    <dgm:cxn modelId="{D5925F79-B8D9-48B4-9266-683DBB37C999}" type="presParOf" srcId="{CBEE1F66-829D-4F2B-98FA-9DD7FE4517AA}" destId="{038F23FF-80B2-4227-942F-A27C29091337}" srcOrd="10" destOrd="0" presId="urn:microsoft.com/office/officeart/2005/8/layout/vProcess5"/>
    <dgm:cxn modelId="{BFB74730-1444-4832-A5AD-BF68C783D735}" type="presParOf" srcId="{CBEE1F66-829D-4F2B-98FA-9DD7FE4517AA}" destId="{4BF31E57-C7DB-4FF8-9EE8-4A422F9A5B4D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05DFE0-CE11-46AD-BAD3-48D1158B8B21}">
      <dsp:nvSpPr>
        <dsp:cNvPr id="0" name=""/>
        <dsp:cNvSpPr/>
      </dsp:nvSpPr>
      <dsp:spPr>
        <a:xfrm>
          <a:off x="2042640" y="2436"/>
          <a:ext cx="8170560" cy="12620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532" tIns="320555" rIns="158532" bIns="320555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Improve efficiency: AGVs aim to automate material handling tasks to improve operational efficiency by reducing delays, optimizing throughput, and eliminating idle times.</a:t>
          </a:r>
        </a:p>
      </dsp:txBody>
      <dsp:txXfrm>
        <a:off x="2042640" y="2436"/>
        <a:ext cx="8170560" cy="1262026"/>
      </dsp:txXfrm>
    </dsp:sp>
    <dsp:sp modelId="{B8B4DC3B-834C-4AA8-8292-B956707167D8}">
      <dsp:nvSpPr>
        <dsp:cNvPr id="0" name=""/>
        <dsp:cNvSpPr/>
      </dsp:nvSpPr>
      <dsp:spPr>
        <a:xfrm>
          <a:off x="0" y="2436"/>
          <a:ext cx="2042640" cy="126202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090" tIns="124660" rIns="108090" bIns="12466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Improve</a:t>
          </a:r>
        </a:p>
      </dsp:txBody>
      <dsp:txXfrm>
        <a:off x="0" y="2436"/>
        <a:ext cx="2042640" cy="1262026"/>
      </dsp:txXfrm>
    </dsp:sp>
    <dsp:sp modelId="{2FBAE907-F980-40B8-9D2B-8B81A0785D7D}">
      <dsp:nvSpPr>
        <dsp:cNvPr id="0" name=""/>
        <dsp:cNvSpPr/>
      </dsp:nvSpPr>
      <dsp:spPr>
        <a:xfrm>
          <a:off x="2042640" y="1340184"/>
          <a:ext cx="8170560" cy="12620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532" tIns="320555" rIns="158532" bIns="320555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Enhance safety: AGVs are designed to operate safely, reducing the risk of accidents, injuries, and human errors associated with manual material handling.</a:t>
          </a:r>
        </a:p>
      </dsp:txBody>
      <dsp:txXfrm>
        <a:off x="2042640" y="1340184"/>
        <a:ext cx="8170560" cy="1262026"/>
      </dsp:txXfrm>
    </dsp:sp>
    <dsp:sp modelId="{5935C94C-3E78-4ED2-B827-D082760BA171}">
      <dsp:nvSpPr>
        <dsp:cNvPr id="0" name=""/>
        <dsp:cNvSpPr/>
      </dsp:nvSpPr>
      <dsp:spPr>
        <a:xfrm>
          <a:off x="0" y="1340184"/>
          <a:ext cx="2042640" cy="126202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090" tIns="124660" rIns="108090" bIns="12466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Enhance</a:t>
          </a:r>
        </a:p>
      </dsp:txBody>
      <dsp:txXfrm>
        <a:off x="0" y="1340184"/>
        <a:ext cx="2042640" cy="1262026"/>
      </dsp:txXfrm>
    </dsp:sp>
    <dsp:sp modelId="{4A22754C-2B8D-446B-932C-94D022B5820C}">
      <dsp:nvSpPr>
        <dsp:cNvPr id="0" name=""/>
        <dsp:cNvSpPr/>
      </dsp:nvSpPr>
      <dsp:spPr>
        <a:xfrm>
          <a:off x="2042640" y="2677933"/>
          <a:ext cx="8170560" cy="12620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532" tIns="320555" rIns="158532" bIns="320555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Increase productivity: AGVs can significantly increase productivity by reducing cycle times, optimizing material flow, and working seamlessly with other automation systems.</a:t>
          </a:r>
        </a:p>
      </dsp:txBody>
      <dsp:txXfrm>
        <a:off x="2042640" y="2677933"/>
        <a:ext cx="8170560" cy="1262026"/>
      </dsp:txXfrm>
    </dsp:sp>
    <dsp:sp modelId="{E999FAFF-BDE7-4104-B31A-01DE4D6C24EA}">
      <dsp:nvSpPr>
        <dsp:cNvPr id="0" name=""/>
        <dsp:cNvSpPr/>
      </dsp:nvSpPr>
      <dsp:spPr>
        <a:xfrm>
          <a:off x="0" y="2677933"/>
          <a:ext cx="2042640" cy="126202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090" tIns="124660" rIns="108090" bIns="12466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Increase</a:t>
          </a:r>
        </a:p>
      </dsp:txBody>
      <dsp:txXfrm>
        <a:off x="0" y="2677933"/>
        <a:ext cx="2042640" cy="1262026"/>
      </dsp:txXfrm>
    </dsp:sp>
    <dsp:sp modelId="{CC2CB50D-54C6-4FFD-A38A-3DB33CAA0341}">
      <dsp:nvSpPr>
        <dsp:cNvPr id="0" name=""/>
        <dsp:cNvSpPr/>
      </dsp:nvSpPr>
      <dsp:spPr>
        <a:xfrm>
          <a:off x="2042640" y="4015681"/>
          <a:ext cx="8170560" cy="12620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532" tIns="320555" rIns="158532" bIns="320555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Reduce labor costs: AGVs can help reduce labor costs by automating labor-intensive tasks, eliminating the need for breaks or shifts, and increasing operational time.</a:t>
          </a:r>
        </a:p>
      </dsp:txBody>
      <dsp:txXfrm>
        <a:off x="2042640" y="4015681"/>
        <a:ext cx="8170560" cy="1262026"/>
      </dsp:txXfrm>
    </dsp:sp>
    <dsp:sp modelId="{EAB1F8C9-79E0-494A-A1DA-23B2D1C4927B}">
      <dsp:nvSpPr>
        <dsp:cNvPr id="0" name=""/>
        <dsp:cNvSpPr/>
      </dsp:nvSpPr>
      <dsp:spPr>
        <a:xfrm>
          <a:off x="0" y="4015681"/>
          <a:ext cx="2042640" cy="126202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090" tIns="124660" rIns="108090" bIns="12466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Reduce</a:t>
          </a:r>
        </a:p>
      </dsp:txBody>
      <dsp:txXfrm>
        <a:off x="0" y="4015681"/>
        <a:ext cx="2042640" cy="126202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6A8199-DCD8-4BC6-9297-67ED64A1F2E5}">
      <dsp:nvSpPr>
        <dsp:cNvPr id="0" name=""/>
        <dsp:cNvSpPr/>
      </dsp:nvSpPr>
      <dsp:spPr>
        <a:xfrm>
          <a:off x="0" y="0"/>
          <a:ext cx="8026560" cy="105058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Increased efficiency: AGVs can automate material handling tasks, reducing delays, optimizing throughput, and improving overall operational efficiency.</a:t>
          </a:r>
        </a:p>
      </dsp:txBody>
      <dsp:txXfrm>
        <a:off x="30770" y="30770"/>
        <a:ext cx="6804127" cy="989041"/>
      </dsp:txXfrm>
    </dsp:sp>
    <dsp:sp modelId="{AF9F855A-481C-4AB6-9DC4-9F8F6DD94CA9}">
      <dsp:nvSpPr>
        <dsp:cNvPr id="0" name=""/>
        <dsp:cNvSpPr/>
      </dsp:nvSpPr>
      <dsp:spPr>
        <a:xfrm>
          <a:off x="672224" y="1241596"/>
          <a:ext cx="8026560" cy="105058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Enhanced safety: AGVs are designed to operate safely, reducing the risk of accidents, injuries, and human errors associated with manual material handling.</a:t>
          </a:r>
        </a:p>
      </dsp:txBody>
      <dsp:txXfrm>
        <a:off x="702994" y="1272366"/>
        <a:ext cx="6609917" cy="989041"/>
      </dsp:txXfrm>
    </dsp:sp>
    <dsp:sp modelId="{3E9C5690-D2AE-4BF9-9E3C-F2330AAD1F37}">
      <dsp:nvSpPr>
        <dsp:cNvPr id="0" name=""/>
        <dsp:cNvSpPr/>
      </dsp:nvSpPr>
      <dsp:spPr>
        <a:xfrm>
          <a:off x="1334415" y="2483192"/>
          <a:ext cx="8026560" cy="105058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Higher productivity: AGVs can increase productivity by reducing cycle times, optimizing material flow, and working seamlessly with other automation systems.</a:t>
          </a:r>
        </a:p>
      </dsp:txBody>
      <dsp:txXfrm>
        <a:off x="1365185" y="2513962"/>
        <a:ext cx="6619950" cy="989041"/>
      </dsp:txXfrm>
    </dsp:sp>
    <dsp:sp modelId="{21469B75-B9A9-45CE-B65C-99FB86E58E48}">
      <dsp:nvSpPr>
        <dsp:cNvPr id="0" name=""/>
        <dsp:cNvSpPr/>
      </dsp:nvSpPr>
      <dsp:spPr>
        <a:xfrm>
          <a:off x="2006639" y="3724788"/>
          <a:ext cx="8026560" cy="105058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Flexibility: AGVs offer flexibility to adapt to changing business needs, such as varying demand patterns, dynamic production schedules, and changing facility layouts.</a:t>
          </a:r>
        </a:p>
      </dsp:txBody>
      <dsp:txXfrm>
        <a:off x="2037409" y="3755558"/>
        <a:ext cx="6609917" cy="989041"/>
      </dsp:txXfrm>
    </dsp:sp>
    <dsp:sp modelId="{0803FA9F-33F4-4E63-A14A-EA413E2AB4DC}">
      <dsp:nvSpPr>
        <dsp:cNvPr id="0" name=""/>
        <dsp:cNvSpPr/>
      </dsp:nvSpPr>
      <dsp:spPr>
        <a:xfrm>
          <a:off x="7343682" y="804649"/>
          <a:ext cx="682877" cy="68287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7497329" y="804649"/>
        <a:ext cx="375583" cy="513865"/>
      </dsp:txXfrm>
    </dsp:sp>
    <dsp:sp modelId="{2F7C1D92-6C51-4ABC-842E-AD570AD87418}">
      <dsp:nvSpPr>
        <dsp:cNvPr id="0" name=""/>
        <dsp:cNvSpPr/>
      </dsp:nvSpPr>
      <dsp:spPr>
        <a:xfrm>
          <a:off x="8015906" y="2046246"/>
          <a:ext cx="682877" cy="682877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8169553" y="2046246"/>
        <a:ext cx="375583" cy="513865"/>
      </dsp:txXfrm>
    </dsp:sp>
    <dsp:sp modelId="{60D2CC75-D3A6-4FC7-A891-A4F66CE4EA86}">
      <dsp:nvSpPr>
        <dsp:cNvPr id="0" name=""/>
        <dsp:cNvSpPr/>
      </dsp:nvSpPr>
      <dsp:spPr>
        <a:xfrm>
          <a:off x="8678097" y="3287842"/>
          <a:ext cx="682877" cy="682877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8831744" y="3287842"/>
        <a:ext cx="375583" cy="5138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VerticalHollowActionList">
  <dgm:title val="Vertical Hollow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solidFgAcc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A1826-1B3E-4E2E-8D6C-93BCEAA3D6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7200" y="1096965"/>
            <a:ext cx="7977600" cy="2085696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B5F0CE-1714-4650-9690-5676C06349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6000" y="3945771"/>
            <a:ext cx="5760000" cy="1832730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0" spc="5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0CA85-BF38-4762-934C-D00F2047C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CA3C9-6579-49D9-A5FD-20231FB4B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B94FE-6287-4D49-B0E5-FE9A9BA75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0C0B2A-3FD1-4235-A16E-0ED1E028A93E}"/>
              </a:ext>
            </a:extLst>
          </p:cNvPr>
          <p:cNvCxnSpPr>
            <a:cxnSpLocks/>
          </p:cNvCxnSpPr>
          <p:nvPr/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9494E066-0146-46E9-BAF1-C33240ABA294}"/>
              </a:ext>
            </a:extLst>
          </p:cNvPr>
          <p:cNvGrpSpPr/>
          <p:nvPr/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</a:extLst>
            </p:cNvPr>
            <p:cNvGrpSpPr/>
            <p:nvPr/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17205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FB6D0-92CA-4910-AE77-E238F4C89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913172-A138-4DD4-A5B1-58BA625078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897B9-E4AD-469B-A60D-9A1A4BD19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5E1B0-48D6-4F99-9955-39958BA96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F49DA-55D4-4E36-AEB9-A0E99E31A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580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FEBC7C-C5C1-4A79-A195-B35701C289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D34A74-3328-469B-ABCA-96F2FE3687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E19AB-5637-455E-89C3-B41702C20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4F2A3-EBEE-4F42-BAC2-A482F00E6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E1C27-1A43-4B0B-88D0-0C5FE1DBE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962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32E59-6597-437B-B2F8-E2DD1F86A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BC1D-912E-4012-84AC-A509C9EF4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7110C-4AA3-4101-B3BD-140B90AF9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0F189-4D8E-4DE6-8295-CF92FA8BF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F33EC-1ACF-4D46-AEA5-A20802210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203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45267-19A7-4A3D-9658-AD3F78DD3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2305800"/>
            <a:ext cx="4636800" cy="2246400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17554-5672-499F-BEB9-AB069E6D1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65250" y="2305800"/>
            <a:ext cx="4636800" cy="224640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1">
                <a:solidFill>
                  <a:schemeClr val="tx1"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BA3C6-C279-46AA-B4EE-5F861D83D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4/26/2023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C125B-DDB9-4F4E-B9E9-A747E648F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D465E-E86B-42A8-B18A-9046E40D6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681007E-0E57-40DB-9A98-D04E0A05937B}"/>
              </a:ext>
            </a:extLst>
          </p:cNvPr>
          <p:cNvSpPr/>
          <p:nvPr/>
        </p:nvSpPr>
        <p:spPr>
          <a:xfrm>
            <a:off x="1437136" y="649304"/>
            <a:ext cx="340415" cy="340415"/>
          </a:xfrm>
          <a:prstGeom prst="ellipse">
            <a:avLst/>
          </a:prstGeom>
          <a:gradFill flip="none" rotWithShape="1">
            <a:gsLst>
              <a:gs pos="0">
                <a:srgbClr val="FFFFFF">
                  <a:alpha val="80000"/>
                </a:srgbClr>
              </a:gs>
              <a:gs pos="100000">
                <a:srgbClr val="FFFFFF">
                  <a:alpha val="10000"/>
                </a:srgbClr>
              </a:gs>
            </a:gsLst>
            <a:lin ang="27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C2D7ED2-BAE3-470E-9EFF-F2A49EDD9767}"/>
              </a:ext>
            </a:extLst>
          </p:cNvPr>
          <p:cNvGrpSpPr/>
          <p:nvPr/>
        </p:nvGrpSpPr>
        <p:grpSpPr>
          <a:xfrm rot="10800000">
            <a:off x="1079500" y="952167"/>
            <a:ext cx="641184" cy="1069728"/>
            <a:chOff x="6484111" y="2967038"/>
            <a:chExt cx="641184" cy="106972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5B14D1A-9E1B-41C3-96AA-A5C40C4F9B3A}"/>
                </a:ext>
              </a:extLst>
            </p:cNvPr>
            <p:cNvGrpSpPr/>
            <p:nvPr/>
          </p:nvGrpSpPr>
          <p:grpSpPr>
            <a:xfrm>
              <a:off x="6808136" y="2967038"/>
              <a:ext cx="317159" cy="932400"/>
              <a:chOff x="6808136" y="2967038"/>
              <a:chExt cx="317159" cy="932400"/>
            </a:xfrm>
          </p:grpSpPr>
          <p:sp>
            <p:nvSpPr>
              <p:cNvPr id="14" name="Freeform 68">
                <a:extLst>
                  <a:ext uri="{FF2B5EF4-FFF2-40B4-BE49-F238E27FC236}">
                    <a16:creationId xmlns:a16="http://schemas.microsoft.com/office/drawing/2014/main" id="{00EC83EC-04A6-4533-80A5-B1817F1FB3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69">
                <a:extLst>
                  <a:ext uri="{FF2B5EF4-FFF2-40B4-BE49-F238E27FC236}">
                    <a16:creationId xmlns:a16="http://schemas.microsoft.com/office/drawing/2014/main" id="{BF61FF24-9074-4265-ACF4-1AEC3621B7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Line 70">
                <a:extLst>
                  <a:ext uri="{FF2B5EF4-FFF2-40B4-BE49-F238E27FC236}">
                    <a16:creationId xmlns:a16="http://schemas.microsoft.com/office/drawing/2014/main" id="{8D31D9FF-672B-4C5E-B4B2-DD86A12441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991EBFD-EBD5-48CE-9178-AF5B6F50D416}"/>
                </a:ext>
              </a:extLst>
            </p:cNvPr>
            <p:cNvGrpSpPr/>
            <p:nvPr/>
          </p:nvGrpSpPr>
          <p:grpSpPr>
            <a:xfrm rot="18900000" flipH="1">
              <a:off x="6484111" y="3104366"/>
              <a:ext cx="317159" cy="932400"/>
              <a:chOff x="6808136" y="2967038"/>
              <a:chExt cx="317159" cy="932400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1B45F046-3129-4A30-9402-44BA590CD1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24589F32-BB2E-46B1-BAB5-75EA779C7A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Line 70">
                <a:extLst>
                  <a:ext uri="{FF2B5EF4-FFF2-40B4-BE49-F238E27FC236}">
                    <a16:creationId xmlns:a16="http://schemas.microsoft.com/office/drawing/2014/main" id="{0BD46CA5-AE89-4413-AB8D-347179D881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43A360-3214-4DB8-BD85-C6AE48D02D3A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1659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4AEE3-6C7B-402E-B26D-1D079D78D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01641-6BDA-433D-9393-1DDACE0670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89400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8F8D2A-A489-488D-B1E1-23F36D3E9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4202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A242E8-AEEF-4BBD-94E9-86F89D695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58D2CA-06C9-412D-A5D6-F97DDBBB0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1A80D9-E04B-47BF-80DA-01E68346A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63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42251-8A4B-463E-982B-C657C3810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74D5E-AC0B-46BF-8840-61CC89C3B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399" y="1736732"/>
            <a:ext cx="4928400" cy="661912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1A0738-7A90-4A35-AB98-9656D6187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89400" y="2431256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ADFE01-1BA7-4288-9355-8B2B508BE5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4200" y="1736732"/>
            <a:ext cx="4928400" cy="662400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D49F77-6C55-47AC-B1AE-5D9906DBD7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4200" y="2431257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D8EF53-AF86-47E8-83DC-8C419847A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01D653-ED9A-46D3-A97F-B5FA1DAE6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5B9B66-64EA-4022-BD96-ECF2A80CE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042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FE053-BB16-4940-B248-2D496BB2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BD80C-6CA1-42DB-B732-4807A27D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9DA86-C177-42C6-90F8-37C6844A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000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46A27C-9BDA-43B3-96EA-C145EA7F0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1FBD5E-AA17-42F1-8615-49F2664DD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7A2D5-EBE5-43DD-8CF2-8B90801A0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035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451E1-40E1-4ED2-A9E3-6376E774A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1" y="955674"/>
            <a:ext cx="3531600" cy="138499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AAE5E-AD83-40D4-8BDB-6B2525024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4850" y="882651"/>
            <a:ext cx="5760000" cy="489584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4DF8E2-A28B-4889-AD9E-1D733FEA2E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89401" y="2584759"/>
            <a:ext cx="3531600" cy="3193741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2EF812-B775-468C-84D9-4394CC19F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E1DEB3-5237-467C-A5B6-EDA7F366E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877A6B-440F-4D7B-92DA-1B964D029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C89B2F1-1E32-44DB-B50E-BEA1896CAD8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1450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B204-119E-45DB-A177-995FF5D9B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955456"/>
            <a:ext cx="3531600" cy="1384995"/>
          </a:xfrm>
        </p:spPr>
        <p:txBody>
          <a:bodyPr anchor="b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CD3036-53A8-4361-AAAC-D8072EB470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40001"/>
            <a:ext cx="6115050" cy="52385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FCFCD5-820E-47D9-9A60-57680C4C94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0000" y="2584758"/>
            <a:ext cx="3531600" cy="3284229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446C3-A62E-4690-9098-53D59C4C3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6C8B8-EA3D-45E5-950A-B6F1EA0B4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2ACAB7-ADBF-42E5-A214-232BA9EFB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0E80DA6-B971-46B7-B0D3-8581AE0B6AC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8074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2DDA7E-8449-42D1-93BD-4E96C1BFC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  <a:prstGeom prst="rect">
            <a:avLst/>
          </a:prstGeom>
        </p:spPr>
        <p:txBody>
          <a:bodyPr lIns="109728" tIns="109728" rIns="109728" bIns="91440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72EB64-DBC0-4012-830E-9166670D1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400" y="1685925"/>
            <a:ext cx="10213200" cy="4040191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9A3E9-8704-4E26-A519-8215B3E943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0000" y="6357168"/>
            <a:ext cx="1760150" cy="46166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00" cap="all" spc="15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4EC743F4-8769-40B4-85DF-6CB8DE9F66AA}" type="datetimeFigureOut">
              <a:rPr lang="en-US" smtClean="0"/>
              <a:pPr/>
              <a:t>4/26/2023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90E32-87A0-44C2-A299-D45FAB146E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54312" y="6357600"/>
            <a:ext cx="6683376" cy="46080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1000" cap="none" spc="12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C1A41-01A7-44E2-965B-ACFD4F2806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760150" cy="46080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00" cap="all" spc="15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FF2BD96E-3838-45D2-9031-D3AF67C920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547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75" r:id="rId5"/>
    <p:sldLayoutId id="2147483680" r:id="rId6"/>
    <p:sldLayoutId id="2147483676" r:id="rId7"/>
    <p:sldLayoutId id="2147483677" r:id="rId8"/>
    <p:sldLayoutId id="2147483678" r:id="rId9"/>
    <p:sldLayoutId id="2147483679" r:id="rId10"/>
    <p:sldLayoutId id="2147483681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kern="1200" cap="none" spc="12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50000"/>
        </a:lnSpc>
        <a:spcBef>
          <a:spcPts val="1000"/>
        </a:spcBef>
        <a:buClr>
          <a:schemeClr val="accent3"/>
        </a:buClr>
        <a:buFont typeface="Wingdings" panose="05000000000000000000" pitchFamily="2" charset="2"/>
        <a:buChar char=""/>
        <a:defRPr sz="2000" kern="1200" spc="8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50000"/>
        </a:lnSpc>
        <a:spcBef>
          <a:spcPts val="500"/>
        </a:spcBef>
        <a:buFontTx/>
        <a:buNone/>
        <a:defRPr sz="2000" b="0" i="0" kern="1200" spc="8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8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Tx/>
        <a:buNone/>
        <a:defRPr sz="2000" b="0" i="0" kern="1200" spc="8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8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42EC32AE-E4F8-4BC6-BEF2-B48BDD157D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2B3C03-2124-AB59-E43C-FD1C3CFF03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60863" y="1079500"/>
            <a:ext cx="3882286" cy="21384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100"/>
              <a:t>Automated Guided Vehicle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A13DCE-3B9B-6432-29A3-CA4268CEDC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08006" y="4113213"/>
            <a:ext cx="2988000" cy="1655762"/>
          </a:xfrm>
        </p:spPr>
        <p:txBody>
          <a:bodyPr>
            <a:normAutofit/>
          </a:bodyPr>
          <a:lstStyle/>
          <a:p>
            <a:r>
              <a:rPr lang="en-US" dirty="0"/>
              <a:t>Group: N-10</a:t>
            </a:r>
          </a:p>
          <a:p>
            <a:r>
              <a:rPr lang="en-US" dirty="0"/>
              <a:t>53,54,55,56,57,58</a:t>
            </a:r>
          </a:p>
        </p:txBody>
      </p:sp>
      <p:pic>
        <p:nvPicPr>
          <p:cNvPr id="18" name="Picture 3" descr="Packages on conveyor belt">
            <a:extLst>
              <a:ext uri="{FF2B5EF4-FFF2-40B4-BE49-F238E27FC236}">
                <a16:creationId xmlns:a16="http://schemas.microsoft.com/office/drawing/2014/main" id="{BDCD104A-32FA-DFE9-EA55-2463AF121B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9803" b="-1"/>
          <a:stretch/>
        </p:blipFill>
        <p:spPr>
          <a:xfrm>
            <a:off x="20" y="10"/>
            <a:ext cx="7211993" cy="6857990"/>
          </a:xfrm>
          <a:prstGeom prst="rect">
            <a:avLst/>
          </a:prstGeom>
        </p:spPr>
      </p:pic>
      <p:cxnSp>
        <p:nvCxnSpPr>
          <p:cNvPr id="19" name="Straight Connector 10">
            <a:extLst>
              <a:ext uri="{FF2B5EF4-FFF2-40B4-BE49-F238E27FC236}">
                <a16:creationId xmlns:a16="http://schemas.microsoft.com/office/drawing/2014/main" id="{5211C822-2379-4749-95C7-3CDA93294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32006" y="369087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9312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B66C9CD-6BF4-44CA-8078-0BB81908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A597ED-F363-52A0-600B-4828D1126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999" y="395288"/>
            <a:ext cx="6317998" cy="1120439"/>
          </a:xfrm>
        </p:spPr>
        <p:txBody>
          <a:bodyPr wrap="square" anchor="b">
            <a:normAutofit/>
          </a:bodyPr>
          <a:lstStyle/>
          <a:p>
            <a:pPr algn="ctr"/>
            <a:r>
              <a:rPr lang="en-US" dirty="0"/>
              <a:t>Introduction:</a:t>
            </a:r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6C132CB-661F-4A80-B2A5-D78FF18C0C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878998" y="196459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0B276C-3AE4-E6F1-9679-A434E6B1E3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9998" y="1515727"/>
            <a:ext cx="7011002" cy="4946985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</a:pPr>
            <a:r>
              <a:rPr lang="en-US" sz="1800" dirty="0"/>
              <a:t>Automated Guided Vehicles (AGVs) are self-driving vehicles that are designed to transport goods or materials within a controlled environment, such as a warehouse, factory, or distribution center, without the need for human intervention. AGVs are typically equipped with sensors, navigation systems, and onboard computers to navigate and perform tasks autonomously.</a:t>
            </a:r>
          </a:p>
          <a:p>
            <a:pPr>
              <a:lnSpc>
                <a:spcPct val="140000"/>
              </a:lnSpc>
            </a:pPr>
            <a:r>
              <a:rPr lang="en-US" sz="1800" dirty="0"/>
              <a:t>AGVs have become increasingly popular in industries that require efficient and reliable material handling and transportation, as they can streamline operations, improve safety, and reduce labor costs. </a:t>
            </a:r>
          </a:p>
        </p:txBody>
      </p:sp>
      <p:pic>
        <p:nvPicPr>
          <p:cNvPr id="5" name="Picture 4" descr="Cardboard boxes on conveyor belt">
            <a:extLst>
              <a:ext uri="{FF2B5EF4-FFF2-40B4-BE49-F238E27FC236}">
                <a16:creationId xmlns:a16="http://schemas.microsoft.com/office/drawing/2014/main" id="{02FE56C3-2794-E9F4-B619-9EEA20EB60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235" r="26087" b="-1"/>
          <a:stretch/>
        </p:blipFill>
        <p:spPr>
          <a:xfrm>
            <a:off x="8321011" y="10"/>
            <a:ext cx="387098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858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B66C9CD-6BF4-44CA-8078-0BB81908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84AFA5-9348-BB85-6973-EEA48BE5E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6328800" cy="1112836"/>
          </a:xfrm>
        </p:spPr>
        <p:txBody>
          <a:bodyPr>
            <a:normAutofit/>
          </a:bodyPr>
          <a:lstStyle/>
          <a:p>
            <a:pPr algn="ctr"/>
            <a:r>
              <a:rPr lang="en-US"/>
              <a:t>Types of AGV’s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90F12-F035-990A-E064-C8AE562D0F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9399" y="1864801"/>
            <a:ext cx="6952331" cy="4519066"/>
          </a:xfrm>
        </p:spPr>
        <p:txBody>
          <a:bodyPr>
            <a:noAutofit/>
          </a:bodyPr>
          <a:lstStyle/>
          <a:p>
            <a:pPr>
              <a:lnSpc>
                <a:spcPct val="140000"/>
              </a:lnSpc>
            </a:pPr>
            <a:r>
              <a:rPr lang="en-US" sz="1600" dirty="0"/>
              <a:t>Unit Load AGVs: Designed to handle individual unit loads, such as pallets or containers, and autonomously transport them within a facility.</a:t>
            </a:r>
          </a:p>
          <a:p>
            <a:pPr>
              <a:lnSpc>
                <a:spcPct val="140000"/>
              </a:lnSpc>
            </a:pPr>
            <a:r>
              <a:rPr lang="en-US" sz="1600" dirty="0"/>
              <a:t>Tow AGVs: Designed to tow trailers or carts in a train-like configuration, commonly used in logistics and distribution processes.</a:t>
            </a:r>
          </a:p>
          <a:p>
            <a:pPr>
              <a:lnSpc>
                <a:spcPct val="140000"/>
              </a:lnSpc>
            </a:pPr>
            <a:r>
              <a:rPr lang="en-US" sz="1600" dirty="0"/>
              <a:t>Forklift AGVs: Equipped with forklift-like mechanisms to lift and transport loads, commonly used in warehouses and manufacturing facilities.</a:t>
            </a:r>
          </a:p>
          <a:p>
            <a:pPr>
              <a:lnSpc>
                <a:spcPct val="140000"/>
              </a:lnSpc>
            </a:pPr>
            <a:r>
              <a:rPr lang="en-US" sz="1600" dirty="0"/>
              <a:t>Pallet AGVs: Specifically designed for handling palletized loads, can be integrated with conveyor systems and other automation equipment.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05D45D7-984D-4CDD-B1BC-0CF407C722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324850" y="540000"/>
            <a:ext cx="0" cy="577800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 descr="Box trolley">
            <a:extLst>
              <a:ext uri="{FF2B5EF4-FFF2-40B4-BE49-F238E27FC236}">
                <a16:creationId xmlns:a16="http://schemas.microsoft.com/office/drawing/2014/main" id="{9263EC0B-E8FF-88AF-F149-130959A1EA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83650" y="2045319"/>
            <a:ext cx="2767362" cy="276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276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3268346D-5E77-4906-AC8D-57FB88F11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6B8E56-E99B-4AF8-7624-C341E6BC2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3933" y="395297"/>
            <a:ext cx="5967236" cy="713836"/>
          </a:xfrm>
        </p:spPr>
        <p:txBody>
          <a:bodyPr wrap="square" anchor="b">
            <a:normAutofit fontScale="90000"/>
          </a:bodyPr>
          <a:lstStyle/>
          <a:p>
            <a:pPr algn="ctr"/>
            <a:r>
              <a:rPr lang="en-US" dirty="0"/>
              <a:t>Problem Statement:</a:t>
            </a:r>
          </a:p>
        </p:txBody>
      </p:sp>
      <p:pic>
        <p:nvPicPr>
          <p:cNvPr id="14" name="Picture 4" descr="Light bulb on yellow background with sketched light beams and cord">
            <a:extLst>
              <a:ext uri="{FF2B5EF4-FFF2-40B4-BE49-F238E27FC236}">
                <a16:creationId xmlns:a16="http://schemas.microsoft.com/office/drawing/2014/main" id="{7ECC3249-114D-5B37-61D7-AD1C6EBDF8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726" r="468"/>
          <a:stretch/>
        </p:blipFill>
        <p:spPr>
          <a:xfrm>
            <a:off x="20" y="10"/>
            <a:ext cx="4809047" cy="6857990"/>
          </a:xfrm>
          <a:prstGeom prst="rect">
            <a:avLst/>
          </a:prstGeom>
        </p:spPr>
      </p:pic>
      <p:cxnSp>
        <p:nvCxnSpPr>
          <p:cNvPr id="15" name="Straight Connector 10">
            <a:extLst>
              <a:ext uri="{FF2B5EF4-FFF2-40B4-BE49-F238E27FC236}">
                <a16:creationId xmlns:a16="http://schemas.microsoft.com/office/drawing/2014/main" id="{4CBC1FDF-AE13-4731-B38F-2761BDFDB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81769" y="242814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E5D857-7056-C24F-7632-00E11D257B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3933" y="1303867"/>
            <a:ext cx="5967236" cy="5158829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</a:pPr>
            <a:r>
              <a:rPr lang="en-US" sz="1600" dirty="0"/>
              <a:t>Labor-intensive tasks: Many material handling tasks, such as moving heavy loads, repetitive tasks, and long-distance transport, require significant labor resources, leading to increased labor costs and potential risks of human errors and injuries.</a:t>
            </a:r>
          </a:p>
          <a:p>
            <a:pPr>
              <a:lnSpc>
                <a:spcPct val="140000"/>
              </a:lnSpc>
            </a:pPr>
            <a:r>
              <a:rPr lang="en-US" sz="1600" dirty="0"/>
              <a:t>Inefficiency in material handling: Traditional manual material handling methods can be time-consuming, prone to errors, and inefficient in terms of productivity and throughput, leading to delays in operations and reduced overall efficiency.</a:t>
            </a:r>
          </a:p>
          <a:p>
            <a:pPr>
              <a:lnSpc>
                <a:spcPct val="140000"/>
              </a:lnSpc>
            </a:pPr>
            <a:r>
              <a:rPr lang="en-US" sz="1600" dirty="0"/>
              <a:t>Safety concerns: Material handling tasks, such as lifting heavy loads or working in hazardous environments.</a:t>
            </a:r>
          </a:p>
        </p:txBody>
      </p:sp>
    </p:spTree>
    <p:extLst>
      <p:ext uri="{BB962C8B-B14F-4D97-AF65-F5344CB8AC3E}">
        <p14:creationId xmlns:p14="http://schemas.microsoft.com/office/powerpoint/2010/main" val="3649082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EE41B-B82E-485A-82F3-2B97DBF7A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580988"/>
          </a:xfrm>
        </p:spPr>
        <p:txBody>
          <a:bodyPr/>
          <a:lstStyle/>
          <a:p>
            <a:r>
              <a:rPr lang="en-US" dirty="0"/>
              <a:t>Objective: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EB6EEC8-DC1F-FF02-C45F-E579BFF62BF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89400" y="1038153"/>
          <a:ext cx="10213200" cy="52801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16969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B66C9CD-6BF4-44CA-8078-0BB81908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468C7D-B64B-8AEE-D656-CF15AE264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251461"/>
            <a:ext cx="10213200" cy="1390902"/>
          </a:xfrm>
        </p:spPr>
        <p:txBody>
          <a:bodyPr anchor="ctr">
            <a:normAutofit/>
          </a:bodyPr>
          <a:lstStyle/>
          <a:p>
            <a:pPr algn="ctr"/>
            <a:r>
              <a:rPr lang="en-US" sz="4800"/>
              <a:t>Advantages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9BF9BF3-7E9D-458B-A5D2-E730C5FFD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19649" y="1893832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06AE340-1294-3A90-9A8F-E9019250C4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94587461"/>
              </p:ext>
            </p:extLst>
          </p:nvPr>
        </p:nvGraphicFramePr>
        <p:xfrm>
          <a:off x="1079400" y="1642363"/>
          <a:ext cx="10033200" cy="47753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61477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B66C9CD-6BF4-44CA-8078-0BB81908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0AB835-76F9-F4AB-5562-EB4AC7C12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6328800" cy="1112836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Disadvantages: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EBFAC-EF85-12F2-67C4-602AF97E59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9399" y="1864801"/>
            <a:ext cx="7147065" cy="4597910"/>
          </a:xfrm>
        </p:spPr>
        <p:txBody>
          <a:bodyPr>
            <a:noAutofit/>
          </a:bodyPr>
          <a:lstStyle/>
          <a:p>
            <a:pPr>
              <a:lnSpc>
                <a:spcPct val="140000"/>
              </a:lnSpc>
            </a:pPr>
            <a:r>
              <a:rPr lang="en-US" sz="1600" dirty="0"/>
              <a:t>High initial cost: AGV implementation can require significant upfront investment in equipment, software, and infrastructure.</a:t>
            </a:r>
          </a:p>
          <a:p>
            <a:pPr>
              <a:lnSpc>
                <a:spcPct val="140000"/>
              </a:lnSpc>
            </a:pPr>
            <a:r>
              <a:rPr lang="en-US" sz="1600" dirty="0"/>
              <a:t>Maintenance and downtime: AGVs, like any other automated system, require maintenance and may experience downtime, which can impact operations and require additional resources for maintenance and repairs.</a:t>
            </a:r>
          </a:p>
          <a:p>
            <a:pPr>
              <a:lnSpc>
                <a:spcPct val="140000"/>
              </a:lnSpc>
            </a:pPr>
            <a:r>
              <a:rPr lang="en-US" sz="1600" dirty="0"/>
              <a:t>Complex implementation: Implementing AGVs requires careful planning, system integration, and employee training, which can be complex and time-consuming.</a:t>
            </a:r>
          </a:p>
          <a:p>
            <a:pPr>
              <a:lnSpc>
                <a:spcPct val="140000"/>
              </a:lnSpc>
            </a:pPr>
            <a:r>
              <a:rPr lang="en-US" sz="1600" dirty="0"/>
              <a:t>Limited adaptability: AGVs may not be suitable for all material handling tasks or environments, and their adaptability may be limited in certain situations.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05D45D7-984D-4CDD-B1BC-0CF407C722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324850" y="540000"/>
            <a:ext cx="0" cy="577800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 descr="DrawingFigure">
            <a:extLst>
              <a:ext uri="{FF2B5EF4-FFF2-40B4-BE49-F238E27FC236}">
                <a16:creationId xmlns:a16="http://schemas.microsoft.com/office/drawing/2014/main" id="{11FA8AA7-767C-FE5C-A7F8-8BE6F6F66F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83650" y="2045319"/>
            <a:ext cx="2767362" cy="276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551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B66C9CD-6BF4-44CA-8078-0BB81908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67D45E-A462-E833-08E3-EE8A726A8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6328800" cy="798511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Conclusion: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448EC5-64FB-9A48-2505-770AD42085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989" y="1253067"/>
            <a:ext cx="7570078" cy="5209644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</a:pPr>
            <a:r>
              <a:rPr lang="en-US" sz="1600" dirty="0"/>
              <a:t>AGVs are increasingly being used in material handling operations to improve efficiency, safety, and productivity.</a:t>
            </a:r>
          </a:p>
          <a:p>
            <a:pPr>
              <a:lnSpc>
                <a:spcPct val="140000"/>
              </a:lnSpc>
            </a:pPr>
            <a:r>
              <a:rPr lang="en-US" sz="1600" dirty="0"/>
              <a:t>AGVs offer advantages such as increased operational efficiency, enhanced safety, higher productivity, flexibility, labor cost savings, improved accuracy, and sustainability.</a:t>
            </a:r>
          </a:p>
          <a:p>
            <a:pPr>
              <a:lnSpc>
                <a:spcPct val="140000"/>
              </a:lnSpc>
            </a:pPr>
            <a:r>
              <a:rPr lang="en-US" sz="1600" dirty="0"/>
              <a:t>However, AGVs also have potential disadvantages, including high initial cost, maintenance and downtime, complex implementation, limited adaptability, potential job displacement, dependence on technology, and regulatory and legal considerations.</a:t>
            </a:r>
          </a:p>
          <a:p>
            <a:pPr>
              <a:lnSpc>
                <a:spcPct val="140000"/>
              </a:lnSpc>
            </a:pPr>
            <a:r>
              <a:rPr lang="en-US" sz="1600" dirty="0"/>
              <a:t>Despite the challenges, AGVs can be a valuable addition to modern material handling operations, particularly in industries with high-volume, repetitive, or labor-intensive tasks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05D45D7-984D-4CDD-B1BC-0CF407C722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324850" y="540000"/>
            <a:ext cx="0" cy="577800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 descr="Truck">
            <a:extLst>
              <a:ext uri="{FF2B5EF4-FFF2-40B4-BE49-F238E27FC236}">
                <a16:creationId xmlns:a16="http://schemas.microsoft.com/office/drawing/2014/main" id="{0ADB621E-6495-952E-7FDD-793CA91847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83650" y="2045319"/>
            <a:ext cx="2767362" cy="276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083989"/>
      </p:ext>
    </p:extLst>
  </p:cSld>
  <p:clrMapOvr>
    <a:masterClrMapping/>
  </p:clrMapOvr>
</p:sld>
</file>

<file path=ppt/theme/theme1.xml><?xml version="1.0" encoding="utf-8"?>
<a:theme xmlns:a="http://schemas.openxmlformats.org/drawingml/2006/main" name="FrostyVTI">
  <a:themeElements>
    <a:clrScheme name="AnalogousFromLightSeed_2SEEDS">
      <a:dk1>
        <a:srgbClr val="000000"/>
      </a:dk1>
      <a:lt1>
        <a:srgbClr val="FFFFFF"/>
      </a:lt1>
      <a:dk2>
        <a:srgbClr val="3B3222"/>
      </a:dk2>
      <a:lt2>
        <a:srgbClr val="E2E3E8"/>
      </a:lt2>
      <a:accent1>
        <a:srgbClr val="AEA077"/>
      </a:accent1>
      <a:accent2>
        <a:srgbClr val="BE9A87"/>
      </a:accent2>
      <a:accent3>
        <a:srgbClr val="9EA47C"/>
      </a:accent3>
      <a:accent4>
        <a:srgbClr val="7F92BA"/>
      </a:accent4>
      <a:accent5>
        <a:srgbClr val="9B96C6"/>
      </a:accent5>
      <a:accent6>
        <a:srgbClr val="9D7FBA"/>
      </a:accent6>
      <a:hlink>
        <a:srgbClr val="697AAE"/>
      </a:hlink>
      <a:folHlink>
        <a:srgbClr val="7F7F7F"/>
      </a:folHlink>
    </a:clrScheme>
    <a:fontScheme name="Frosted Leaf">
      <a:majorFont>
        <a:latin typeface="Yu Mincho Demibold"/>
        <a:ea typeface=""/>
        <a:cs typeface=""/>
      </a:majorFont>
      <a:minorFont>
        <a:latin typeface="Yu Gothic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ostyVTI" id="{DD283BC3-E0B6-4E4B-91CF-F0F54D51BB21}" vid="{3EE220F7-F497-4893-BE1F-7BB1D607421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716</Words>
  <Application>Microsoft Office PowerPoint</Application>
  <PresentationFormat>Widescreen</PresentationFormat>
  <Paragraphs>39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Yu Gothic</vt:lpstr>
      <vt:lpstr>Yu Mincho Demibold</vt:lpstr>
      <vt:lpstr>Arial</vt:lpstr>
      <vt:lpstr>Wingdings</vt:lpstr>
      <vt:lpstr>FrostyVTI</vt:lpstr>
      <vt:lpstr>Automated Guided Vehicle</vt:lpstr>
      <vt:lpstr>Introduction:</vt:lpstr>
      <vt:lpstr>Types of AGV’s</vt:lpstr>
      <vt:lpstr>Problem Statement:</vt:lpstr>
      <vt:lpstr>Objective:</vt:lpstr>
      <vt:lpstr>Advantages</vt:lpstr>
      <vt:lpstr>Disadvantages:</vt:lpstr>
      <vt:lpstr>Conclusion: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Automated Guided Vehicle</dc:title>
  <dc:creator>Harshwardhan Patil</dc:creator>
  <cp:lastModifiedBy>Harshwardhan Patil</cp:lastModifiedBy>
  <cp:revision>2</cp:revision>
  <dcterms:created xsi:type="dcterms:W3CDTF">2023-04-26T04:33:33Z</dcterms:created>
  <dcterms:modified xsi:type="dcterms:W3CDTF">2023-04-26T06:30:10Z</dcterms:modified>
</cp:coreProperties>
</file>