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10287000" cx="18288000"/>
  <p:notesSz cx="6858000" cy="9144000"/>
  <p:embeddedFontLst>
    <p:embeddedFont>
      <p:font typeface="Playfair Display"/>
      <p:regular r:id="rId17"/>
      <p:bold r:id="rId18"/>
      <p:italic r:id="rId19"/>
      <p:boldItalic r:id="rId20"/>
    </p:embeddedFont>
    <p:embeddedFont>
      <p:font typeface="Public Sans"/>
      <p:bold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3" roundtripDataSignature="AMtx7mjqehuBpyoTpu4Hm7rmUR+UDop9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Italic.fntdata"/><Relationship Id="rId11" Type="http://schemas.openxmlformats.org/officeDocument/2006/relationships/slide" Target="slides/slide6.xml"/><Relationship Id="rId22" Type="http://schemas.openxmlformats.org/officeDocument/2006/relationships/font" Target="fonts/PublicSans-boldItalic.fntdata"/><Relationship Id="rId10" Type="http://schemas.openxmlformats.org/officeDocument/2006/relationships/slide" Target="slides/slide5.xml"/><Relationship Id="rId21" Type="http://schemas.openxmlformats.org/officeDocument/2006/relationships/font" Target="fonts/PublicSans-bold.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layfairDispl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layfairDisplay-italic.fntdata"/><Relationship Id="rId6" Type="http://schemas.openxmlformats.org/officeDocument/2006/relationships/slide" Target="slides/slide1.xml"/><Relationship Id="rId18" Type="http://schemas.openxmlformats.org/officeDocument/2006/relationships/font" Target="fonts/PlayfairDispl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1"/>
          <p:cNvSpPr/>
          <p:nvPr>
            <p:ph idx="2" type="pic"/>
          </p:nvPr>
        </p:nvSpPr>
        <p:spPr>
          <a:xfrm>
            <a:off x="1792288" y="612775"/>
            <a:ext cx="5486400" cy="4114800"/>
          </a:xfrm>
          <a:prstGeom prst="rect">
            <a:avLst/>
          </a:prstGeom>
          <a:noFill/>
          <a:ln>
            <a:noFill/>
          </a:ln>
        </p:spPr>
      </p:sp>
      <p:sp>
        <p:nvSpPr>
          <p:cNvPr id="64" name="Google Shape;64;p2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83" name="Shape 83"/>
        <p:cNvGrpSpPr/>
        <p:nvPr/>
      </p:nvGrpSpPr>
      <p:grpSpPr>
        <a:xfrm>
          <a:off x="0" y="0"/>
          <a:ext cx="0" cy="0"/>
          <a:chOff x="0" y="0"/>
          <a:chExt cx="0" cy="0"/>
        </a:xfrm>
      </p:grpSpPr>
      <p:cxnSp>
        <p:nvCxnSpPr>
          <p:cNvPr id="84" name="Google Shape;84;p1"/>
          <p:cNvCxnSpPr/>
          <p:nvPr/>
        </p:nvCxnSpPr>
        <p:spPr>
          <a:xfrm flipH="1" rot="10800000">
            <a:off x="535113" y="2552700"/>
            <a:ext cx="16230594" cy="38509"/>
          </a:xfrm>
          <a:prstGeom prst="straightConnector1">
            <a:avLst/>
          </a:prstGeom>
          <a:noFill/>
          <a:ln cap="flat" cmpd="sng" w="9525">
            <a:solidFill>
              <a:srgbClr val="2B2C30"/>
            </a:solidFill>
            <a:prstDash val="solid"/>
            <a:round/>
            <a:headEnd len="sm" w="sm" type="none"/>
            <a:tailEnd len="sm" w="sm" type="none"/>
          </a:ln>
        </p:spPr>
      </p:cxnSp>
      <p:sp>
        <p:nvSpPr>
          <p:cNvPr id="85" name="Google Shape;85;p1"/>
          <p:cNvSpPr txBox="1"/>
          <p:nvPr/>
        </p:nvSpPr>
        <p:spPr>
          <a:xfrm>
            <a:off x="535113" y="910760"/>
            <a:ext cx="16687460" cy="1122295"/>
          </a:xfrm>
          <a:prstGeom prst="rect">
            <a:avLst/>
          </a:prstGeom>
          <a:noFill/>
          <a:ln>
            <a:noFill/>
          </a:ln>
        </p:spPr>
        <p:txBody>
          <a:bodyPr anchorCtr="0" anchor="t" bIns="0" lIns="0" spcFirstLastPara="1" rIns="0" wrap="square" tIns="0">
            <a:spAutoFit/>
          </a:bodyPr>
          <a:lstStyle/>
          <a:p>
            <a:pPr indent="0" lvl="0" marL="0" marR="0" rtl="0" algn="ctr">
              <a:lnSpc>
                <a:spcPct val="132402"/>
              </a:lnSpc>
              <a:spcBef>
                <a:spcPts val="0"/>
              </a:spcBef>
              <a:spcAft>
                <a:spcPts val="0"/>
              </a:spcAft>
              <a:buNone/>
            </a:pPr>
            <a:r>
              <a:rPr b="0" i="0" lang="en-US" sz="7200" u="none" cap="none" strike="noStrike">
                <a:solidFill>
                  <a:srgbClr val="2B2C30"/>
                </a:solidFill>
                <a:latin typeface="Playfair Display"/>
                <a:ea typeface="Playfair Display"/>
                <a:cs typeface="Playfair Display"/>
                <a:sym typeface="Playfair Display"/>
              </a:rPr>
              <a:t>Students Management System</a:t>
            </a:r>
            <a:endParaRPr/>
          </a:p>
        </p:txBody>
      </p:sp>
      <p:sp>
        <p:nvSpPr>
          <p:cNvPr id="86" name="Google Shape;86;p1"/>
          <p:cNvSpPr txBox="1"/>
          <p:nvPr/>
        </p:nvSpPr>
        <p:spPr>
          <a:xfrm>
            <a:off x="842725" y="3821975"/>
            <a:ext cx="16530900" cy="2926800"/>
          </a:xfrm>
          <a:prstGeom prst="rect">
            <a:avLst/>
          </a:prstGeom>
          <a:noFill/>
          <a:ln>
            <a:noFill/>
          </a:ln>
        </p:spPr>
        <p:txBody>
          <a:bodyPr anchorCtr="0" anchor="t" bIns="0" lIns="0" spcFirstLastPara="1" rIns="0" wrap="square" tIns="0">
            <a:spAutoFit/>
          </a:bodyPr>
          <a:lstStyle/>
          <a:p>
            <a:pPr indent="0" lvl="0" marL="0" marR="0" rtl="0" algn="ctr">
              <a:lnSpc>
                <a:spcPct val="148062"/>
              </a:lnSpc>
              <a:spcBef>
                <a:spcPts val="0"/>
              </a:spcBef>
              <a:spcAft>
                <a:spcPts val="0"/>
              </a:spcAft>
              <a:buNone/>
            </a:pPr>
            <a:r>
              <a:rPr b="0" i="0" lang="en-US" sz="4800" u="none" cap="none" strike="noStrike">
                <a:solidFill>
                  <a:srgbClr val="2B2C30"/>
                </a:solidFill>
                <a:latin typeface="Playfair Display"/>
                <a:ea typeface="Playfair Display"/>
                <a:cs typeface="Playfair Display"/>
                <a:sym typeface="Playfair Display"/>
              </a:rPr>
              <a:t>By : SY</a:t>
            </a:r>
            <a:r>
              <a:rPr lang="en-US" sz="4800">
                <a:solidFill>
                  <a:srgbClr val="2B2C30"/>
                </a:solidFill>
                <a:latin typeface="Playfair Display"/>
                <a:ea typeface="Playfair Display"/>
                <a:cs typeface="Playfair Display"/>
                <a:sym typeface="Playfair Display"/>
              </a:rPr>
              <a:t>_</a:t>
            </a:r>
            <a:r>
              <a:rPr b="0" i="0" lang="en-US" sz="4800" u="none" cap="none" strike="noStrike">
                <a:solidFill>
                  <a:srgbClr val="2B2C30"/>
                </a:solidFill>
                <a:latin typeface="Playfair Display"/>
                <a:ea typeface="Playfair Display"/>
                <a:cs typeface="Playfair Display"/>
                <a:sym typeface="Playfair Display"/>
              </a:rPr>
              <a:t>IT</a:t>
            </a:r>
            <a:r>
              <a:rPr lang="en-US" sz="4800">
                <a:solidFill>
                  <a:srgbClr val="2B2C30"/>
                </a:solidFill>
                <a:latin typeface="Playfair Display"/>
                <a:ea typeface="Playfair Display"/>
                <a:cs typeface="Playfair Display"/>
                <a:sym typeface="Playfair Display"/>
              </a:rPr>
              <a:t>-</a:t>
            </a:r>
            <a:r>
              <a:rPr b="0" i="0" lang="en-US" sz="4800" u="none" cap="none" strike="noStrike">
                <a:solidFill>
                  <a:srgbClr val="2B2C30"/>
                </a:solidFill>
                <a:latin typeface="Playfair Display"/>
                <a:ea typeface="Playfair Display"/>
                <a:cs typeface="Playfair Display"/>
                <a:sym typeface="Playfair Display"/>
              </a:rPr>
              <a:t>B</a:t>
            </a:r>
            <a:r>
              <a:rPr lang="en-US" sz="4800">
                <a:solidFill>
                  <a:srgbClr val="2B2C30"/>
                </a:solidFill>
                <a:latin typeface="Playfair Display"/>
                <a:ea typeface="Playfair Display"/>
                <a:cs typeface="Playfair Display"/>
                <a:sym typeface="Playfair Display"/>
              </a:rPr>
              <a:t>5</a:t>
            </a:r>
            <a:endParaRPr/>
          </a:p>
          <a:p>
            <a:pPr indent="0" lvl="0" marL="0" marR="0" rtl="0" algn="ctr">
              <a:lnSpc>
                <a:spcPct val="148062"/>
              </a:lnSpc>
              <a:spcBef>
                <a:spcPts val="0"/>
              </a:spcBef>
              <a:spcAft>
                <a:spcPts val="0"/>
              </a:spcAft>
              <a:buNone/>
            </a:pPr>
            <a:r>
              <a:rPr b="0" i="0" lang="en-US" sz="4800" u="none" cap="none" strike="noStrike">
                <a:solidFill>
                  <a:srgbClr val="2B2C30"/>
                </a:solidFill>
                <a:latin typeface="Playfair Display"/>
                <a:ea typeface="Playfair Display"/>
                <a:cs typeface="Playfair Display"/>
                <a:sym typeface="Playfair Display"/>
              </a:rPr>
              <a:t>Group Members: Harshwardhan Patil, Ameya Pathak,</a:t>
            </a:r>
            <a:endParaRPr/>
          </a:p>
          <a:p>
            <a:pPr indent="0" lvl="0" marL="0" marR="0" rtl="0" algn="ctr">
              <a:lnSpc>
                <a:spcPct val="148062"/>
              </a:lnSpc>
              <a:spcBef>
                <a:spcPts val="0"/>
              </a:spcBef>
              <a:spcAft>
                <a:spcPts val="0"/>
              </a:spcAft>
              <a:buNone/>
            </a:pPr>
            <a:r>
              <a:rPr b="0" i="0" lang="en-US" sz="4800" u="none" cap="none" strike="noStrike">
                <a:solidFill>
                  <a:srgbClr val="2B2C30"/>
                </a:solidFill>
                <a:latin typeface="Playfair Display"/>
                <a:ea typeface="Playfair Display"/>
                <a:cs typeface="Playfair Display"/>
                <a:sym typeface="Playfair Display"/>
              </a:rPr>
              <a:t> Shyam Pareek, Aditya Patil, Darshan Patil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2" name="Shape 152"/>
        <p:cNvGrpSpPr/>
        <p:nvPr/>
      </p:nvGrpSpPr>
      <p:grpSpPr>
        <a:xfrm>
          <a:off x="0" y="0"/>
          <a:ext cx="0" cy="0"/>
          <a:chOff x="0" y="0"/>
          <a:chExt cx="0" cy="0"/>
        </a:xfrm>
      </p:grpSpPr>
      <p:sp>
        <p:nvSpPr>
          <p:cNvPr id="153" name="Google Shape;153;p10"/>
          <p:cNvSpPr/>
          <p:nvPr/>
        </p:nvSpPr>
        <p:spPr>
          <a:xfrm>
            <a:off x="0" y="0"/>
            <a:ext cx="18288000" cy="10287000"/>
          </a:xfrm>
          <a:prstGeom prst="rect">
            <a:avLst/>
          </a:prstGeom>
          <a:solidFill>
            <a:srgbClr val="EAF1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154" name="Google Shape;154;p10"/>
          <p:cNvGrpSpPr/>
          <p:nvPr/>
        </p:nvGrpSpPr>
        <p:grpSpPr>
          <a:xfrm>
            <a:off x="-1" y="-1"/>
            <a:ext cx="18287998" cy="6400799"/>
            <a:chOff x="7467600" y="0"/>
            <a:chExt cx="4724400" cy="6858000"/>
          </a:xfrm>
        </p:grpSpPr>
        <p:sp>
          <p:nvSpPr>
            <p:cNvPr id="155" name="Google Shape;155;p10"/>
            <p:cNvSpPr/>
            <p:nvPr/>
          </p:nvSpPr>
          <p:spPr>
            <a:xfrm>
              <a:off x="7467600" y="0"/>
              <a:ext cx="4724400" cy="6858000"/>
            </a:xfrm>
            <a:prstGeom prst="rect">
              <a:avLst/>
            </a:prstGeom>
            <a:solidFill>
              <a:schemeClr val="accent5">
                <a:alpha val="6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6" name="Google Shape;156;p10"/>
            <p:cNvSpPr/>
            <p:nvPr/>
          </p:nvSpPr>
          <p:spPr>
            <a:xfrm>
              <a:off x="7467600" y="0"/>
              <a:ext cx="4724400" cy="6858000"/>
            </a:xfrm>
            <a:prstGeom prst="rect">
              <a:avLst/>
            </a:prstGeom>
            <a:solidFill>
              <a:srgbClr val="FDE9D8">
                <a:alpha val="4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
        <p:nvSpPr>
          <p:cNvPr id="157" name="Google Shape;157;p10"/>
          <p:cNvSpPr/>
          <p:nvPr/>
        </p:nvSpPr>
        <p:spPr>
          <a:xfrm>
            <a:off x="0" y="0"/>
            <a:ext cx="18288000" cy="6400800"/>
          </a:xfrm>
          <a:custGeom>
            <a:rect b="b" l="l" r="r" t="t"/>
            <a:pathLst>
              <a:path extrusionOk="0" h="4267200" w="121920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rgbClr val="EAF1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58" name="Google Shape;158;p10"/>
          <p:cNvSpPr/>
          <p:nvPr/>
        </p:nvSpPr>
        <p:spPr>
          <a:xfrm>
            <a:off x="685800" y="685801"/>
            <a:ext cx="16916400" cy="8915397"/>
          </a:xfrm>
          <a:prstGeom prst="rect">
            <a:avLst/>
          </a:prstGeom>
          <a:solidFill>
            <a:schemeClr val="lt1"/>
          </a:solidFill>
          <a:ln>
            <a:noFill/>
          </a:ln>
          <a:effectLst>
            <a:outerShdw blurRad="317500" rotWithShape="0" algn="ctr">
              <a:schemeClr val="dk1">
                <a:alpha val="24705"/>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59" name="Google Shape;159;p10"/>
          <p:cNvSpPr txBox="1"/>
          <p:nvPr/>
        </p:nvSpPr>
        <p:spPr>
          <a:xfrm>
            <a:off x="1714500" y="1485898"/>
            <a:ext cx="14859000" cy="10287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lang="en-US" sz="6000">
                <a:solidFill>
                  <a:schemeClr val="dk1"/>
                </a:solidFill>
                <a:latin typeface="Calibri"/>
                <a:ea typeface="Calibri"/>
                <a:cs typeface="Calibri"/>
                <a:sym typeface="Calibri"/>
              </a:rPr>
              <a:t>Contribution</a:t>
            </a:r>
            <a:endParaRPr/>
          </a:p>
        </p:txBody>
      </p:sp>
      <p:cxnSp>
        <p:nvCxnSpPr>
          <p:cNvPr id="160" name="Google Shape;160;p10"/>
          <p:cNvCxnSpPr/>
          <p:nvPr/>
        </p:nvCxnSpPr>
        <p:spPr>
          <a:xfrm flipH="1" rot="10800000">
            <a:off x="1325940" y="3205842"/>
            <a:ext cx="15636119" cy="37099"/>
          </a:xfrm>
          <a:prstGeom prst="straightConnector1">
            <a:avLst/>
          </a:prstGeom>
          <a:noFill/>
          <a:ln cap="flat" cmpd="sng" w="9525">
            <a:solidFill>
              <a:srgbClr val="2B2C30"/>
            </a:solidFill>
            <a:prstDash val="solid"/>
            <a:round/>
            <a:headEnd len="sm" w="sm" type="none"/>
            <a:tailEnd len="sm" w="sm" type="none"/>
          </a:ln>
        </p:spPr>
      </p:cxnSp>
      <p:sp>
        <p:nvSpPr>
          <p:cNvPr id="161" name="Google Shape;161;p10"/>
          <p:cNvSpPr txBox="1"/>
          <p:nvPr/>
        </p:nvSpPr>
        <p:spPr>
          <a:xfrm>
            <a:off x="1325950" y="3585925"/>
            <a:ext cx="15464700" cy="5095200"/>
          </a:xfrm>
          <a:prstGeom prst="rect">
            <a:avLst/>
          </a:prstGeom>
          <a:noFill/>
          <a:ln>
            <a:noFill/>
          </a:ln>
        </p:spPr>
        <p:txBody>
          <a:bodyPr anchorCtr="0" anchor="t" bIns="0" lIns="0" spcFirstLastPara="1" rIns="0" wrap="square" tIns="0">
            <a:spAutoFit/>
          </a:bodyPr>
          <a:lstStyle/>
          <a:p>
            <a:pPr indent="-360934" lvl="0" marL="329184" marR="0" rtl="0" algn="l">
              <a:lnSpc>
                <a:spcPct val="107000"/>
              </a:lnSpc>
              <a:spcBef>
                <a:spcPts val="0"/>
              </a:spcBef>
              <a:spcAft>
                <a:spcPts val="0"/>
              </a:spcAft>
              <a:buClr>
                <a:schemeClr val="dk1"/>
              </a:buClr>
              <a:buSzPts val="2804"/>
              <a:buFont typeface="Noto Sans Symbols"/>
              <a:buChar char="❑"/>
            </a:pPr>
            <a:r>
              <a:rPr lang="en-US" sz="2804">
                <a:solidFill>
                  <a:schemeClr val="dk1"/>
                </a:solidFill>
                <a:latin typeface="Playfair Display"/>
                <a:ea typeface="Playfair Display"/>
                <a:cs typeface="Playfair Display"/>
                <a:sym typeface="Playfair Display"/>
              </a:rPr>
              <a:t>Aditya Patil : Admin Login, Validation of admin login, new node creation, node insertion,</a:t>
            </a:r>
            <a:br>
              <a:rPr lang="en-US" sz="2804">
                <a:solidFill>
                  <a:schemeClr val="dk1"/>
                </a:solidFill>
                <a:latin typeface="Playfair Display"/>
                <a:ea typeface="Playfair Display"/>
                <a:cs typeface="Playfair Display"/>
                <a:sym typeface="Playfair Display"/>
              </a:rPr>
            </a:br>
            <a:r>
              <a:rPr lang="en-US" sz="2804">
                <a:solidFill>
                  <a:schemeClr val="dk1"/>
                </a:solidFill>
                <a:latin typeface="Playfair Display"/>
                <a:ea typeface="Playfair Display"/>
                <a:cs typeface="Playfair Display"/>
                <a:sym typeface="Playfair Display"/>
              </a:rPr>
              <a:t>display inorder array, sort students by CGPA, display inorder, display sorted inorder by CGPA </a:t>
            </a:r>
            <a:endParaRPr sz="2804">
              <a:solidFill>
                <a:schemeClr val="dk1"/>
              </a:solidFill>
              <a:latin typeface="Playfair Display"/>
              <a:ea typeface="Playfair Display"/>
              <a:cs typeface="Playfair Display"/>
              <a:sym typeface="Playfair Display"/>
            </a:endParaRPr>
          </a:p>
          <a:p>
            <a:pPr indent="-360934" lvl="0" marL="329184" marR="0" rtl="0" algn="l">
              <a:lnSpc>
                <a:spcPct val="107000"/>
              </a:lnSpc>
              <a:spcBef>
                <a:spcPts val="768"/>
              </a:spcBef>
              <a:spcAft>
                <a:spcPts val="0"/>
              </a:spcAft>
              <a:buClr>
                <a:schemeClr val="dk1"/>
              </a:buClr>
              <a:buSzPts val="2804"/>
              <a:buFont typeface="Noto Sans Symbols"/>
              <a:buChar char="❑"/>
            </a:pPr>
            <a:r>
              <a:rPr lang="en-US" sz="2804">
                <a:solidFill>
                  <a:schemeClr val="dk1"/>
                </a:solidFill>
                <a:latin typeface="Playfair Display"/>
                <a:ea typeface="Playfair Display"/>
                <a:cs typeface="Playfair Display"/>
                <a:sym typeface="Playfair Display"/>
              </a:rPr>
              <a:t>Harshwardhan Patil : Node searching, Roll no. searching, node updation in information, Account creation, name validation, id validation, dept. validation, checking for valid input, CGPA in correct format</a:t>
            </a:r>
            <a:endParaRPr sz="2804">
              <a:solidFill>
                <a:schemeClr val="dk1"/>
              </a:solidFill>
              <a:latin typeface="Playfair Display"/>
              <a:ea typeface="Playfair Display"/>
              <a:cs typeface="Playfair Display"/>
              <a:sym typeface="Playfair Display"/>
            </a:endParaRPr>
          </a:p>
          <a:p>
            <a:pPr indent="-360934" lvl="0" marL="329184" marR="0" rtl="0" algn="l">
              <a:lnSpc>
                <a:spcPct val="107000"/>
              </a:lnSpc>
              <a:spcBef>
                <a:spcPts val="768"/>
              </a:spcBef>
              <a:spcAft>
                <a:spcPts val="0"/>
              </a:spcAft>
              <a:buClr>
                <a:schemeClr val="dk1"/>
              </a:buClr>
              <a:buSzPts val="2804"/>
              <a:buFont typeface="Noto Sans Symbols"/>
              <a:buChar char="❑"/>
            </a:pPr>
            <a:r>
              <a:rPr lang="en-US" sz="2804">
                <a:solidFill>
                  <a:schemeClr val="dk1"/>
                </a:solidFill>
                <a:latin typeface="Playfair Display"/>
                <a:ea typeface="Playfair Display"/>
                <a:cs typeface="Playfair Display"/>
                <a:sym typeface="Playfair Display"/>
              </a:rPr>
              <a:t>Ameya Pathak : Display inorder with Roll no., Information display, </a:t>
            </a:r>
            <a:r>
              <a:rPr lang="en-US" sz="2804">
                <a:solidFill>
                  <a:schemeClr val="dk1"/>
                </a:solidFill>
                <a:latin typeface="Playfair Display"/>
                <a:ea typeface="Playfair Display"/>
                <a:cs typeface="Playfair Display"/>
                <a:sym typeface="Playfair Display"/>
              </a:rPr>
              <a:t>Uniqueness</a:t>
            </a:r>
            <a:r>
              <a:rPr lang="en-US" sz="2804">
                <a:solidFill>
                  <a:schemeClr val="dk1"/>
                </a:solidFill>
                <a:latin typeface="Playfair Display"/>
                <a:ea typeface="Playfair Display"/>
                <a:cs typeface="Playfair Display"/>
                <a:sym typeface="Playfair Display"/>
              </a:rPr>
              <a:t> of each roll no.</a:t>
            </a:r>
            <a:endParaRPr sz="2804">
              <a:solidFill>
                <a:schemeClr val="dk1"/>
              </a:solidFill>
              <a:latin typeface="Playfair Display"/>
              <a:ea typeface="Playfair Display"/>
              <a:cs typeface="Playfair Display"/>
              <a:sym typeface="Playfair Display"/>
            </a:endParaRPr>
          </a:p>
          <a:p>
            <a:pPr indent="-360934" lvl="0" marL="329184" marR="0" rtl="0" algn="l">
              <a:lnSpc>
                <a:spcPct val="107000"/>
              </a:lnSpc>
              <a:spcBef>
                <a:spcPts val="768"/>
              </a:spcBef>
              <a:spcAft>
                <a:spcPts val="0"/>
              </a:spcAft>
              <a:buClr>
                <a:schemeClr val="dk1"/>
              </a:buClr>
              <a:buSzPts val="2804"/>
              <a:buFont typeface="Noto Sans Symbols"/>
              <a:buChar char="❑"/>
            </a:pPr>
            <a:r>
              <a:rPr lang="en-US" sz="2804">
                <a:solidFill>
                  <a:schemeClr val="dk1"/>
                </a:solidFill>
                <a:latin typeface="Playfair Display"/>
                <a:ea typeface="Playfair Display"/>
                <a:cs typeface="Playfair Display"/>
                <a:sym typeface="Playfair Display"/>
              </a:rPr>
              <a:t>Shyam Pareek : Information updation, updation of each information, Account deletion</a:t>
            </a:r>
            <a:endParaRPr sz="2804">
              <a:solidFill>
                <a:schemeClr val="dk1"/>
              </a:solidFill>
              <a:latin typeface="Playfair Display"/>
              <a:ea typeface="Playfair Display"/>
              <a:cs typeface="Playfair Display"/>
              <a:sym typeface="Playfair Display"/>
            </a:endParaRPr>
          </a:p>
          <a:p>
            <a:pPr indent="-360934" lvl="0" marL="329184" marR="0" rtl="0" algn="l">
              <a:lnSpc>
                <a:spcPct val="107000"/>
              </a:lnSpc>
              <a:spcBef>
                <a:spcPts val="768"/>
              </a:spcBef>
              <a:spcAft>
                <a:spcPts val="0"/>
              </a:spcAft>
              <a:buClr>
                <a:schemeClr val="dk1"/>
              </a:buClr>
              <a:buSzPts val="2804"/>
              <a:buFont typeface="Noto Sans Symbols"/>
              <a:buChar char="❑"/>
            </a:pPr>
            <a:r>
              <a:rPr lang="en-US" sz="2804">
                <a:solidFill>
                  <a:schemeClr val="dk1"/>
                </a:solidFill>
                <a:latin typeface="Playfair Display"/>
                <a:ea typeface="Playfair Display"/>
                <a:cs typeface="Playfair Display"/>
                <a:sym typeface="Playfair Display"/>
              </a:rPr>
              <a:t>Darshan Patil : Student searching, recently added student display, counting student, main function</a:t>
            </a:r>
            <a:endParaRPr sz="1900"/>
          </a:p>
          <a:p>
            <a:pPr indent="-190500" lvl="0" marL="342900" marR="0" rtl="0" algn="l">
              <a:lnSpc>
                <a:spcPct val="107000"/>
              </a:lnSpc>
              <a:spcBef>
                <a:spcPts val="768"/>
              </a:spcBef>
              <a:spcAft>
                <a:spcPts val="0"/>
              </a:spcAft>
              <a:buClr>
                <a:schemeClr val="dk1"/>
              </a:buClr>
              <a:buSzPts val="2400"/>
              <a:buFont typeface="Noto Sans Symbols"/>
              <a:buNone/>
            </a:pPr>
            <a:r>
              <a:t/>
            </a:r>
            <a:endParaRPr sz="2900">
              <a:solidFill>
                <a:schemeClr val="dk1"/>
              </a:solidFill>
              <a:latin typeface="Playfair Display"/>
              <a:ea typeface="Playfair Display"/>
              <a:cs typeface="Playfair Display"/>
              <a:sym typeface="Playfair Displ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5" name="Shape 165"/>
        <p:cNvGrpSpPr/>
        <p:nvPr/>
      </p:nvGrpSpPr>
      <p:grpSpPr>
        <a:xfrm>
          <a:off x="0" y="0"/>
          <a:ext cx="0" cy="0"/>
          <a:chOff x="0" y="0"/>
          <a:chExt cx="0" cy="0"/>
        </a:xfrm>
      </p:grpSpPr>
      <p:sp>
        <p:nvSpPr>
          <p:cNvPr id="166" name="Google Shape;166;p11"/>
          <p:cNvSpPr/>
          <p:nvPr/>
        </p:nvSpPr>
        <p:spPr>
          <a:xfrm>
            <a:off x="0" y="0"/>
            <a:ext cx="18283428" cy="10287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7" name="Google Shape;167;p11"/>
          <p:cNvSpPr/>
          <p:nvPr/>
        </p:nvSpPr>
        <p:spPr>
          <a:xfrm>
            <a:off x="2652150" y="-1"/>
            <a:ext cx="15635850" cy="8882556"/>
          </a:xfrm>
          <a:custGeom>
            <a:rect b="b" l="l" r="r" t="t"/>
            <a:pathLst>
              <a:path extrusionOk="0" h="5491534" w="10423900">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lt2">
              <a:alpha val="4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 name="Google Shape;168;p11"/>
          <p:cNvSpPr/>
          <p:nvPr/>
        </p:nvSpPr>
        <p:spPr>
          <a:xfrm rot="10250098">
            <a:off x="-241063" y="5966763"/>
            <a:ext cx="11261099" cy="4749577"/>
          </a:xfrm>
          <a:custGeom>
            <a:rect b="b" l="l" r="r" t="t"/>
            <a:pathLst>
              <a:path extrusionOk="0" h="3166385" w="7507400">
                <a:moveTo>
                  <a:pt x="5497485" y="2912009"/>
                </a:moveTo>
                <a:cubicBezTo>
                  <a:pt x="6033497" y="2998226"/>
                  <a:pt x="6619155" y="3089592"/>
                  <a:pt x="7034681" y="3151263"/>
                </a:cubicBezTo>
                <a:lnTo>
                  <a:pt x="7137723" y="3166385"/>
                </a:lnTo>
                <a:lnTo>
                  <a:pt x="7507400" y="875071"/>
                </a:lnTo>
                <a:lnTo>
                  <a:pt x="2083578" y="0"/>
                </a:lnTo>
                <a:lnTo>
                  <a:pt x="2023081" y="5468"/>
                </a:lnTo>
                <a:cubicBezTo>
                  <a:pt x="1965692" y="12642"/>
                  <a:pt x="1910562" y="27887"/>
                  <a:pt x="1865374" y="76313"/>
                </a:cubicBezTo>
                <a:cubicBezTo>
                  <a:pt x="1796688" y="151642"/>
                  <a:pt x="1724387" y="162404"/>
                  <a:pt x="1634010" y="119359"/>
                </a:cubicBezTo>
                <a:cubicBezTo>
                  <a:pt x="1554478" y="79900"/>
                  <a:pt x="1467718" y="90662"/>
                  <a:pt x="1388186" y="130121"/>
                </a:cubicBezTo>
                <a:cubicBezTo>
                  <a:pt x="1359266" y="144469"/>
                  <a:pt x="1330344" y="162404"/>
                  <a:pt x="1330344" y="198275"/>
                </a:cubicBezTo>
                <a:cubicBezTo>
                  <a:pt x="1330344" y="248495"/>
                  <a:pt x="1366496" y="262843"/>
                  <a:pt x="1406262" y="270018"/>
                </a:cubicBezTo>
                <a:cubicBezTo>
                  <a:pt x="1442412" y="277191"/>
                  <a:pt x="1485792" y="284366"/>
                  <a:pt x="1521942" y="277191"/>
                </a:cubicBezTo>
                <a:cubicBezTo>
                  <a:pt x="1753307" y="237734"/>
                  <a:pt x="1981057" y="302301"/>
                  <a:pt x="2212420" y="295128"/>
                </a:cubicBezTo>
                <a:cubicBezTo>
                  <a:pt x="1485792" y="449373"/>
                  <a:pt x="751934" y="399154"/>
                  <a:pt x="0" y="452960"/>
                </a:cubicBezTo>
                <a:cubicBezTo>
                  <a:pt x="97608" y="560573"/>
                  <a:pt x="224135" y="470896"/>
                  <a:pt x="300051" y="549813"/>
                </a:cubicBezTo>
                <a:cubicBezTo>
                  <a:pt x="227750" y="714820"/>
                  <a:pt x="256671" y="804497"/>
                  <a:pt x="401272" y="815258"/>
                </a:cubicBezTo>
                <a:cubicBezTo>
                  <a:pt x="542261" y="826019"/>
                  <a:pt x="694093" y="768625"/>
                  <a:pt x="770008" y="965917"/>
                </a:cubicBezTo>
                <a:cubicBezTo>
                  <a:pt x="791699" y="1026898"/>
                  <a:pt x="925458" y="1008963"/>
                  <a:pt x="1008605" y="1019724"/>
                </a:cubicBezTo>
                <a:cubicBezTo>
                  <a:pt x="1189357" y="1044833"/>
                  <a:pt x="1380957" y="1019724"/>
                  <a:pt x="1554478" y="1098641"/>
                </a:cubicBezTo>
                <a:cubicBezTo>
                  <a:pt x="1623165" y="1127337"/>
                  <a:pt x="1670160" y="1148860"/>
                  <a:pt x="1634010" y="1227777"/>
                </a:cubicBezTo>
                <a:cubicBezTo>
                  <a:pt x="1597859" y="1310280"/>
                  <a:pt x="1644855" y="1338976"/>
                  <a:pt x="1702696" y="1371261"/>
                </a:cubicBezTo>
                <a:cubicBezTo>
                  <a:pt x="1746077" y="1396370"/>
                  <a:pt x="1811148" y="1389197"/>
                  <a:pt x="1847299" y="1464526"/>
                </a:cubicBezTo>
                <a:cubicBezTo>
                  <a:pt x="1467717" y="1453764"/>
                  <a:pt x="1098981" y="1392783"/>
                  <a:pt x="723015" y="1450177"/>
                </a:cubicBezTo>
                <a:cubicBezTo>
                  <a:pt x="1135131" y="1593662"/>
                  <a:pt x="1587014" y="1586487"/>
                  <a:pt x="1991901" y="1751495"/>
                </a:cubicBezTo>
                <a:cubicBezTo>
                  <a:pt x="1977441" y="1808889"/>
                  <a:pt x="1883449" y="1783778"/>
                  <a:pt x="1879835" y="1869870"/>
                </a:cubicBezTo>
                <a:cubicBezTo>
                  <a:pt x="2093123" y="1959548"/>
                  <a:pt x="2349794" y="1898566"/>
                  <a:pt x="2573927" y="2031290"/>
                </a:cubicBezTo>
                <a:cubicBezTo>
                  <a:pt x="2443785" y="2092271"/>
                  <a:pt x="2324488" y="1991831"/>
                  <a:pt x="2201575" y="2049225"/>
                </a:cubicBezTo>
                <a:cubicBezTo>
                  <a:pt x="2241342" y="2135316"/>
                  <a:pt x="4041644" y="2666208"/>
                  <a:pt x="4367000" y="2723602"/>
                </a:cubicBezTo>
                <a:cubicBezTo>
                  <a:pt x="4615085" y="2767993"/>
                  <a:pt x="5038048" y="2838109"/>
                  <a:pt x="5497485" y="2912009"/>
                </a:cubicBezTo>
                <a:close/>
              </a:path>
            </a:pathLst>
          </a:custGeom>
          <a:solidFill>
            <a:schemeClr val="lt2">
              <a:alpha val="4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11"/>
          <p:cNvSpPr txBox="1"/>
          <p:nvPr/>
        </p:nvSpPr>
        <p:spPr>
          <a:xfrm>
            <a:off x="8626641" y="1588170"/>
            <a:ext cx="8404057" cy="4638174"/>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lang="en-US" sz="8300">
                <a:solidFill>
                  <a:schemeClr val="dk1"/>
                </a:solidFill>
                <a:latin typeface="Calibri"/>
                <a:ea typeface="Calibri"/>
                <a:cs typeface="Calibri"/>
                <a:sym typeface="Calibri"/>
              </a:rPr>
              <a:t>Thank you!</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90" name="Shape 90"/>
        <p:cNvGrpSpPr/>
        <p:nvPr/>
      </p:nvGrpSpPr>
      <p:grpSpPr>
        <a:xfrm>
          <a:off x="0" y="0"/>
          <a:ext cx="0" cy="0"/>
          <a:chOff x="0" y="0"/>
          <a:chExt cx="0" cy="0"/>
        </a:xfrm>
      </p:grpSpPr>
      <p:sp>
        <p:nvSpPr>
          <p:cNvPr id="91" name="Google Shape;91;p2"/>
          <p:cNvSpPr txBox="1"/>
          <p:nvPr/>
        </p:nvSpPr>
        <p:spPr>
          <a:xfrm>
            <a:off x="1006871" y="942975"/>
            <a:ext cx="16230600" cy="60773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0" i="0" lang="en-US" sz="3714" u="none" cap="none" strike="noStrike">
                <a:solidFill>
                  <a:srgbClr val="2B2C30"/>
                </a:solidFill>
                <a:latin typeface="Playfair Display"/>
                <a:ea typeface="Playfair Display"/>
                <a:cs typeface="Playfair Display"/>
                <a:sym typeface="Playfair Display"/>
              </a:rPr>
              <a:t>AGENDA</a:t>
            </a:r>
            <a:endParaRPr/>
          </a:p>
        </p:txBody>
      </p:sp>
      <p:cxnSp>
        <p:nvCxnSpPr>
          <p:cNvPr id="92" name="Google Shape;92;p2"/>
          <p:cNvCxnSpPr/>
          <p:nvPr/>
        </p:nvCxnSpPr>
        <p:spPr>
          <a:xfrm flipH="1" rot="10800000">
            <a:off x="1028695" y="1760761"/>
            <a:ext cx="16230594" cy="38509"/>
          </a:xfrm>
          <a:prstGeom prst="straightConnector1">
            <a:avLst/>
          </a:prstGeom>
          <a:noFill/>
          <a:ln cap="flat" cmpd="sng" w="9525">
            <a:solidFill>
              <a:srgbClr val="2B2C30"/>
            </a:solidFill>
            <a:prstDash val="solid"/>
            <a:round/>
            <a:headEnd len="sm" w="sm" type="none"/>
            <a:tailEnd len="sm" w="sm" type="none"/>
          </a:ln>
        </p:spPr>
      </p:cxnSp>
      <p:sp>
        <p:nvSpPr>
          <p:cNvPr id="93" name="Google Shape;93;p2"/>
          <p:cNvSpPr txBox="1"/>
          <p:nvPr/>
        </p:nvSpPr>
        <p:spPr>
          <a:xfrm>
            <a:off x="1006871" y="1993035"/>
            <a:ext cx="10539749" cy="6798659"/>
          </a:xfrm>
          <a:prstGeom prst="rect">
            <a:avLst/>
          </a:prstGeom>
          <a:noFill/>
          <a:ln>
            <a:noFill/>
          </a:ln>
        </p:spPr>
        <p:txBody>
          <a:bodyPr anchorCtr="0" anchor="t" bIns="0" lIns="0" spcFirstLastPara="1" rIns="0" wrap="square" tIns="0">
            <a:spAutoFit/>
          </a:bodyPr>
          <a:lstStyle/>
          <a:p>
            <a:pPr indent="-394479" lvl="1" marL="788958" marR="0" rtl="0" algn="l">
              <a:lnSpc>
                <a:spcPct val="187000"/>
              </a:lnSpc>
              <a:spcBef>
                <a:spcPts val="0"/>
              </a:spcBef>
              <a:spcAft>
                <a:spcPts val="0"/>
              </a:spcAft>
              <a:buClr>
                <a:srgbClr val="2B2C30"/>
              </a:buClr>
              <a:buSzPts val="3654"/>
              <a:buFont typeface="Arial"/>
              <a:buChar char="•"/>
            </a:pPr>
            <a:r>
              <a:rPr b="0" i="0" lang="en-US" sz="3654" u="none" cap="none" strike="noStrike">
                <a:solidFill>
                  <a:srgbClr val="2B2C30"/>
                </a:solidFill>
                <a:latin typeface="Playfair Display"/>
                <a:ea typeface="Playfair Display"/>
                <a:cs typeface="Playfair Display"/>
                <a:sym typeface="Playfair Display"/>
              </a:rPr>
              <a:t>Introduction</a:t>
            </a:r>
            <a:endParaRPr/>
          </a:p>
          <a:p>
            <a:pPr indent="-394479" lvl="1" marL="788958" marR="0" rtl="0" algn="l">
              <a:lnSpc>
                <a:spcPct val="187000"/>
              </a:lnSpc>
              <a:spcBef>
                <a:spcPts val="0"/>
              </a:spcBef>
              <a:spcAft>
                <a:spcPts val="0"/>
              </a:spcAft>
              <a:buClr>
                <a:srgbClr val="2B2C30"/>
              </a:buClr>
              <a:buSzPts val="3654"/>
              <a:buFont typeface="Arial"/>
              <a:buChar char="•"/>
            </a:pPr>
            <a:r>
              <a:rPr b="0" i="0" lang="en-US" sz="3654" u="none" cap="none" strike="noStrike">
                <a:solidFill>
                  <a:srgbClr val="2B2C30"/>
                </a:solidFill>
                <a:latin typeface="Playfair Display"/>
                <a:ea typeface="Playfair Display"/>
                <a:cs typeface="Playfair Display"/>
                <a:sym typeface="Playfair Display"/>
              </a:rPr>
              <a:t>Objectives</a:t>
            </a:r>
            <a:endParaRPr/>
          </a:p>
          <a:p>
            <a:pPr indent="-394479" lvl="1" marL="788958" marR="0" rtl="0" algn="l">
              <a:lnSpc>
                <a:spcPct val="187000"/>
              </a:lnSpc>
              <a:spcBef>
                <a:spcPts val="0"/>
              </a:spcBef>
              <a:spcAft>
                <a:spcPts val="0"/>
              </a:spcAft>
              <a:buClr>
                <a:srgbClr val="2B2C30"/>
              </a:buClr>
              <a:buSzPts val="3654"/>
              <a:buFont typeface="Arial"/>
              <a:buChar char="•"/>
            </a:pPr>
            <a:r>
              <a:rPr b="0" i="0" lang="en-US" sz="3654" u="none" cap="none" strike="noStrike">
                <a:solidFill>
                  <a:srgbClr val="2B2C30"/>
                </a:solidFill>
                <a:latin typeface="Playfair Display"/>
                <a:ea typeface="Playfair Display"/>
                <a:cs typeface="Playfair Display"/>
                <a:sym typeface="Playfair Display"/>
              </a:rPr>
              <a:t>Implementation</a:t>
            </a:r>
            <a:endParaRPr/>
          </a:p>
          <a:p>
            <a:pPr indent="-394479" lvl="1" marL="788958" marR="0" rtl="0" algn="l">
              <a:lnSpc>
                <a:spcPct val="187000"/>
              </a:lnSpc>
              <a:spcBef>
                <a:spcPts val="0"/>
              </a:spcBef>
              <a:spcAft>
                <a:spcPts val="0"/>
              </a:spcAft>
              <a:buClr>
                <a:srgbClr val="2B2C30"/>
              </a:buClr>
              <a:buSzPts val="3654"/>
              <a:buFont typeface="Arial"/>
              <a:buChar char="•"/>
            </a:pPr>
            <a:r>
              <a:rPr b="0" i="0" lang="en-US" sz="3654" u="none" cap="none" strike="noStrike">
                <a:solidFill>
                  <a:srgbClr val="2B2C30"/>
                </a:solidFill>
                <a:latin typeface="Playfair Display"/>
                <a:ea typeface="Playfair Display"/>
                <a:cs typeface="Playfair Display"/>
                <a:sym typeface="Playfair Display"/>
              </a:rPr>
              <a:t>Results and Discussion</a:t>
            </a:r>
            <a:endParaRPr/>
          </a:p>
          <a:p>
            <a:pPr indent="-394479" lvl="1" marL="788958" marR="0" rtl="0" algn="l">
              <a:lnSpc>
                <a:spcPct val="187000"/>
              </a:lnSpc>
              <a:spcBef>
                <a:spcPts val="0"/>
              </a:spcBef>
              <a:spcAft>
                <a:spcPts val="0"/>
              </a:spcAft>
              <a:buClr>
                <a:srgbClr val="2B2C30"/>
              </a:buClr>
              <a:buSzPts val="3654"/>
              <a:buFont typeface="Arial"/>
              <a:buChar char="•"/>
            </a:pPr>
            <a:r>
              <a:rPr b="0" i="0" lang="en-US" sz="3654" u="none" cap="none" strike="noStrike">
                <a:solidFill>
                  <a:srgbClr val="2B2C30"/>
                </a:solidFill>
                <a:latin typeface="Playfair Display"/>
                <a:ea typeface="Playfair Display"/>
                <a:cs typeface="Playfair Display"/>
                <a:sym typeface="Playfair Display"/>
              </a:rPr>
              <a:t>Use cases</a:t>
            </a:r>
            <a:endParaRPr/>
          </a:p>
          <a:p>
            <a:pPr indent="-394479" lvl="1" marL="788958" marR="0" rtl="0" algn="l">
              <a:lnSpc>
                <a:spcPct val="187000"/>
              </a:lnSpc>
              <a:spcBef>
                <a:spcPts val="0"/>
              </a:spcBef>
              <a:spcAft>
                <a:spcPts val="0"/>
              </a:spcAft>
              <a:buClr>
                <a:srgbClr val="2B2C30"/>
              </a:buClr>
              <a:buSzPts val="3654"/>
              <a:buFont typeface="Arial"/>
              <a:buChar char="•"/>
            </a:pPr>
            <a:r>
              <a:rPr b="0" i="0" lang="en-US" sz="3654" u="none" cap="none" strike="noStrike">
                <a:solidFill>
                  <a:srgbClr val="2B2C30"/>
                </a:solidFill>
                <a:latin typeface="Playfair Display"/>
                <a:ea typeface="Playfair Display"/>
                <a:cs typeface="Playfair Display"/>
                <a:sym typeface="Playfair Display"/>
              </a:rPr>
              <a:t>Conclusion</a:t>
            </a:r>
            <a:endParaRPr/>
          </a:p>
          <a:p>
            <a:pPr indent="-394479" lvl="1" marL="788958" marR="0" rtl="0" algn="l">
              <a:lnSpc>
                <a:spcPct val="187000"/>
              </a:lnSpc>
              <a:spcBef>
                <a:spcPts val="0"/>
              </a:spcBef>
              <a:spcAft>
                <a:spcPts val="0"/>
              </a:spcAft>
              <a:buClr>
                <a:srgbClr val="2B2C30"/>
              </a:buClr>
              <a:buSzPts val="3654"/>
              <a:buFont typeface="Arial"/>
              <a:buChar char="•"/>
            </a:pPr>
            <a:r>
              <a:rPr b="0" i="0" lang="en-US" sz="3654" u="none" cap="none" strike="noStrike">
                <a:solidFill>
                  <a:srgbClr val="2B2C30"/>
                </a:solidFill>
                <a:latin typeface="Playfair Display"/>
                <a:ea typeface="Playfair Display"/>
                <a:cs typeface="Playfair Display"/>
                <a:sym typeface="Playfair Display"/>
              </a:rPr>
              <a:t>Future scope</a:t>
            </a:r>
            <a:endParaRPr/>
          </a:p>
          <a:p>
            <a:pPr indent="0" lvl="0" marL="0" marR="0" rtl="0" algn="l">
              <a:lnSpc>
                <a:spcPct val="187000"/>
              </a:lnSpc>
              <a:spcBef>
                <a:spcPts val="0"/>
              </a:spcBef>
              <a:spcAft>
                <a:spcPts val="0"/>
              </a:spcAft>
              <a:buNone/>
            </a:pPr>
            <a:r>
              <a:t/>
            </a:r>
            <a:endParaRPr b="0" i="0" sz="3654" u="none" cap="none" strike="noStrike">
              <a:solidFill>
                <a:srgbClr val="2B2C30"/>
              </a:solidFill>
              <a:latin typeface="Playfair Display"/>
              <a:ea typeface="Playfair Display"/>
              <a:cs typeface="Playfair Display"/>
              <a:sym typeface="Playfair Dis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97" name="Shape 97"/>
        <p:cNvGrpSpPr/>
        <p:nvPr/>
      </p:nvGrpSpPr>
      <p:grpSpPr>
        <a:xfrm>
          <a:off x="0" y="0"/>
          <a:ext cx="0" cy="0"/>
          <a:chOff x="0" y="0"/>
          <a:chExt cx="0" cy="0"/>
        </a:xfrm>
      </p:grpSpPr>
      <p:sp>
        <p:nvSpPr>
          <p:cNvPr id="98" name="Google Shape;98;p3"/>
          <p:cNvSpPr txBox="1"/>
          <p:nvPr/>
        </p:nvSpPr>
        <p:spPr>
          <a:xfrm>
            <a:off x="815600" y="3196903"/>
            <a:ext cx="15681000" cy="51333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lang="en-US" sz="2900">
                <a:solidFill>
                  <a:schemeClr val="dk1"/>
                </a:solidFill>
                <a:latin typeface="Times New Roman"/>
                <a:ea typeface="Times New Roman"/>
                <a:cs typeface="Times New Roman"/>
                <a:sym typeface="Times New Roman"/>
              </a:rPr>
              <a:t>In the contemporary educational landscape, the efficient management of student information is crucial for educational institutions. Traditional data management systems often face challenges in organizing, storing, and retrieving large volumes of student data. To address these challenges, the project proposes the development of an advanced Student Information Management System (SIMS) using the Binary Search Tree (BST) data structure. The integration of BST is aimed at optimizing data management operations and facilitating streamlined access to student records. This project offers a comprehensive exploration of the design, implementation, and functionalities of the SIMS, highlighting its potential to revolutionize student information management within educational institutions.</a:t>
            </a:r>
            <a:endParaRPr sz="2900">
              <a:latin typeface="Times New Roman"/>
              <a:ea typeface="Times New Roman"/>
              <a:cs typeface="Times New Roman"/>
              <a:sym typeface="Times New Roman"/>
            </a:endParaRPr>
          </a:p>
        </p:txBody>
      </p:sp>
      <p:sp>
        <p:nvSpPr>
          <p:cNvPr id="99" name="Google Shape;99;p3"/>
          <p:cNvSpPr txBox="1"/>
          <p:nvPr/>
        </p:nvSpPr>
        <p:spPr>
          <a:xfrm>
            <a:off x="562800" y="1348650"/>
            <a:ext cx="15244500" cy="690900"/>
          </a:xfrm>
          <a:prstGeom prst="rect">
            <a:avLst/>
          </a:prstGeom>
          <a:noFill/>
          <a:ln>
            <a:noFill/>
          </a:ln>
        </p:spPr>
        <p:txBody>
          <a:bodyPr anchorCtr="0" anchor="t" bIns="0" lIns="0" spcFirstLastPara="1" rIns="0" wrap="square" tIns="0">
            <a:spAutoFit/>
          </a:bodyPr>
          <a:lstStyle/>
          <a:p>
            <a:pPr indent="0" lvl="0" marL="0" marR="0" rtl="0" algn="l">
              <a:lnSpc>
                <a:spcPct val="140017"/>
              </a:lnSpc>
              <a:spcBef>
                <a:spcPts val="0"/>
              </a:spcBef>
              <a:spcAft>
                <a:spcPts val="0"/>
              </a:spcAft>
              <a:buNone/>
            </a:pPr>
            <a:r>
              <a:rPr i="0" lang="en-US" sz="4488" u="none" cap="none" strike="noStrike">
                <a:solidFill>
                  <a:srgbClr val="2B2C30"/>
                </a:solidFill>
                <a:latin typeface="Times New Roman"/>
                <a:ea typeface="Times New Roman"/>
                <a:cs typeface="Times New Roman"/>
                <a:sym typeface="Times New Roman"/>
              </a:rPr>
              <a:t>INTRODUCTION: </a:t>
            </a:r>
            <a:endParaRPr>
              <a:latin typeface="Times New Roman"/>
              <a:ea typeface="Times New Roman"/>
              <a:cs typeface="Times New Roman"/>
              <a:sym typeface="Times New Roman"/>
            </a:endParaRPr>
          </a:p>
        </p:txBody>
      </p:sp>
      <p:cxnSp>
        <p:nvCxnSpPr>
          <p:cNvPr id="100" name="Google Shape;100;p3"/>
          <p:cNvCxnSpPr/>
          <p:nvPr/>
        </p:nvCxnSpPr>
        <p:spPr>
          <a:xfrm flipH="1" rot="10800000">
            <a:off x="697420" y="2416008"/>
            <a:ext cx="16230600" cy="38400"/>
          </a:xfrm>
          <a:prstGeom prst="straightConnector1">
            <a:avLst/>
          </a:prstGeom>
          <a:noFill/>
          <a:ln cap="flat" cmpd="sng" w="9525">
            <a:solidFill>
              <a:srgbClr val="2B2C30"/>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104" name="Shape 104"/>
        <p:cNvGrpSpPr/>
        <p:nvPr/>
      </p:nvGrpSpPr>
      <p:grpSpPr>
        <a:xfrm>
          <a:off x="0" y="0"/>
          <a:ext cx="0" cy="0"/>
          <a:chOff x="0" y="0"/>
          <a:chExt cx="0" cy="0"/>
        </a:xfrm>
      </p:grpSpPr>
      <p:sp>
        <p:nvSpPr>
          <p:cNvPr id="105" name="Google Shape;105;p4"/>
          <p:cNvSpPr txBox="1"/>
          <p:nvPr/>
        </p:nvSpPr>
        <p:spPr>
          <a:xfrm>
            <a:off x="494389" y="2446545"/>
            <a:ext cx="17299200" cy="6249300"/>
          </a:xfrm>
          <a:prstGeom prst="rect">
            <a:avLst/>
          </a:prstGeom>
          <a:noFill/>
          <a:ln>
            <a:noFill/>
          </a:ln>
        </p:spPr>
        <p:txBody>
          <a:bodyPr anchorCtr="0" anchor="t" bIns="0" lIns="0" spcFirstLastPara="1" rIns="0" wrap="square" tIns="0">
            <a:spAutoFit/>
          </a:bodyPr>
          <a:lstStyle/>
          <a:p>
            <a:pPr indent="-390525" lvl="0" marL="457200" marR="0" rtl="0" algn="l">
              <a:lnSpc>
                <a:spcPct val="100000"/>
              </a:lnSpc>
              <a:spcBef>
                <a:spcPts val="0"/>
              </a:spcBef>
              <a:spcAft>
                <a:spcPts val="0"/>
              </a:spcAft>
              <a:buClr>
                <a:srgbClr val="2B2C30"/>
              </a:buClr>
              <a:buSzPts val="2550"/>
              <a:buFont typeface="Playfair Display"/>
              <a:buChar char="❏"/>
            </a:pPr>
            <a:r>
              <a:rPr lang="en-US" sz="2550">
                <a:solidFill>
                  <a:srgbClr val="2B2C30"/>
                </a:solidFill>
                <a:latin typeface="Playfair Display"/>
                <a:ea typeface="Playfair Display"/>
                <a:cs typeface="Playfair Display"/>
                <a:sym typeface="Playfair Display"/>
              </a:rPr>
              <a:t>Student Data Management</a:t>
            </a:r>
            <a:endParaRPr sz="2550">
              <a:solidFill>
                <a:srgbClr val="2B2C30"/>
              </a:solidFill>
              <a:latin typeface="Playfair Display"/>
              <a:ea typeface="Playfair Display"/>
              <a:cs typeface="Playfair Display"/>
              <a:sym typeface="Playfair Display"/>
            </a:endParaRPr>
          </a:p>
          <a:p>
            <a:pPr indent="-390525" lvl="0" marL="457200" marR="0" rtl="0" algn="l">
              <a:lnSpc>
                <a:spcPct val="100000"/>
              </a:lnSpc>
              <a:spcBef>
                <a:spcPts val="0"/>
              </a:spcBef>
              <a:spcAft>
                <a:spcPts val="0"/>
              </a:spcAft>
              <a:buClr>
                <a:srgbClr val="2B2C30"/>
              </a:buClr>
              <a:buSzPts val="2550"/>
              <a:buFont typeface="Playfair Display"/>
              <a:buChar char="❏"/>
            </a:pPr>
            <a:r>
              <a:rPr lang="en-US" sz="2550">
                <a:solidFill>
                  <a:srgbClr val="2B2C30"/>
                </a:solidFill>
                <a:latin typeface="Playfair Display"/>
                <a:ea typeface="Playfair Display"/>
                <a:cs typeface="Playfair Display"/>
                <a:sym typeface="Playfair Display"/>
              </a:rPr>
              <a:t>Functionalities :</a:t>
            </a:r>
            <a:br>
              <a:rPr lang="en-US" sz="2550">
                <a:solidFill>
                  <a:srgbClr val="2B2C30"/>
                </a:solidFill>
                <a:latin typeface="Playfair Display"/>
                <a:ea typeface="Playfair Display"/>
                <a:cs typeface="Playfair Display"/>
                <a:sym typeface="Playfair Display"/>
              </a:rPr>
            </a:br>
            <a:r>
              <a:rPr lang="en-US" sz="2550">
                <a:solidFill>
                  <a:srgbClr val="2B2C30"/>
                </a:solidFill>
                <a:latin typeface="Playfair Display"/>
                <a:ea typeface="Playfair Display"/>
                <a:cs typeface="Playfair Display"/>
                <a:sym typeface="Playfair Display"/>
              </a:rPr>
              <a:t>	</a:t>
            </a:r>
            <a:r>
              <a:rPr lang="en-US" sz="2550">
                <a:solidFill>
                  <a:srgbClr val="2B2C30"/>
                </a:solidFill>
                <a:latin typeface="Playfair Display"/>
                <a:ea typeface="Playfair Display"/>
                <a:cs typeface="Playfair Display"/>
                <a:sym typeface="Playfair Display"/>
              </a:rPr>
              <a:t>– Admin Login</a:t>
            </a:r>
            <a:endParaRPr sz="2550">
              <a:solidFill>
                <a:srgbClr val="2B2C30"/>
              </a:solidFill>
              <a:latin typeface="Playfair Display"/>
              <a:ea typeface="Playfair Display"/>
              <a:cs typeface="Playfair Display"/>
              <a:sym typeface="Playfair Display"/>
            </a:endParaRPr>
          </a:p>
          <a:p>
            <a:pPr indent="457200" lvl="0" marL="457200" marR="0" rtl="0" algn="l">
              <a:lnSpc>
                <a:spcPct val="100000"/>
              </a:lnSpc>
              <a:spcBef>
                <a:spcPts val="0"/>
              </a:spcBef>
              <a:spcAft>
                <a:spcPts val="0"/>
              </a:spcAft>
              <a:buNone/>
            </a:pPr>
            <a:r>
              <a:rPr lang="en-US" sz="2550">
                <a:solidFill>
                  <a:srgbClr val="2B2C30"/>
                </a:solidFill>
                <a:latin typeface="Playfair Display"/>
                <a:ea typeface="Playfair Display"/>
                <a:cs typeface="Playfair Display"/>
                <a:sym typeface="Playfair Display"/>
              </a:rPr>
              <a:t>– Create Student Account</a:t>
            </a:r>
            <a:endParaRPr sz="2550">
              <a:solidFill>
                <a:srgbClr val="2B2C30"/>
              </a:solidFill>
              <a:latin typeface="Playfair Display"/>
              <a:ea typeface="Playfair Display"/>
              <a:cs typeface="Playfair Display"/>
              <a:sym typeface="Playfair Display"/>
            </a:endParaRPr>
          </a:p>
          <a:p>
            <a:pPr indent="457200" lvl="0" marL="457200" marR="0" rtl="0" algn="l">
              <a:lnSpc>
                <a:spcPct val="100000"/>
              </a:lnSpc>
              <a:spcBef>
                <a:spcPts val="0"/>
              </a:spcBef>
              <a:spcAft>
                <a:spcPts val="0"/>
              </a:spcAft>
              <a:buNone/>
            </a:pPr>
            <a:r>
              <a:rPr lang="en-US" sz="2550">
                <a:solidFill>
                  <a:srgbClr val="2B2C30"/>
                </a:solidFill>
                <a:latin typeface="Playfair Display"/>
                <a:ea typeface="Playfair Display"/>
                <a:cs typeface="Playfair Display"/>
                <a:sym typeface="Playfair Display"/>
              </a:rPr>
              <a:t>– Display All Students Information</a:t>
            </a:r>
            <a:endParaRPr sz="2550">
              <a:solidFill>
                <a:srgbClr val="2B2C30"/>
              </a:solidFill>
              <a:latin typeface="Playfair Display"/>
              <a:ea typeface="Playfair Display"/>
              <a:cs typeface="Playfair Display"/>
              <a:sym typeface="Playfair Display"/>
            </a:endParaRPr>
          </a:p>
          <a:p>
            <a:pPr indent="457200" lvl="0" marL="457200" marR="0" rtl="0" algn="l">
              <a:lnSpc>
                <a:spcPct val="100000"/>
              </a:lnSpc>
              <a:spcBef>
                <a:spcPts val="0"/>
              </a:spcBef>
              <a:spcAft>
                <a:spcPts val="0"/>
              </a:spcAft>
              <a:buNone/>
            </a:pPr>
            <a:r>
              <a:rPr lang="en-US" sz="2550">
                <a:solidFill>
                  <a:srgbClr val="2B2C30"/>
                </a:solidFill>
                <a:latin typeface="Playfair Display"/>
                <a:ea typeface="Playfair Display"/>
                <a:cs typeface="Playfair Display"/>
                <a:sym typeface="Playfair Display"/>
              </a:rPr>
              <a:t>– Update Student Information</a:t>
            </a:r>
            <a:endParaRPr sz="2550">
              <a:solidFill>
                <a:srgbClr val="2B2C30"/>
              </a:solidFill>
              <a:latin typeface="Playfair Display"/>
              <a:ea typeface="Playfair Display"/>
              <a:cs typeface="Playfair Display"/>
              <a:sym typeface="Playfair Display"/>
            </a:endParaRPr>
          </a:p>
          <a:p>
            <a:pPr indent="457200" lvl="0" marL="457200" marR="0" rtl="0" algn="l">
              <a:lnSpc>
                <a:spcPct val="100000"/>
              </a:lnSpc>
              <a:spcBef>
                <a:spcPts val="0"/>
              </a:spcBef>
              <a:spcAft>
                <a:spcPts val="0"/>
              </a:spcAft>
              <a:buNone/>
            </a:pPr>
            <a:r>
              <a:rPr lang="en-US" sz="2550">
                <a:solidFill>
                  <a:srgbClr val="2B2C30"/>
                </a:solidFill>
                <a:latin typeface="Playfair Display"/>
                <a:ea typeface="Playfair Display"/>
                <a:cs typeface="Playfair Display"/>
                <a:sym typeface="Playfair Display"/>
              </a:rPr>
              <a:t>– Display Students Sorted by CGPA</a:t>
            </a:r>
            <a:endParaRPr sz="2550">
              <a:solidFill>
                <a:srgbClr val="2B2C30"/>
              </a:solidFill>
              <a:latin typeface="Playfair Display"/>
              <a:ea typeface="Playfair Display"/>
              <a:cs typeface="Playfair Display"/>
              <a:sym typeface="Playfair Display"/>
            </a:endParaRPr>
          </a:p>
          <a:p>
            <a:pPr indent="457200" lvl="0" marL="457200" marR="0" rtl="0" algn="l">
              <a:lnSpc>
                <a:spcPct val="100000"/>
              </a:lnSpc>
              <a:spcBef>
                <a:spcPts val="0"/>
              </a:spcBef>
              <a:spcAft>
                <a:spcPts val="0"/>
              </a:spcAft>
              <a:buNone/>
            </a:pPr>
            <a:r>
              <a:rPr lang="en-US" sz="2550">
                <a:solidFill>
                  <a:srgbClr val="2B2C30"/>
                </a:solidFill>
                <a:latin typeface="Playfair Display"/>
                <a:ea typeface="Playfair Display"/>
                <a:cs typeface="Playfair Display"/>
                <a:sym typeface="Playfair Display"/>
              </a:rPr>
              <a:t>– Search Student by Roll No</a:t>
            </a:r>
            <a:endParaRPr sz="2550">
              <a:solidFill>
                <a:srgbClr val="2B2C30"/>
              </a:solidFill>
              <a:latin typeface="Playfair Display"/>
              <a:ea typeface="Playfair Display"/>
              <a:cs typeface="Playfair Display"/>
              <a:sym typeface="Playfair Display"/>
            </a:endParaRPr>
          </a:p>
          <a:p>
            <a:pPr indent="457200" lvl="0" marL="457200" marR="0" rtl="0" algn="l">
              <a:lnSpc>
                <a:spcPct val="100000"/>
              </a:lnSpc>
              <a:spcBef>
                <a:spcPts val="0"/>
              </a:spcBef>
              <a:spcAft>
                <a:spcPts val="0"/>
              </a:spcAft>
              <a:buNone/>
            </a:pPr>
            <a:r>
              <a:rPr lang="en-US" sz="2550">
                <a:solidFill>
                  <a:srgbClr val="2B2C30"/>
                </a:solidFill>
                <a:latin typeface="Playfair Display"/>
                <a:ea typeface="Playfair Display"/>
                <a:cs typeface="Playfair Display"/>
                <a:sym typeface="Playfair Display"/>
              </a:rPr>
              <a:t>– Delete Student by Roll No</a:t>
            </a:r>
            <a:endParaRPr sz="2550">
              <a:solidFill>
                <a:srgbClr val="2B2C30"/>
              </a:solidFill>
              <a:latin typeface="Playfair Display"/>
              <a:ea typeface="Playfair Display"/>
              <a:cs typeface="Playfair Display"/>
              <a:sym typeface="Playfair Display"/>
            </a:endParaRPr>
          </a:p>
          <a:p>
            <a:pPr indent="457200" lvl="0" marL="457200" marR="0" rtl="0" algn="l">
              <a:lnSpc>
                <a:spcPct val="100000"/>
              </a:lnSpc>
              <a:spcBef>
                <a:spcPts val="0"/>
              </a:spcBef>
              <a:spcAft>
                <a:spcPts val="0"/>
              </a:spcAft>
              <a:buNone/>
            </a:pPr>
            <a:r>
              <a:rPr lang="en-US" sz="2550">
                <a:solidFill>
                  <a:srgbClr val="2B2C30"/>
                </a:solidFill>
                <a:latin typeface="Playfair Display"/>
                <a:ea typeface="Playfair Display"/>
                <a:cs typeface="Playfair Display"/>
                <a:sym typeface="Playfair Display"/>
              </a:rPr>
              <a:t>– Display Recently Added Student</a:t>
            </a:r>
            <a:endParaRPr sz="2550">
              <a:solidFill>
                <a:srgbClr val="2B2C30"/>
              </a:solidFill>
              <a:latin typeface="Playfair Display"/>
              <a:ea typeface="Playfair Display"/>
              <a:cs typeface="Playfair Display"/>
              <a:sym typeface="Playfair Display"/>
            </a:endParaRPr>
          </a:p>
          <a:p>
            <a:pPr indent="457200" lvl="0" marL="457200" marR="0" rtl="0" algn="l">
              <a:lnSpc>
                <a:spcPct val="100000"/>
              </a:lnSpc>
              <a:spcBef>
                <a:spcPts val="0"/>
              </a:spcBef>
              <a:spcAft>
                <a:spcPts val="0"/>
              </a:spcAft>
              <a:buNone/>
            </a:pPr>
            <a:r>
              <a:rPr lang="en-US" sz="2550">
                <a:solidFill>
                  <a:srgbClr val="2B2C30"/>
                </a:solidFill>
                <a:latin typeface="Playfair Display"/>
                <a:ea typeface="Playfair Display"/>
                <a:cs typeface="Playfair Display"/>
                <a:sym typeface="Playfair Display"/>
              </a:rPr>
              <a:t>– Count Students</a:t>
            </a:r>
            <a:br>
              <a:rPr lang="en-US" sz="2550">
                <a:solidFill>
                  <a:srgbClr val="2B2C30"/>
                </a:solidFill>
                <a:latin typeface="Playfair Display"/>
                <a:ea typeface="Playfair Display"/>
                <a:cs typeface="Playfair Display"/>
                <a:sym typeface="Playfair Display"/>
              </a:rPr>
            </a:br>
            <a:endParaRPr sz="2550">
              <a:solidFill>
                <a:srgbClr val="2B2C30"/>
              </a:solidFill>
              <a:latin typeface="Playfair Display"/>
              <a:ea typeface="Playfair Display"/>
              <a:cs typeface="Playfair Display"/>
              <a:sym typeface="Playfair Display"/>
            </a:endParaRPr>
          </a:p>
          <a:p>
            <a:pPr indent="-390525" lvl="0" marL="457200" marR="0" rtl="0" algn="l">
              <a:lnSpc>
                <a:spcPct val="100000"/>
              </a:lnSpc>
              <a:spcBef>
                <a:spcPts val="0"/>
              </a:spcBef>
              <a:spcAft>
                <a:spcPts val="0"/>
              </a:spcAft>
              <a:buClr>
                <a:srgbClr val="2B2C30"/>
              </a:buClr>
              <a:buSzPts val="2550"/>
              <a:buFont typeface="Playfair Display"/>
              <a:buChar char="❏"/>
            </a:pPr>
            <a:r>
              <a:rPr lang="en-US" sz="2550">
                <a:solidFill>
                  <a:srgbClr val="2B2C30"/>
                </a:solidFill>
                <a:latin typeface="Playfair Display"/>
                <a:ea typeface="Playfair Display"/>
                <a:cs typeface="Playfair Display"/>
                <a:sym typeface="Playfair Display"/>
              </a:rPr>
              <a:t>User-Friendly Interface</a:t>
            </a:r>
            <a:endParaRPr sz="2550">
              <a:solidFill>
                <a:srgbClr val="2B2C30"/>
              </a:solidFill>
              <a:latin typeface="Playfair Display"/>
              <a:ea typeface="Playfair Display"/>
              <a:cs typeface="Playfair Display"/>
              <a:sym typeface="Playfair Display"/>
            </a:endParaRPr>
          </a:p>
          <a:p>
            <a:pPr indent="-390525" lvl="0" marL="457200" marR="0" rtl="0" algn="l">
              <a:lnSpc>
                <a:spcPct val="100000"/>
              </a:lnSpc>
              <a:spcBef>
                <a:spcPts val="0"/>
              </a:spcBef>
              <a:spcAft>
                <a:spcPts val="0"/>
              </a:spcAft>
              <a:buClr>
                <a:srgbClr val="2B2C30"/>
              </a:buClr>
              <a:buSzPts val="2550"/>
              <a:buFont typeface="Playfair Display"/>
              <a:buChar char="❏"/>
            </a:pPr>
            <a:r>
              <a:rPr lang="en-US" sz="2550">
                <a:solidFill>
                  <a:srgbClr val="2B2C30"/>
                </a:solidFill>
                <a:latin typeface="Playfair Display"/>
                <a:ea typeface="Playfair Display"/>
                <a:cs typeface="Playfair Display"/>
                <a:sym typeface="Playfair Display"/>
              </a:rPr>
              <a:t>Data Integrity: Admin Login</a:t>
            </a:r>
            <a:endParaRPr sz="2550">
              <a:solidFill>
                <a:srgbClr val="2B2C30"/>
              </a:solidFill>
              <a:latin typeface="Playfair Display"/>
              <a:ea typeface="Playfair Display"/>
              <a:cs typeface="Playfair Display"/>
              <a:sym typeface="Playfair Display"/>
            </a:endParaRPr>
          </a:p>
          <a:p>
            <a:pPr indent="-390525" lvl="0" marL="457200" marR="0" rtl="0" algn="l">
              <a:lnSpc>
                <a:spcPct val="100000"/>
              </a:lnSpc>
              <a:spcBef>
                <a:spcPts val="0"/>
              </a:spcBef>
              <a:spcAft>
                <a:spcPts val="0"/>
              </a:spcAft>
              <a:buClr>
                <a:srgbClr val="2B2C30"/>
              </a:buClr>
              <a:buSzPts val="2550"/>
              <a:buFont typeface="Playfair Display"/>
              <a:buChar char="❏"/>
            </a:pPr>
            <a:r>
              <a:rPr lang="en-US" sz="2550">
                <a:solidFill>
                  <a:srgbClr val="2B2C30"/>
                </a:solidFill>
                <a:latin typeface="Playfair Display"/>
                <a:ea typeface="Playfair Display"/>
                <a:cs typeface="Playfair Display"/>
                <a:sym typeface="Playfair Display"/>
              </a:rPr>
              <a:t>Efficient Searching: Binary Search Tree</a:t>
            </a:r>
            <a:endParaRPr sz="2550">
              <a:solidFill>
                <a:srgbClr val="2B2C30"/>
              </a:solidFill>
              <a:latin typeface="Playfair Display"/>
              <a:ea typeface="Playfair Display"/>
              <a:cs typeface="Playfair Display"/>
              <a:sym typeface="Playfair Display"/>
            </a:endParaRPr>
          </a:p>
          <a:p>
            <a:pPr indent="0" lvl="0" marL="0" marR="0" rtl="0" algn="l">
              <a:lnSpc>
                <a:spcPct val="336938"/>
              </a:lnSpc>
              <a:spcBef>
                <a:spcPts val="0"/>
              </a:spcBef>
              <a:spcAft>
                <a:spcPts val="0"/>
              </a:spcAft>
              <a:buNone/>
            </a:pPr>
            <a:r>
              <a:t/>
            </a:r>
            <a:endParaRPr sz="2350">
              <a:solidFill>
                <a:srgbClr val="2B2C30"/>
              </a:solidFill>
              <a:latin typeface="Playfair Display"/>
              <a:ea typeface="Playfair Display"/>
              <a:cs typeface="Playfair Display"/>
              <a:sym typeface="Playfair Display"/>
            </a:endParaRPr>
          </a:p>
        </p:txBody>
      </p:sp>
      <p:sp>
        <p:nvSpPr>
          <p:cNvPr id="106" name="Google Shape;106;p4"/>
          <p:cNvSpPr txBox="1"/>
          <p:nvPr/>
        </p:nvSpPr>
        <p:spPr>
          <a:xfrm>
            <a:off x="795707" y="664487"/>
            <a:ext cx="16208700" cy="663300"/>
          </a:xfrm>
          <a:prstGeom prst="rect">
            <a:avLst/>
          </a:prstGeom>
          <a:noFill/>
          <a:ln>
            <a:noFill/>
          </a:ln>
        </p:spPr>
        <p:txBody>
          <a:bodyPr anchorCtr="0" anchor="t" bIns="0" lIns="0" spcFirstLastPara="1" rIns="0" wrap="square" tIns="0">
            <a:spAutoFit/>
          </a:bodyPr>
          <a:lstStyle/>
          <a:p>
            <a:pPr indent="0" lvl="0" marL="0" marR="0" rtl="0" algn="l">
              <a:lnSpc>
                <a:spcPct val="140009"/>
              </a:lnSpc>
              <a:spcBef>
                <a:spcPts val="0"/>
              </a:spcBef>
              <a:spcAft>
                <a:spcPts val="0"/>
              </a:spcAft>
              <a:buNone/>
            </a:pPr>
            <a:r>
              <a:rPr i="0" lang="en-US" sz="4309" u="none" cap="none" strike="noStrike">
                <a:solidFill>
                  <a:srgbClr val="2B2C30"/>
                </a:solidFill>
                <a:latin typeface="Times New Roman"/>
                <a:ea typeface="Times New Roman"/>
                <a:cs typeface="Times New Roman"/>
                <a:sym typeface="Times New Roman"/>
              </a:rPr>
              <a:t>OBJECTIVES</a:t>
            </a:r>
            <a:endParaRPr>
              <a:latin typeface="Times New Roman"/>
              <a:ea typeface="Times New Roman"/>
              <a:cs typeface="Times New Roman"/>
              <a:sym typeface="Times New Roman"/>
            </a:endParaRPr>
          </a:p>
        </p:txBody>
      </p:sp>
      <p:cxnSp>
        <p:nvCxnSpPr>
          <p:cNvPr id="107" name="Google Shape;107;p4"/>
          <p:cNvCxnSpPr/>
          <p:nvPr/>
        </p:nvCxnSpPr>
        <p:spPr>
          <a:xfrm flipH="1" rot="10800000">
            <a:off x="494391" y="1718484"/>
            <a:ext cx="16230600" cy="38400"/>
          </a:xfrm>
          <a:prstGeom prst="straightConnector1">
            <a:avLst/>
          </a:prstGeom>
          <a:noFill/>
          <a:ln cap="flat" cmpd="sng" w="9525">
            <a:solidFill>
              <a:srgbClr val="2B2C30"/>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sp>
        <p:nvSpPr>
          <p:cNvPr id="112" name="Google Shape;112;p5"/>
          <p:cNvSpPr/>
          <p:nvPr/>
        </p:nvSpPr>
        <p:spPr>
          <a:xfrm>
            <a:off x="0" y="0"/>
            <a:ext cx="18283428" cy="10287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3" name="Google Shape;113;p5"/>
          <p:cNvSpPr/>
          <p:nvPr/>
        </p:nvSpPr>
        <p:spPr>
          <a:xfrm>
            <a:off x="2652150" y="-1"/>
            <a:ext cx="15635850" cy="8880232"/>
          </a:xfrm>
          <a:custGeom>
            <a:rect b="b" l="l" r="r" t="t"/>
            <a:pathLst>
              <a:path extrusionOk="0" h="5491534" w="10423900">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lt2">
              <a:alpha val="4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p5"/>
          <p:cNvSpPr/>
          <p:nvPr/>
        </p:nvSpPr>
        <p:spPr>
          <a:xfrm rot="10250098">
            <a:off x="-241063" y="5966763"/>
            <a:ext cx="11261099" cy="4749577"/>
          </a:xfrm>
          <a:custGeom>
            <a:rect b="b" l="l" r="r" t="t"/>
            <a:pathLst>
              <a:path extrusionOk="0" h="3166385" w="7507400">
                <a:moveTo>
                  <a:pt x="5497485" y="2912009"/>
                </a:moveTo>
                <a:cubicBezTo>
                  <a:pt x="6033497" y="2998226"/>
                  <a:pt x="6619155" y="3089592"/>
                  <a:pt x="7034681" y="3151263"/>
                </a:cubicBezTo>
                <a:lnTo>
                  <a:pt x="7137723" y="3166385"/>
                </a:lnTo>
                <a:lnTo>
                  <a:pt x="7507400" y="875071"/>
                </a:lnTo>
                <a:lnTo>
                  <a:pt x="2083578" y="0"/>
                </a:lnTo>
                <a:lnTo>
                  <a:pt x="2023081" y="5468"/>
                </a:lnTo>
                <a:cubicBezTo>
                  <a:pt x="1965692" y="12642"/>
                  <a:pt x="1910562" y="27887"/>
                  <a:pt x="1865374" y="76313"/>
                </a:cubicBezTo>
                <a:cubicBezTo>
                  <a:pt x="1796688" y="151642"/>
                  <a:pt x="1724387" y="162404"/>
                  <a:pt x="1634010" y="119359"/>
                </a:cubicBezTo>
                <a:cubicBezTo>
                  <a:pt x="1554478" y="79900"/>
                  <a:pt x="1467718" y="90662"/>
                  <a:pt x="1388186" y="130121"/>
                </a:cubicBezTo>
                <a:cubicBezTo>
                  <a:pt x="1359266" y="144469"/>
                  <a:pt x="1330344" y="162404"/>
                  <a:pt x="1330344" y="198275"/>
                </a:cubicBezTo>
                <a:cubicBezTo>
                  <a:pt x="1330344" y="248495"/>
                  <a:pt x="1366496" y="262843"/>
                  <a:pt x="1406262" y="270018"/>
                </a:cubicBezTo>
                <a:cubicBezTo>
                  <a:pt x="1442412" y="277191"/>
                  <a:pt x="1485792" y="284366"/>
                  <a:pt x="1521942" y="277191"/>
                </a:cubicBezTo>
                <a:cubicBezTo>
                  <a:pt x="1753307" y="237734"/>
                  <a:pt x="1981057" y="302301"/>
                  <a:pt x="2212420" y="295128"/>
                </a:cubicBezTo>
                <a:cubicBezTo>
                  <a:pt x="1485792" y="449373"/>
                  <a:pt x="751934" y="399154"/>
                  <a:pt x="0" y="452960"/>
                </a:cubicBezTo>
                <a:cubicBezTo>
                  <a:pt x="97608" y="560573"/>
                  <a:pt x="224135" y="470896"/>
                  <a:pt x="300051" y="549813"/>
                </a:cubicBezTo>
                <a:cubicBezTo>
                  <a:pt x="227750" y="714820"/>
                  <a:pt x="256671" y="804497"/>
                  <a:pt x="401272" y="815258"/>
                </a:cubicBezTo>
                <a:cubicBezTo>
                  <a:pt x="542261" y="826019"/>
                  <a:pt x="694093" y="768625"/>
                  <a:pt x="770008" y="965917"/>
                </a:cubicBezTo>
                <a:cubicBezTo>
                  <a:pt x="791699" y="1026898"/>
                  <a:pt x="925458" y="1008963"/>
                  <a:pt x="1008605" y="1019724"/>
                </a:cubicBezTo>
                <a:cubicBezTo>
                  <a:pt x="1189357" y="1044833"/>
                  <a:pt x="1380957" y="1019724"/>
                  <a:pt x="1554478" y="1098641"/>
                </a:cubicBezTo>
                <a:cubicBezTo>
                  <a:pt x="1623165" y="1127337"/>
                  <a:pt x="1670160" y="1148860"/>
                  <a:pt x="1634010" y="1227777"/>
                </a:cubicBezTo>
                <a:cubicBezTo>
                  <a:pt x="1597859" y="1310280"/>
                  <a:pt x="1644855" y="1338976"/>
                  <a:pt x="1702696" y="1371261"/>
                </a:cubicBezTo>
                <a:cubicBezTo>
                  <a:pt x="1746077" y="1396370"/>
                  <a:pt x="1811148" y="1389197"/>
                  <a:pt x="1847299" y="1464526"/>
                </a:cubicBezTo>
                <a:cubicBezTo>
                  <a:pt x="1467717" y="1453764"/>
                  <a:pt x="1098981" y="1392783"/>
                  <a:pt x="723015" y="1450177"/>
                </a:cubicBezTo>
                <a:cubicBezTo>
                  <a:pt x="1135131" y="1593662"/>
                  <a:pt x="1587014" y="1586487"/>
                  <a:pt x="1991901" y="1751495"/>
                </a:cubicBezTo>
                <a:cubicBezTo>
                  <a:pt x="1977441" y="1808889"/>
                  <a:pt x="1883449" y="1783778"/>
                  <a:pt x="1879835" y="1869870"/>
                </a:cubicBezTo>
                <a:cubicBezTo>
                  <a:pt x="2093123" y="1959548"/>
                  <a:pt x="2349794" y="1898566"/>
                  <a:pt x="2573927" y="2031290"/>
                </a:cubicBezTo>
                <a:cubicBezTo>
                  <a:pt x="2443785" y="2092271"/>
                  <a:pt x="2324488" y="1991831"/>
                  <a:pt x="2201575" y="2049225"/>
                </a:cubicBezTo>
                <a:cubicBezTo>
                  <a:pt x="2241342" y="2135316"/>
                  <a:pt x="4041644" y="2666208"/>
                  <a:pt x="4367000" y="2723602"/>
                </a:cubicBezTo>
                <a:cubicBezTo>
                  <a:pt x="4615085" y="2767993"/>
                  <a:pt x="5038048" y="2838109"/>
                  <a:pt x="5497485" y="2912009"/>
                </a:cubicBezTo>
                <a:close/>
              </a:path>
            </a:pathLst>
          </a:custGeom>
          <a:solidFill>
            <a:schemeClr val="lt2">
              <a:alpha val="4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 name="Google Shape;115;p5"/>
          <p:cNvSpPr txBox="1"/>
          <p:nvPr/>
        </p:nvSpPr>
        <p:spPr>
          <a:xfrm>
            <a:off x="7848601" y="1588170"/>
            <a:ext cx="9182098" cy="4638174"/>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lang="en-US" sz="7800">
                <a:solidFill>
                  <a:schemeClr val="dk1"/>
                </a:solidFill>
                <a:latin typeface="Calibri"/>
                <a:ea typeface="Calibri"/>
                <a:cs typeface="Calibri"/>
                <a:sym typeface="Calibri"/>
              </a:rPr>
              <a:t>IMPLEMENTATION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119" name="Shape 119"/>
        <p:cNvGrpSpPr/>
        <p:nvPr/>
      </p:nvGrpSpPr>
      <p:grpSpPr>
        <a:xfrm>
          <a:off x="0" y="0"/>
          <a:ext cx="0" cy="0"/>
          <a:chOff x="0" y="0"/>
          <a:chExt cx="0" cy="0"/>
        </a:xfrm>
      </p:grpSpPr>
      <p:sp>
        <p:nvSpPr>
          <p:cNvPr id="120" name="Google Shape;120;p6"/>
          <p:cNvSpPr txBox="1"/>
          <p:nvPr/>
        </p:nvSpPr>
        <p:spPr>
          <a:xfrm>
            <a:off x="385817" y="1371416"/>
            <a:ext cx="16851600" cy="593400"/>
          </a:xfrm>
          <a:prstGeom prst="rect">
            <a:avLst/>
          </a:prstGeom>
          <a:noFill/>
          <a:ln>
            <a:noFill/>
          </a:ln>
        </p:spPr>
        <p:txBody>
          <a:bodyPr anchorCtr="0" anchor="t" bIns="0" lIns="0" spcFirstLastPara="1" rIns="0" wrap="square" tIns="0">
            <a:spAutoFit/>
          </a:bodyPr>
          <a:lstStyle/>
          <a:p>
            <a:pPr indent="0" lvl="0" marL="0" marR="0" rtl="0" algn="l">
              <a:lnSpc>
                <a:spcPct val="140015"/>
              </a:lnSpc>
              <a:spcBef>
                <a:spcPts val="0"/>
              </a:spcBef>
              <a:spcAft>
                <a:spcPts val="0"/>
              </a:spcAft>
              <a:buNone/>
            </a:pPr>
            <a:r>
              <a:rPr lang="en-US" sz="3856">
                <a:solidFill>
                  <a:srgbClr val="2B2C30"/>
                </a:solidFill>
                <a:latin typeface="Playfair Display"/>
                <a:ea typeface="Playfair Display"/>
                <a:cs typeface="Playfair Display"/>
                <a:sym typeface="Playfair Display"/>
              </a:rPr>
              <a:t>RESULTS AND DISCUSSION</a:t>
            </a:r>
            <a:endParaRPr/>
          </a:p>
        </p:txBody>
      </p:sp>
      <p:cxnSp>
        <p:nvCxnSpPr>
          <p:cNvPr id="121" name="Google Shape;121;p6"/>
          <p:cNvCxnSpPr/>
          <p:nvPr/>
        </p:nvCxnSpPr>
        <p:spPr>
          <a:xfrm>
            <a:off x="385825" y="2391925"/>
            <a:ext cx="9220200" cy="0"/>
          </a:xfrm>
          <a:prstGeom prst="straightConnector1">
            <a:avLst/>
          </a:prstGeom>
          <a:noFill/>
          <a:ln cap="flat" cmpd="sng" w="9525">
            <a:solidFill>
              <a:srgbClr val="2B2C30"/>
            </a:solidFill>
            <a:prstDash val="solid"/>
            <a:round/>
            <a:headEnd len="sm" w="sm" type="none"/>
            <a:tailEnd len="sm" w="sm" type="none"/>
          </a:ln>
        </p:spPr>
      </p:cxnSp>
      <p:sp>
        <p:nvSpPr>
          <p:cNvPr id="122" name="Google Shape;122;p6"/>
          <p:cNvSpPr txBox="1"/>
          <p:nvPr/>
        </p:nvSpPr>
        <p:spPr>
          <a:xfrm>
            <a:off x="385817" y="7922687"/>
            <a:ext cx="8360988" cy="497413"/>
          </a:xfrm>
          <a:prstGeom prst="rect">
            <a:avLst/>
          </a:prstGeom>
          <a:noFill/>
          <a:ln>
            <a:noFill/>
          </a:ln>
        </p:spPr>
        <p:txBody>
          <a:bodyPr anchorCtr="0" anchor="t" bIns="0" lIns="0" spcFirstLastPara="1" rIns="0" wrap="square" tIns="0">
            <a:spAutoFit/>
          </a:bodyPr>
          <a:lstStyle/>
          <a:p>
            <a:pPr indent="0" lvl="0" marL="0" marR="0" rtl="0" algn="l">
              <a:lnSpc>
                <a:spcPct val="229666"/>
              </a:lnSpc>
              <a:spcBef>
                <a:spcPts val="0"/>
              </a:spcBef>
              <a:spcAft>
                <a:spcPts val="0"/>
              </a:spcAft>
              <a:buNone/>
            </a:pPr>
            <a:r>
              <a:t/>
            </a:r>
            <a:endParaRPr sz="1800">
              <a:solidFill>
                <a:schemeClr val="dk1"/>
              </a:solidFill>
              <a:latin typeface="Calibri"/>
              <a:ea typeface="Calibri"/>
              <a:cs typeface="Calibri"/>
              <a:sym typeface="Calibri"/>
            </a:endParaRPr>
          </a:p>
        </p:txBody>
      </p:sp>
      <p:grpSp>
        <p:nvGrpSpPr>
          <p:cNvPr id="123" name="Google Shape;123;p6"/>
          <p:cNvGrpSpPr/>
          <p:nvPr/>
        </p:nvGrpSpPr>
        <p:grpSpPr>
          <a:xfrm>
            <a:off x="9722567" y="934752"/>
            <a:ext cx="7773804" cy="5157710"/>
            <a:chOff x="0" y="-28575"/>
            <a:chExt cx="2364475" cy="1568765"/>
          </a:xfrm>
        </p:grpSpPr>
        <p:sp>
          <p:nvSpPr>
            <p:cNvPr id="124" name="Google Shape;124;p6"/>
            <p:cNvSpPr/>
            <p:nvPr/>
          </p:nvSpPr>
          <p:spPr>
            <a:xfrm>
              <a:off x="0" y="0"/>
              <a:ext cx="2364475" cy="1540190"/>
            </a:xfrm>
            <a:custGeom>
              <a:rect b="b" l="l" r="r" t="t"/>
              <a:pathLst>
                <a:path extrusionOk="0" h="1540190" w="2364475">
                  <a:moveTo>
                    <a:pt x="0" y="0"/>
                  </a:moveTo>
                  <a:lnTo>
                    <a:pt x="2364475" y="0"/>
                  </a:lnTo>
                  <a:lnTo>
                    <a:pt x="2364475" y="1540190"/>
                  </a:lnTo>
                  <a:lnTo>
                    <a:pt x="0" y="1540190"/>
                  </a:lnTo>
                  <a:close/>
                </a:path>
              </a:pathLst>
            </a:custGeom>
            <a:solidFill>
              <a:srgbClr val="000000">
                <a:alpha val="0"/>
              </a:srgbClr>
            </a:solidFill>
            <a:ln cap="sq" cmpd="sng" w="9525">
              <a:solidFill>
                <a:srgbClr val="2B2C3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6"/>
            <p:cNvSpPr txBox="1"/>
            <p:nvPr/>
          </p:nvSpPr>
          <p:spPr>
            <a:xfrm>
              <a:off x="0" y="-28575"/>
              <a:ext cx="812800" cy="841375"/>
            </a:xfrm>
            <a:prstGeom prst="rect">
              <a:avLst/>
            </a:prstGeom>
            <a:noFill/>
            <a:ln>
              <a:noFill/>
            </a:ln>
          </p:spPr>
          <p:txBody>
            <a:bodyPr anchorCtr="0" anchor="ctr" bIns="68575" lIns="68575" spcFirstLastPara="1" rIns="68575" wrap="square" tIns="68575">
              <a:noAutofit/>
            </a:bodyPr>
            <a:lstStyle/>
            <a:p>
              <a:pPr indent="0" lvl="0" marL="0" marR="0" rtl="0" algn="ctr">
                <a:lnSpc>
                  <a:spcPct val="104944"/>
                </a:lnSpc>
                <a:spcBef>
                  <a:spcPts val="0"/>
                </a:spcBef>
                <a:spcAft>
                  <a:spcPts val="0"/>
                </a:spcAft>
                <a:buNone/>
              </a:pPr>
              <a:r>
                <a:t/>
              </a:r>
              <a:endParaRPr sz="1800">
                <a:solidFill>
                  <a:schemeClr val="dk1"/>
                </a:solidFill>
                <a:latin typeface="Calibri"/>
                <a:ea typeface="Calibri"/>
                <a:cs typeface="Calibri"/>
                <a:sym typeface="Calibri"/>
              </a:endParaRPr>
            </a:p>
          </p:txBody>
        </p:sp>
      </p:grpSp>
      <p:pic>
        <p:nvPicPr>
          <p:cNvPr id="126" name="Google Shape;126;p6"/>
          <p:cNvPicPr preferRelativeResize="0"/>
          <p:nvPr/>
        </p:nvPicPr>
        <p:blipFill rotWithShape="1">
          <a:blip r:embed="rId3">
            <a:alphaModFix/>
          </a:blip>
          <a:srcRect b="555" l="0" r="0" t="555"/>
          <a:stretch/>
        </p:blipFill>
        <p:spPr>
          <a:xfrm>
            <a:off x="10333265" y="1402038"/>
            <a:ext cx="6552408" cy="4317083"/>
          </a:xfrm>
          <a:prstGeom prst="rect">
            <a:avLst/>
          </a:prstGeom>
          <a:noFill/>
          <a:ln>
            <a:noFill/>
          </a:ln>
        </p:spPr>
      </p:pic>
      <p:sp>
        <p:nvSpPr>
          <p:cNvPr id="127" name="Google Shape;127;p6"/>
          <p:cNvSpPr txBox="1"/>
          <p:nvPr/>
        </p:nvSpPr>
        <p:spPr>
          <a:xfrm>
            <a:off x="685800" y="2781300"/>
            <a:ext cx="8258700" cy="6911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sz="2200"/>
          </a:p>
          <a:p>
            <a:pPr indent="0" lvl="0" marL="0" marR="0" rtl="0" algn="l">
              <a:lnSpc>
                <a:spcPct val="150000"/>
              </a:lnSpc>
              <a:spcBef>
                <a:spcPts val="0"/>
              </a:spcBef>
              <a:spcAft>
                <a:spcPts val="0"/>
              </a:spcAft>
              <a:buNone/>
            </a:pPr>
            <a:r>
              <a:rPr lang="en-US" sz="2600">
                <a:solidFill>
                  <a:srgbClr val="2B2C30"/>
                </a:solidFill>
                <a:latin typeface="Playfair Display"/>
                <a:ea typeface="Playfair Display"/>
                <a:cs typeface="Playfair Display"/>
                <a:sym typeface="Playfair Display"/>
              </a:rPr>
              <a:t>• Efficiently manages student data with a binary search tree.</a:t>
            </a:r>
            <a:endParaRPr sz="2200"/>
          </a:p>
          <a:p>
            <a:pPr indent="0" lvl="0" marL="0" marR="0" rtl="0" algn="l">
              <a:lnSpc>
                <a:spcPct val="150000"/>
              </a:lnSpc>
              <a:spcBef>
                <a:spcPts val="0"/>
              </a:spcBef>
              <a:spcAft>
                <a:spcPts val="0"/>
              </a:spcAft>
              <a:buNone/>
            </a:pPr>
            <a:r>
              <a:rPr lang="en-US" sz="2600">
                <a:solidFill>
                  <a:srgbClr val="2B2C30"/>
                </a:solidFill>
                <a:latin typeface="Playfair Display"/>
                <a:ea typeface="Playfair Display"/>
                <a:cs typeface="Playfair Display"/>
                <a:sym typeface="Playfair Display"/>
              </a:rPr>
              <a:t>• User-friendly interface, data integrity, and clear feedback.</a:t>
            </a:r>
            <a:endParaRPr sz="2200"/>
          </a:p>
          <a:p>
            <a:pPr indent="0" lvl="0" marL="0" marR="0" rtl="0" algn="l">
              <a:lnSpc>
                <a:spcPct val="150000"/>
              </a:lnSpc>
              <a:spcBef>
                <a:spcPts val="0"/>
              </a:spcBef>
              <a:spcAft>
                <a:spcPts val="0"/>
              </a:spcAft>
              <a:buNone/>
            </a:pPr>
            <a:r>
              <a:t/>
            </a:r>
            <a:endParaRPr sz="2200"/>
          </a:p>
          <a:p>
            <a:pPr indent="0" lvl="0" marL="0" marR="0" rtl="0" algn="l">
              <a:lnSpc>
                <a:spcPct val="150000"/>
              </a:lnSpc>
              <a:spcBef>
                <a:spcPts val="0"/>
              </a:spcBef>
              <a:spcAft>
                <a:spcPts val="0"/>
              </a:spcAft>
              <a:buNone/>
            </a:pPr>
            <a:r>
              <a:rPr lang="en-US" sz="2600">
                <a:solidFill>
                  <a:srgbClr val="2B2C30"/>
                </a:solidFill>
                <a:latin typeface="Playfair Display"/>
                <a:ea typeface="Playfair Display"/>
                <a:cs typeface="Playfair Display"/>
                <a:sym typeface="Playfair Display"/>
              </a:rPr>
              <a:t>• BST ensures efficient data handling.</a:t>
            </a:r>
            <a:endParaRPr sz="2200"/>
          </a:p>
          <a:p>
            <a:pPr indent="0" lvl="0" marL="0" marR="0" rtl="0" algn="l">
              <a:lnSpc>
                <a:spcPct val="150000"/>
              </a:lnSpc>
              <a:spcBef>
                <a:spcPts val="0"/>
              </a:spcBef>
              <a:spcAft>
                <a:spcPts val="0"/>
              </a:spcAft>
              <a:buNone/>
            </a:pPr>
            <a:r>
              <a:rPr lang="en-US" sz="2600">
                <a:solidFill>
                  <a:srgbClr val="2B2C30"/>
                </a:solidFill>
                <a:latin typeface="Playfair Display"/>
                <a:ea typeface="Playfair Display"/>
                <a:cs typeface="Playfair Display"/>
                <a:sym typeface="Playfair Display"/>
              </a:rPr>
              <a:t>• Modular code for maintainability.</a:t>
            </a:r>
            <a:endParaRPr sz="2200"/>
          </a:p>
          <a:p>
            <a:pPr indent="0" lvl="0" marL="0" marR="0" rtl="0" algn="l">
              <a:lnSpc>
                <a:spcPct val="150000"/>
              </a:lnSpc>
              <a:spcBef>
                <a:spcPts val="0"/>
              </a:spcBef>
              <a:spcAft>
                <a:spcPts val="0"/>
              </a:spcAft>
              <a:buNone/>
            </a:pPr>
            <a:r>
              <a:rPr lang="en-US" sz="2600">
                <a:solidFill>
                  <a:srgbClr val="2B2C30"/>
                </a:solidFill>
                <a:latin typeface="Playfair Display"/>
                <a:ea typeface="Playfair Display"/>
                <a:cs typeface="Playfair Display"/>
                <a:sym typeface="Playfair Display"/>
              </a:rPr>
              <a:t>•Data integrity with unique roll numbers.</a:t>
            </a:r>
            <a:endParaRPr sz="2200"/>
          </a:p>
          <a:p>
            <a:pPr indent="0" lvl="0" marL="0" marR="0" rtl="0" algn="l">
              <a:lnSpc>
                <a:spcPct val="150000"/>
              </a:lnSpc>
              <a:spcBef>
                <a:spcPts val="0"/>
              </a:spcBef>
              <a:spcAft>
                <a:spcPts val="0"/>
              </a:spcAft>
              <a:buNone/>
            </a:pPr>
            <a:r>
              <a:rPr lang="en-US" sz="2600">
                <a:solidFill>
                  <a:srgbClr val="2B2C30"/>
                </a:solidFill>
                <a:latin typeface="Playfair Display"/>
                <a:ea typeface="Playfair Display"/>
                <a:cs typeface="Playfair Display"/>
                <a:sym typeface="Playfair Display"/>
              </a:rPr>
              <a:t>•Clear feedback enhances usability.</a:t>
            </a:r>
            <a:endParaRPr sz="2200"/>
          </a:p>
          <a:p>
            <a:pPr indent="0" lvl="0" marL="0" marR="0" rtl="0" algn="l">
              <a:lnSpc>
                <a:spcPct val="150000"/>
              </a:lnSpc>
              <a:spcBef>
                <a:spcPts val="0"/>
              </a:spcBef>
              <a:spcAft>
                <a:spcPts val="0"/>
              </a:spcAft>
              <a:buNone/>
            </a:pPr>
            <a:r>
              <a:t/>
            </a:r>
            <a:endParaRPr sz="2600">
              <a:solidFill>
                <a:srgbClr val="2B2C30"/>
              </a:solidFill>
              <a:latin typeface="Playfair Display"/>
              <a:ea typeface="Playfair Display"/>
              <a:cs typeface="Playfair Display"/>
              <a:sym typeface="Playfair Display"/>
            </a:endParaRPr>
          </a:p>
          <a:p>
            <a:pPr indent="0" lvl="0" marL="0" marR="0" rtl="0" algn="l">
              <a:lnSpc>
                <a:spcPct val="150000"/>
              </a:lnSpc>
              <a:spcBef>
                <a:spcPts val="0"/>
              </a:spcBef>
              <a:spcAft>
                <a:spcPts val="0"/>
              </a:spcAft>
              <a:buNone/>
            </a:pPr>
            <a:r>
              <a:t/>
            </a:r>
            <a:endParaRPr sz="26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131" name="Shape 131"/>
        <p:cNvGrpSpPr/>
        <p:nvPr/>
      </p:nvGrpSpPr>
      <p:grpSpPr>
        <a:xfrm>
          <a:off x="0" y="0"/>
          <a:ext cx="0" cy="0"/>
          <a:chOff x="0" y="0"/>
          <a:chExt cx="0" cy="0"/>
        </a:xfrm>
      </p:grpSpPr>
      <p:sp>
        <p:nvSpPr>
          <p:cNvPr id="132" name="Google Shape;132;p7"/>
          <p:cNvSpPr txBox="1"/>
          <p:nvPr/>
        </p:nvSpPr>
        <p:spPr>
          <a:xfrm>
            <a:off x="517450" y="542300"/>
            <a:ext cx="15636300" cy="9883800"/>
          </a:xfrm>
          <a:prstGeom prst="rect">
            <a:avLst/>
          </a:prstGeom>
          <a:noFill/>
          <a:ln>
            <a:noFill/>
          </a:ln>
        </p:spPr>
        <p:txBody>
          <a:bodyPr anchorCtr="0" anchor="t" bIns="0" lIns="0" spcFirstLastPara="1" rIns="0" wrap="square" tIns="0">
            <a:spAutoFit/>
          </a:bodyPr>
          <a:lstStyle/>
          <a:p>
            <a:pPr indent="0" lvl="0" marL="0" marR="0" rtl="0" algn="l">
              <a:lnSpc>
                <a:spcPct val="133888"/>
              </a:lnSpc>
              <a:spcBef>
                <a:spcPts val="0"/>
              </a:spcBef>
              <a:spcAft>
                <a:spcPts val="0"/>
              </a:spcAft>
              <a:buNone/>
            </a:pPr>
            <a:r>
              <a:t/>
            </a:r>
            <a:endParaRPr sz="1800">
              <a:solidFill>
                <a:schemeClr val="dk1"/>
              </a:solidFill>
              <a:latin typeface="Playfair Display"/>
              <a:ea typeface="Playfair Display"/>
              <a:cs typeface="Playfair Display"/>
              <a:sym typeface="Playfair Display"/>
            </a:endParaRPr>
          </a:p>
          <a:p>
            <a:pPr indent="0" lvl="0" marL="0" marR="0" rtl="0" algn="l">
              <a:lnSpc>
                <a:spcPct val="133888"/>
              </a:lnSpc>
              <a:spcBef>
                <a:spcPts val="0"/>
              </a:spcBef>
              <a:spcAft>
                <a:spcPts val="0"/>
              </a:spcAft>
              <a:buNone/>
            </a:pPr>
            <a:r>
              <a:t/>
            </a:r>
            <a:endParaRPr sz="1800">
              <a:solidFill>
                <a:schemeClr val="dk1"/>
              </a:solidFill>
              <a:latin typeface="Playfair Display"/>
              <a:ea typeface="Playfair Display"/>
              <a:cs typeface="Playfair Display"/>
              <a:sym typeface="Playfair Display"/>
            </a:endParaRPr>
          </a:p>
          <a:p>
            <a:pPr indent="0" lvl="0" marL="0" marR="0" rtl="0" algn="l">
              <a:lnSpc>
                <a:spcPct val="129989"/>
              </a:lnSpc>
              <a:spcBef>
                <a:spcPts val="0"/>
              </a:spcBef>
              <a:spcAft>
                <a:spcPts val="0"/>
              </a:spcAft>
              <a:buNone/>
            </a:pPr>
            <a:r>
              <a:rPr lang="en-US" sz="1854">
                <a:solidFill>
                  <a:srgbClr val="2B2C30"/>
                </a:solidFill>
                <a:latin typeface="Playfair Display"/>
                <a:ea typeface="Playfair Display"/>
                <a:cs typeface="Playfair Display"/>
                <a:sym typeface="Playfair Display"/>
              </a:rPr>
              <a:t>Certainly, in the Student Management Database System project, several main cases are utilized to manage student data efficiently. Here are the main cases along with their brief descriptions:</a:t>
            </a:r>
            <a:endParaRPr/>
          </a:p>
          <a:p>
            <a:pPr indent="-200183" lvl="1" marL="400366" marR="0" rtl="0" algn="l">
              <a:lnSpc>
                <a:spcPct val="129989"/>
              </a:lnSpc>
              <a:spcBef>
                <a:spcPts val="0"/>
              </a:spcBef>
              <a:spcAft>
                <a:spcPts val="0"/>
              </a:spcAft>
              <a:buClr>
                <a:srgbClr val="2B2C30"/>
              </a:buClr>
              <a:buSzPts val="1854"/>
              <a:buFont typeface="Arial"/>
              <a:buChar char="•"/>
            </a:pPr>
            <a:r>
              <a:rPr b="0" i="0" lang="en-US" sz="1854" u="none" cap="none" strike="noStrike">
                <a:solidFill>
                  <a:srgbClr val="2B2C30"/>
                </a:solidFill>
                <a:latin typeface="Playfair Display"/>
                <a:ea typeface="Playfair Display"/>
                <a:cs typeface="Playfair Display"/>
                <a:sym typeface="Playfair Display"/>
              </a:rPr>
              <a:t>Create Student Account:</a:t>
            </a:r>
            <a:endParaRPr/>
          </a:p>
          <a:p>
            <a:pPr indent="-266911" lvl="2" marL="800732" marR="0" rtl="0" algn="l">
              <a:lnSpc>
                <a:spcPct val="129989"/>
              </a:lnSpc>
              <a:spcBef>
                <a:spcPts val="0"/>
              </a:spcBef>
              <a:spcAft>
                <a:spcPts val="0"/>
              </a:spcAft>
              <a:buClr>
                <a:srgbClr val="2B2C30"/>
              </a:buClr>
              <a:buSzPts val="1854"/>
              <a:buFont typeface="Arial"/>
              <a:buChar char="⚬"/>
            </a:pPr>
            <a:r>
              <a:rPr b="0" i="0" lang="en-US" sz="1854" u="none" cap="none" strike="noStrike">
                <a:solidFill>
                  <a:srgbClr val="2B2C30"/>
                </a:solidFill>
                <a:latin typeface="Playfair Display"/>
                <a:ea typeface="Playfair Display"/>
                <a:cs typeface="Playfair Display"/>
                <a:sym typeface="Playfair Display"/>
              </a:rPr>
              <a:t>Purpose: This case allows the user to create a new student account by inputting essential details such as the student's name, ID, department, address, contact number, CGPA, and roll number.</a:t>
            </a:r>
            <a:endParaRPr/>
          </a:p>
          <a:p>
            <a:pPr indent="-266911" lvl="2" marL="800732" marR="0" rtl="0" algn="l">
              <a:lnSpc>
                <a:spcPct val="129989"/>
              </a:lnSpc>
              <a:spcBef>
                <a:spcPts val="0"/>
              </a:spcBef>
              <a:spcAft>
                <a:spcPts val="0"/>
              </a:spcAft>
              <a:buClr>
                <a:srgbClr val="2B2C30"/>
              </a:buClr>
              <a:buSzPts val="1854"/>
              <a:buFont typeface="Arial"/>
              <a:buChar char="⚬"/>
            </a:pPr>
            <a:r>
              <a:rPr b="0" i="0" lang="en-US" sz="1854" u="none" cap="none" strike="noStrike">
                <a:solidFill>
                  <a:srgbClr val="2B2C30"/>
                </a:solidFill>
                <a:latin typeface="Playfair Display"/>
                <a:ea typeface="Playfair Display"/>
                <a:cs typeface="Playfair Display"/>
                <a:sym typeface="Playfair Display"/>
              </a:rPr>
              <a:t>Note: Creating student accounts ensures the addition of new students to the database, enabling accurate record-keeping for each student.</a:t>
            </a:r>
            <a:endParaRPr/>
          </a:p>
          <a:p>
            <a:pPr indent="-200183" lvl="1" marL="400366" marR="0" rtl="0" algn="l">
              <a:lnSpc>
                <a:spcPct val="129989"/>
              </a:lnSpc>
              <a:spcBef>
                <a:spcPts val="0"/>
              </a:spcBef>
              <a:spcAft>
                <a:spcPts val="0"/>
              </a:spcAft>
              <a:buClr>
                <a:srgbClr val="2B2C30"/>
              </a:buClr>
              <a:buSzPts val="1854"/>
              <a:buFont typeface="Arial"/>
              <a:buChar char="•"/>
            </a:pPr>
            <a:r>
              <a:rPr b="0" i="0" lang="en-US" sz="1854" u="none" cap="none" strike="noStrike">
                <a:solidFill>
                  <a:srgbClr val="2B2C30"/>
                </a:solidFill>
                <a:latin typeface="Playfair Display"/>
                <a:ea typeface="Playfair Display"/>
                <a:cs typeface="Playfair Display"/>
                <a:sym typeface="Playfair Display"/>
              </a:rPr>
              <a:t>Display All Students Information:</a:t>
            </a:r>
            <a:endParaRPr/>
          </a:p>
          <a:p>
            <a:pPr indent="-266911" lvl="2" marL="800732" marR="0" rtl="0" algn="l">
              <a:lnSpc>
                <a:spcPct val="129989"/>
              </a:lnSpc>
              <a:spcBef>
                <a:spcPts val="0"/>
              </a:spcBef>
              <a:spcAft>
                <a:spcPts val="0"/>
              </a:spcAft>
              <a:buClr>
                <a:srgbClr val="2B2C30"/>
              </a:buClr>
              <a:buSzPts val="1854"/>
              <a:buFont typeface="Arial"/>
              <a:buChar char="⚬"/>
            </a:pPr>
            <a:r>
              <a:rPr b="0" i="0" lang="en-US" sz="1854" u="none" cap="none" strike="noStrike">
                <a:solidFill>
                  <a:srgbClr val="2B2C30"/>
                </a:solidFill>
                <a:latin typeface="Playfair Display"/>
                <a:ea typeface="Playfair Display"/>
                <a:cs typeface="Playfair Display"/>
                <a:sym typeface="Playfair Display"/>
              </a:rPr>
              <a:t>Purpose: This case facilitates the display of all the stored student information in the database.</a:t>
            </a:r>
            <a:endParaRPr/>
          </a:p>
          <a:p>
            <a:pPr indent="-266911" lvl="2" marL="800732" marR="0" rtl="0" algn="l">
              <a:lnSpc>
                <a:spcPct val="129989"/>
              </a:lnSpc>
              <a:spcBef>
                <a:spcPts val="0"/>
              </a:spcBef>
              <a:spcAft>
                <a:spcPts val="0"/>
              </a:spcAft>
              <a:buClr>
                <a:srgbClr val="2B2C30"/>
              </a:buClr>
              <a:buSzPts val="1854"/>
              <a:buFont typeface="Arial"/>
              <a:buChar char="⚬"/>
            </a:pPr>
            <a:r>
              <a:rPr b="0" i="0" lang="en-US" sz="1854" u="none" cap="none" strike="noStrike">
                <a:solidFill>
                  <a:srgbClr val="2B2C30"/>
                </a:solidFill>
                <a:latin typeface="Playfair Display"/>
                <a:ea typeface="Playfair Display"/>
                <a:cs typeface="Playfair Display"/>
                <a:sym typeface="Playfair Display"/>
              </a:rPr>
              <a:t>Note: By providing an overview of all student data, this case aids administrators, educators, and users in accessing comprehensive student records for various academic and administrative purposes.</a:t>
            </a:r>
            <a:endParaRPr/>
          </a:p>
          <a:p>
            <a:pPr indent="-200183" lvl="1" marL="400366" marR="0" rtl="0" algn="l">
              <a:lnSpc>
                <a:spcPct val="129989"/>
              </a:lnSpc>
              <a:spcBef>
                <a:spcPts val="0"/>
              </a:spcBef>
              <a:spcAft>
                <a:spcPts val="0"/>
              </a:spcAft>
              <a:buClr>
                <a:srgbClr val="2B2C30"/>
              </a:buClr>
              <a:buSzPts val="1854"/>
              <a:buFont typeface="Arial"/>
              <a:buChar char="•"/>
            </a:pPr>
            <a:r>
              <a:rPr b="0" i="0" lang="en-US" sz="1854" u="none" cap="none" strike="noStrike">
                <a:solidFill>
                  <a:srgbClr val="2B2C30"/>
                </a:solidFill>
                <a:latin typeface="Playfair Display"/>
                <a:ea typeface="Playfair Display"/>
                <a:cs typeface="Playfair Display"/>
                <a:sym typeface="Playfair Display"/>
              </a:rPr>
              <a:t>Update Student Information:</a:t>
            </a:r>
            <a:endParaRPr/>
          </a:p>
          <a:p>
            <a:pPr indent="-266911" lvl="2" marL="800732" marR="0" rtl="0" algn="l">
              <a:lnSpc>
                <a:spcPct val="129989"/>
              </a:lnSpc>
              <a:spcBef>
                <a:spcPts val="0"/>
              </a:spcBef>
              <a:spcAft>
                <a:spcPts val="0"/>
              </a:spcAft>
              <a:buClr>
                <a:srgbClr val="2B2C30"/>
              </a:buClr>
              <a:buSzPts val="1854"/>
              <a:buFont typeface="Arial"/>
              <a:buChar char="⚬"/>
            </a:pPr>
            <a:r>
              <a:rPr b="0" i="0" lang="en-US" sz="1854" u="none" cap="none" strike="noStrike">
                <a:solidFill>
                  <a:srgbClr val="2B2C30"/>
                </a:solidFill>
                <a:latin typeface="Playfair Display"/>
                <a:ea typeface="Playfair Display"/>
                <a:cs typeface="Playfair Display"/>
                <a:sym typeface="Playfair Display"/>
              </a:rPr>
              <a:t>Purpose: Users can modify and update existing student records with accurate and current information using this case.</a:t>
            </a:r>
            <a:endParaRPr/>
          </a:p>
          <a:p>
            <a:pPr indent="-266911" lvl="2" marL="800732" marR="0" rtl="0" algn="l">
              <a:lnSpc>
                <a:spcPct val="129989"/>
              </a:lnSpc>
              <a:spcBef>
                <a:spcPts val="0"/>
              </a:spcBef>
              <a:spcAft>
                <a:spcPts val="0"/>
              </a:spcAft>
              <a:buClr>
                <a:srgbClr val="2B2C30"/>
              </a:buClr>
              <a:buSzPts val="1854"/>
              <a:buFont typeface="Arial"/>
              <a:buChar char="⚬"/>
            </a:pPr>
            <a:r>
              <a:rPr b="0" i="0" lang="en-US" sz="1854" u="none" cap="none" strike="noStrike">
                <a:solidFill>
                  <a:srgbClr val="2B2C30"/>
                </a:solidFill>
                <a:latin typeface="Playfair Display"/>
                <a:ea typeface="Playfair Display"/>
                <a:cs typeface="Playfair Display"/>
                <a:sym typeface="Playfair Display"/>
              </a:rPr>
              <a:t>Note: Updating student information ensures that the system maintains up-to-date records, reflecting any changes in a student's details over time.</a:t>
            </a:r>
            <a:endParaRPr/>
          </a:p>
          <a:p>
            <a:pPr indent="-200183" lvl="1" marL="400366" marR="0" rtl="0" algn="l">
              <a:lnSpc>
                <a:spcPct val="129989"/>
              </a:lnSpc>
              <a:spcBef>
                <a:spcPts val="0"/>
              </a:spcBef>
              <a:spcAft>
                <a:spcPts val="0"/>
              </a:spcAft>
              <a:buClr>
                <a:srgbClr val="2B2C30"/>
              </a:buClr>
              <a:buSzPts val="1854"/>
              <a:buFont typeface="Arial"/>
              <a:buChar char="•"/>
            </a:pPr>
            <a:r>
              <a:rPr b="0" i="0" lang="en-US" sz="1854" u="none" cap="none" strike="noStrike">
                <a:solidFill>
                  <a:srgbClr val="2B2C30"/>
                </a:solidFill>
                <a:latin typeface="Playfair Display"/>
                <a:ea typeface="Playfair Display"/>
                <a:cs typeface="Playfair Display"/>
                <a:sym typeface="Playfair Display"/>
              </a:rPr>
              <a:t>Delete Student Account:</a:t>
            </a:r>
            <a:endParaRPr/>
          </a:p>
          <a:p>
            <a:pPr indent="-266911" lvl="2" marL="800732" marR="0" rtl="0" algn="l">
              <a:lnSpc>
                <a:spcPct val="129989"/>
              </a:lnSpc>
              <a:spcBef>
                <a:spcPts val="0"/>
              </a:spcBef>
              <a:spcAft>
                <a:spcPts val="0"/>
              </a:spcAft>
              <a:buClr>
                <a:srgbClr val="2B2C30"/>
              </a:buClr>
              <a:buSzPts val="1854"/>
              <a:buFont typeface="Arial"/>
              <a:buChar char="⚬"/>
            </a:pPr>
            <a:r>
              <a:rPr b="0" i="0" lang="en-US" sz="1854" u="none" cap="none" strike="noStrike">
                <a:solidFill>
                  <a:srgbClr val="2B2C30"/>
                </a:solidFill>
                <a:latin typeface="Playfair Display"/>
                <a:ea typeface="Playfair Display"/>
                <a:cs typeface="Playfair Display"/>
                <a:sym typeface="Playfair Display"/>
              </a:rPr>
              <a:t>Purpose: This case allows the removal of student records from the database based on their unique roll numbers.</a:t>
            </a:r>
            <a:endParaRPr/>
          </a:p>
          <a:p>
            <a:pPr indent="-266911" lvl="2" marL="800732" marR="0" rtl="0" algn="l">
              <a:lnSpc>
                <a:spcPct val="129989"/>
              </a:lnSpc>
              <a:spcBef>
                <a:spcPts val="0"/>
              </a:spcBef>
              <a:spcAft>
                <a:spcPts val="0"/>
              </a:spcAft>
              <a:buClr>
                <a:srgbClr val="2B2C30"/>
              </a:buClr>
              <a:buSzPts val="1854"/>
              <a:buFont typeface="Arial"/>
              <a:buChar char="⚬"/>
            </a:pPr>
            <a:r>
              <a:rPr b="0" i="0" lang="en-US" sz="1854" u="none" cap="none" strike="noStrike">
                <a:solidFill>
                  <a:srgbClr val="2B2C30"/>
                </a:solidFill>
                <a:latin typeface="Playfair Display"/>
                <a:ea typeface="Playfair Display"/>
                <a:cs typeface="Playfair Display"/>
                <a:sym typeface="Playfair Display"/>
              </a:rPr>
              <a:t>Note: Deleting student accounts supports the efficient management of student data by removing outdated or unnecessary records</a:t>
            </a:r>
            <a:r>
              <a:rPr lang="en-US" sz="1854">
                <a:solidFill>
                  <a:srgbClr val="2B2C30"/>
                </a:solidFill>
                <a:latin typeface="Playfair Display"/>
                <a:ea typeface="Playfair Display"/>
                <a:cs typeface="Playfair Display"/>
                <a:sym typeface="Playfair Display"/>
              </a:rPr>
              <a:t>.</a:t>
            </a:r>
            <a:r>
              <a:rPr b="0" i="0" lang="en-US" sz="1854" u="none" cap="none" strike="noStrike">
                <a:solidFill>
                  <a:srgbClr val="2B2C30"/>
                </a:solidFill>
                <a:latin typeface="Playfair Display"/>
                <a:ea typeface="Playfair Display"/>
                <a:cs typeface="Playfair Display"/>
                <a:sym typeface="Playfair Display"/>
              </a:rPr>
              <a:t> </a:t>
            </a:r>
            <a:endParaRPr/>
          </a:p>
          <a:p>
            <a:pPr indent="-200183" lvl="1" marL="400366" marR="0" rtl="0" algn="l">
              <a:lnSpc>
                <a:spcPct val="129989"/>
              </a:lnSpc>
              <a:spcBef>
                <a:spcPts val="0"/>
              </a:spcBef>
              <a:spcAft>
                <a:spcPts val="0"/>
              </a:spcAft>
              <a:buClr>
                <a:srgbClr val="2B2C30"/>
              </a:buClr>
              <a:buSzPts val="1854"/>
              <a:buFont typeface="Arial"/>
              <a:buChar char="•"/>
            </a:pPr>
            <a:r>
              <a:rPr b="0" i="0" lang="en-US" sz="1854" u="none" cap="none" strike="noStrike">
                <a:solidFill>
                  <a:srgbClr val="2B2C30"/>
                </a:solidFill>
                <a:latin typeface="Playfair Display"/>
                <a:ea typeface="Playfair Display"/>
                <a:cs typeface="Playfair Display"/>
                <a:sym typeface="Playfair Display"/>
              </a:rPr>
              <a:t>Sort Students by CGPA:</a:t>
            </a:r>
            <a:endParaRPr/>
          </a:p>
          <a:p>
            <a:pPr indent="-266911" lvl="2" marL="800732" marR="0" rtl="0" algn="l">
              <a:lnSpc>
                <a:spcPct val="129989"/>
              </a:lnSpc>
              <a:spcBef>
                <a:spcPts val="0"/>
              </a:spcBef>
              <a:spcAft>
                <a:spcPts val="0"/>
              </a:spcAft>
              <a:buClr>
                <a:srgbClr val="2B2C30"/>
              </a:buClr>
              <a:buSzPts val="1854"/>
              <a:buFont typeface="Arial"/>
              <a:buChar char="⚬"/>
            </a:pPr>
            <a:r>
              <a:rPr b="0" i="0" lang="en-US" sz="1854" u="none" cap="none" strike="noStrike">
                <a:solidFill>
                  <a:srgbClr val="2B2C30"/>
                </a:solidFill>
                <a:latin typeface="Playfair Display"/>
                <a:ea typeface="Playfair Display"/>
                <a:cs typeface="Playfair Display"/>
                <a:sym typeface="Playfair Display"/>
              </a:rPr>
              <a:t>Purpose: This case enables the sorting of students based on their CGPA, facilitating the identification of high-performing students.</a:t>
            </a:r>
            <a:endParaRPr/>
          </a:p>
          <a:p>
            <a:pPr indent="-266910" lvl="2" marL="800732" marR="0" rtl="0" algn="l">
              <a:lnSpc>
                <a:spcPct val="129989"/>
              </a:lnSpc>
              <a:spcBef>
                <a:spcPts val="0"/>
              </a:spcBef>
              <a:spcAft>
                <a:spcPts val="0"/>
              </a:spcAft>
              <a:buClr>
                <a:srgbClr val="2B2C30"/>
              </a:buClr>
              <a:buSzPts val="1854"/>
              <a:buFont typeface="Arial"/>
              <a:buChar char="⚬"/>
            </a:pPr>
            <a:r>
              <a:rPr b="0" i="0" lang="en-US" sz="1854" u="none" cap="none" strike="noStrike">
                <a:solidFill>
                  <a:srgbClr val="2B2C30"/>
                </a:solidFill>
                <a:latin typeface="Playfair Display"/>
                <a:ea typeface="Playfair Display"/>
                <a:cs typeface="Playfair Display"/>
                <a:sym typeface="Playfair Display"/>
              </a:rPr>
              <a:t>Note: Sorting students by CGPA provides valuable insights into academic performance, aiding in recognizing exemplary students and analyzing academic trends.</a:t>
            </a:r>
            <a:endParaRPr sz="1854">
              <a:solidFill>
                <a:srgbClr val="2B2C30"/>
              </a:solidFill>
              <a:latin typeface="Playfair Display"/>
              <a:ea typeface="Playfair Display"/>
              <a:cs typeface="Playfair Display"/>
              <a:sym typeface="Playfair Display"/>
            </a:endParaRPr>
          </a:p>
          <a:p>
            <a:pPr indent="-200183" lvl="1" marL="400366" marR="0" rtl="0" algn="l">
              <a:lnSpc>
                <a:spcPct val="129989"/>
              </a:lnSpc>
              <a:spcBef>
                <a:spcPts val="0"/>
              </a:spcBef>
              <a:spcAft>
                <a:spcPts val="0"/>
              </a:spcAft>
              <a:buClr>
                <a:srgbClr val="2B2C30"/>
              </a:buClr>
              <a:buSzPts val="1854"/>
              <a:buFont typeface="Arial"/>
              <a:buChar char="•"/>
            </a:pPr>
            <a:r>
              <a:rPr b="0" i="0" lang="en-US" sz="1854" u="none" cap="none" strike="noStrike">
                <a:solidFill>
                  <a:srgbClr val="2B2C30"/>
                </a:solidFill>
                <a:latin typeface="Playfair Display"/>
                <a:ea typeface="Playfair Display"/>
                <a:cs typeface="Playfair Display"/>
                <a:sym typeface="Playfair Display"/>
              </a:rPr>
              <a:t>Search Student by Roll No:</a:t>
            </a:r>
            <a:endParaRPr/>
          </a:p>
          <a:p>
            <a:pPr indent="-266911" lvl="2" marL="800732" marR="0" rtl="0" algn="l">
              <a:lnSpc>
                <a:spcPct val="129989"/>
              </a:lnSpc>
              <a:spcBef>
                <a:spcPts val="0"/>
              </a:spcBef>
              <a:spcAft>
                <a:spcPts val="0"/>
              </a:spcAft>
              <a:buClr>
                <a:srgbClr val="2B2C30"/>
              </a:buClr>
              <a:buSzPts val="1854"/>
              <a:buFont typeface="Arial"/>
              <a:buChar char="⚬"/>
            </a:pPr>
            <a:r>
              <a:rPr b="0" i="0" lang="en-US" sz="1854" u="none" cap="none" strike="noStrike">
                <a:solidFill>
                  <a:srgbClr val="2B2C30"/>
                </a:solidFill>
                <a:latin typeface="Playfair Display"/>
                <a:ea typeface="Playfair Display"/>
                <a:cs typeface="Playfair Display"/>
                <a:sym typeface="Playfair Display"/>
              </a:rPr>
              <a:t>Purpose: Users can search for specific students by their roll numbers, retrieving detailed information about individual students.</a:t>
            </a:r>
            <a:endParaRPr/>
          </a:p>
          <a:p>
            <a:pPr indent="-266911" lvl="2" marL="800732" marR="0" rtl="0" algn="l">
              <a:lnSpc>
                <a:spcPct val="129989"/>
              </a:lnSpc>
              <a:spcBef>
                <a:spcPts val="0"/>
              </a:spcBef>
              <a:spcAft>
                <a:spcPts val="0"/>
              </a:spcAft>
              <a:buClr>
                <a:srgbClr val="2B2C30"/>
              </a:buClr>
              <a:buSzPts val="1854"/>
              <a:buFont typeface="Arial"/>
              <a:buChar char="⚬"/>
            </a:pPr>
            <a:r>
              <a:rPr b="0" i="0" lang="en-US" sz="1854" u="none" cap="none" strike="noStrike">
                <a:solidFill>
                  <a:srgbClr val="2B2C30"/>
                </a:solidFill>
                <a:latin typeface="Playfair Display"/>
                <a:ea typeface="Playfair Display"/>
                <a:cs typeface="Playfair Display"/>
                <a:sym typeface="Playfair Display"/>
              </a:rPr>
              <a:t>Note: This case enables quick and targeted access to student records, supporting personalized academic administrative decision-making.</a:t>
            </a:r>
            <a:endParaRPr/>
          </a:p>
          <a:p>
            <a:pPr indent="0" lvl="0" marL="0" marR="0" rtl="0" algn="l">
              <a:lnSpc>
                <a:spcPct val="129942"/>
              </a:lnSpc>
              <a:spcBef>
                <a:spcPts val="0"/>
              </a:spcBef>
              <a:spcAft>
                <a:spcPts val="0"/>
              </a:spcAft>
              <a:buNone/>
            </a:pPr>
            <a:r>
              <a:rPr lang="en-US" sz="1553">
                <a:solidFill>
                  <a:srgbClr val="2B2C30"/>
                </a:solidFill>
                <a:latin typeface="Playfair Display"/>
                <a:ea typeface="Playfair Display"/>
                <a:cs typeface="Playfair Display"/>
                <a:sym typeface="Playfair Display"/>
              </a:rPr>
              <a:t>.</a:t>
            </a:r>
            <a:endParaRPr/>
          </a:p>
        </p:txBody>
      </p:sp>
      <p:sp>
        <p:nvSpPr>
          <p:cNvPr id="133" name="Google Shape;133;p7"/>
          <p:cNvSpPr txBox="1"/>
          <p:nvPr/>
        </p:nvSpPr>
        <p:spPr>
          <a:xfrm>
            <a:off x="977200" y="169010"/>
            <a:ext cx="16208700" cy="693900"/>
          </a:xfrm>
          <a:prstGeom prst="rect">
            <a:avLst/>
          </a:prstGeom>
          <a:noFill/>
          <a:ln>
            <a:noFill/>
          </a:ln>
        </p:spPr>
        <p:txBody>
          <a:bodyPr anchorCtr="0" anchor="t" bIns="0" lIns="0" spcFirstLastPara="1" rIns="0" wrap="square" tIns="0">
            <a:spAutoFit/>
          </a:bodyPr>
          <a:lstStyle/>
          <a:p>
            <a:pPr indent="0" lvl="0" marL="0" marR="0" rtl="0" algn="l">
              <a:lnSpc>
                <a:spcPct val="140008"/>
              </a:lnSpc>
              <a:spcBef>
                <a:spcPts val="0"/>
              </a:spcBef>
              <a:spcAft>
                <a:spcPts val="0"/>
              </a:spcAft>
              <a:buNone/>
            </a:pPr>
            <a:r>
              <a:rPr lang="en-US" sz="4509">
                <a:solidFill>
                  <a:srgbClr val="2B2C30"/>
                </a:solidFill>
                <a:latin typeface="Playfair Display"/>
                <a:ea typeface="Playfair Display"/>
                <a:cs typeface="Playfair Display"/>
                <a:sym typeface="Playfair Display"/>
              </a:rPr>
              <a:t>USE CASE:</a:t>
            </a:r>
            <a:endParaRPr/>
          </a:p>
        </p:txBody>
      </p:sp>
      <p:cxnSp>
        <p:nvCxnSpPr>
          <p:cNvPr id="134" name="Google Shape;134;p7"/>
          <p:cNvCxnSpPr/>
          <p:nvPr/>
        </p:nvCxnSpPr>
        <p:spPr>
          <a:xfrm flipH="1" rot="10800000">
            <a:off x="1028695" y="988595"/>
            <a:ext cx="16230600" cy="38400"/>
          </a:xfrm>
          <a:prstGeom prst="straightConnector1">
            <a:avLst/>
          </a:prstGeom>
          <a:noFill/>
          <a:ln cap="flat" cmpd="sng" w="9525">
            <a:solidFill>
              <a:srgbClr val="2B2C30"/>
            </a:solidFill>
            <a:prstDash val="solid"/>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138" name="Shape 138"/>
        <p:cNvGrpSpPr/>
        <p:nvPr/>
      </p:nvGrpSpPr>
      <p:grpSpPr>
        <a:xfrm>
          <a:off x="0" y="0"/>
          <a:ext cx="0" cy="0"/>
          <a:chOff x="0" y="0"/>
          <a:chExt cx="0" cy="0"/>
        </a:xfrm>
      </p:grpSpPr>
      <p:sp>
        <p:nvSpPr>
          <p:cNvPr id="139" name="Google Shape;139;p8"/>
          <p:cNvSpPr txBox="1"/>
          <p:nvPr/>
        </p:nvSpPr>
        <p:spPr>
          <a:xfrm>
            <a:off x="738032" y="1333650"/>
            <a:ext cx="16230600" cy="57180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lang="en-US" sz="3714">
                <a:solidFill>
                  <a:srgbClr val="2B2C30"/>
                </a:solidFill>
                <a:latin typeface="Public Sans"/>
                <a:ea typeface="Public Sans"/>
                <a:cs typeface="Public Sans"/>
                <a:sym typeface="Public Sans"/>
              </a:rPr>
              <a:t>CONCLUSION</a:t>
            </a:r>
            <a:endParaRPr/>
          </a:p>
        </p:txBody>
      </p:sp>
      <p:cxnSp>
        <p:nvCxnSpPr>
          <p:cNvPr id="140" name="Google Shape;140;p8"/>
          <p:cNvCxnSpPr/>
          <p:nvPr/>
        </p:nvCxnSpPr>
        <p:spPr>
          <a:xfrm flipH="1" rot="10800000">
            <a:off x="738027" y="2286020"/>
            <a:ext cx="16230600" cy="38400"/>
          </a:xfrm>
          <a:prstGeom prst="straightConnector1">
            <a:avLst/>
          </a:prstGeom>
          <a:noFill/>
          <a:ln cap="flat" cmpd="sng" w="9525">
            <a:solidFill>
              <a:srgbClr val="2B2C30"/>
            </a:solidFill>
            <a:prstDash val="solid"/>
            <a:round/>
            <a:headEnd len="sm" w="sm" type="none"/>
            <a:tailEnd len="sm" w="sm" type="none"/>
          </a:ln>
        </p:spPr>
      </p:cxnSp>
      <p:sp>
        <p:nvSpPr>
          <p:cNvPr id="141" name="Google Shape;141;p8"/>
          <p:cNvSpPr txBox="1"/>
          <p:nvPr/>
        </p:nvSpPr>
        <p:spPr>
          <a:xfrm>
            <a:off x="668268" y="3301449"/>
            <a:ext cx="15543000" cy="56028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t/>
            </a:r>
            <a:endParaRPr sz="2800">
              <a:solidFill>
                <a:srgbClr val="2B2C30"/>
              </a:solidFill>
              <a:latin typeface="Playfair Display"/>
              <a:ea typeface="Playfair Display"/>
              <a:cs typeface="Playfair Display"/>
              <a:sym typeface="Playfair Display"/>
            </a:endParaRPr>
          </a:p>
          <a:p>
            <a:pPr indent="0" lvl="0" marL="0" marR="0" rtl="0" algn="l">
              <a:lnSpc>
                <a:spcPct val="150000"/>
              </a:lnSpc>
              <a:spcBef>
                <a:spcPts val="0"/>
              </a:spcBef>
              <a:spcAft>
                <a:spcPts val="0"/>
              </a:spcAft>
              <a:buNone/>
            </a:pPr>
            <a:r>
              <a:rPr lang="en-US" sz="2800">
                <a:solidFill>
                  <a:srgbClr val="2B2C30"/>
                </a:solidFill>
                <a:latin typeface="Playfair Display"/>
                <a:ea typeface="Playfair Display"/>
                <a:cs typeface="Playfair Display"/>
                <a:sym typeface="Playfair Display"/>
              </a:rPr>
              <a:t>1. Comprehensive Student Data Management: We offers a comprehensive solution for educational institutions to manage student data, implying it covers various aspects of student information.</a:t>
            </a:r>
            <a:endParaRPr sz="2200"/>
          </a:p>
          <a:p>
            <a:pPr indent="0" lvl="0" marL="0" marR="0" rtl="0" algn="l">
              <a:lnSpc>
                <a:spcPct val="150000"/>
              </a:lnSpc>
              <a:spcBef>
                <a:spcPts val="0"/>
              </a:spcBef>
              <a:spcAft>
                <a:spcPts val="0"/>
              </a:spcAft>
              <a:buNone/>
            </a:pPr>
            <a:r>
              <a:rPr lang="en-US" sz="2800">
                <a:solidFill>
                  <a:srgbClr val="2B2C30"/>
                </a:solidFill>
                <a:latin typeface="Playfair Display"/>
                <a:ea typeface="Playfair Display"/>
                <a:cs typeface="Playfair Display"/>
                <a:sym typeface="Playfair Display"/>
              </a:rPr>
              <a:t>2..Efficiency through Binary Search Tree :  It leverages  (BST) for data organization, which implies efficient data storage and retrieval .</a:t>
            </a:r>
            <a:endParaRPr sz="2200"/>
          </a:p>
          <a:p>
            <a:pPr indent="0" lvl="0" marL="0" marR="0" rtl="0" algn="l">
              <a:lnSpc>
                <a:spcPct val="150000"/>
              </a:lnSpc>
              <a:spcBef>
                <a:spcPts val="0"/>
              </a:spcBef>
              <a:spcAft>
                <a:spcPts val="0"/>
              </a:spcAft>
              <a:buNone/>
            </a:pPr>
            <a:r>
              <a:rPr lang="en-US" sz="2800">
                <a:solidFill>
                  <a:srgbClr val="2B2C30"/>
                </a:solidFill>
                <a:latin typeface="Playfair Display"/>
                <a:ea typeface="Playfair Display"/>
                <a:cs typeface="Playfair Display"/>
                <a:sym typeface="Playfair Display"/>
              </a:rPr>
              <a:t>3. User-Friendly Interface: The system features a user-friendly interface, making it easy for users to interact with and navigate the database .</a:t>
            </a:r>
            <a:endParaRPr sz="2200"/>
          </a:p>
          <a:p>
            <a:pPr indent="0" lvl="0" marL="0" marR="0" rtl="0" algn="l">
              <a:lnSpc>
                <a:spcPct val="150000"/>
              </a:lnSpc>
              <a:spcBef>
                <a:spcPts val="0"/>
              </a:spcBef>
              <a:spcAft>
                <a:spcPts val="0"/>
              </a:spcAft>
              <a:buNone/>
            </a:pPr>
            <a:r>
              <a:rPr lang="en-US" sz="2800">
                <a:solidFill>
                  <a:srgbClr val="2B2C30"/>
                </a:solidFill>
                <a:latin typeface="Playfair Display"/>
                <a:ea typeface="Playfair Display"/>
                <a:cs typeface="Playfair Display"/>
                <a:sym typeface="Playfair Display"/>
              </a:rPr>
              <a:t>4. Modular Code for Maintenance:  Its modular code structure promotes maintainability and extensibility .</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145" name="Shape 145"/>
        <p:cNvGrpSpPr/>
        <p:nvPr/>
      </p:nvGrpSpPr>
      <p:grpSpPr>
        <a:xfrm>
          <a:off x="0" y="0"/>
          <a:ext cx="0" cy="0"/>
          <a:chOff x="0" y="0"/>
          <a:chExt cx="0" cy="0"/>
        </a:xfrm>
      </p:grpSpPr>
      <p:sp>
        <p:nvSpPr>
          <p:cNvPr id="146" name="Google Shape;146;p9"/>
          <p:cNvSpPr txBox="1"/>
          <p:nvPr/>
        </p:nvSpPr>
        <p:spPr>
          <a:xfrm>
            <a:off x="792147" y="1465382"/>
            <a:ext cx="16525800" cy="659100"/>
          </a:xfrm>
          <a:prstGeom prst="rect">
            <a:avLst/>
          </a:prstGeom>
          <a:noFill/>
          <a:ln>
            <a:noFill/>
          </a:ln>
        </p:spPr>
        <p:txBody>
          <a:bodyPr anchorCtr="0" anchor="t" bIns="0" lIns="0" spcFirstLastPara="1" rIns="0" wrap="square" tIns="0">
            <a:spAutoFit/>
          </a:bodyPr>
          <a:lstStyle/>
          <a:p>
            <a:pPr indent="0" lvl="0" marL="0" marR="0" rtl="0" algn="l">
              <a:lnSpc>
                <a:spcPct val="139981"/>
              </a:lnSpc>
              <a:spcBef>
                <a:spcPts val="0"/>
              </a:spcBef>
              <a:spcAft>
                <a:spcPts val="0"/>
              </a:spcAft>
              <a:buNone/>
            </a:pPr>
            <a:r>
              <a:rPr lang="en-US" sz="4282">
                <a:solidFill>
                  <a:srgbClr val="2B2C30"/>
                </a:solidFill>
                <a:latin typeface="Playfair Display"/>
                <a:ea typeface="Playfair Display"/>
                <a:cs typeface="Playfair Display"/>
                <a:sym typeface="Playfair Display"/>
              </a:rPr>
              <a:t>FUTURE TRENDS</a:t>
            </a:r>
            <a:endParaRPr/>
          </a:p>
        </p:txBody>
      </p:sp>
      <p:cxnSp>
        <p:nvCxnSpPr>
          <p:cNvPr id="147" name="Google Shape;147;p9"/>
          <p:cNvCxnSpPr/>
          <p:nvPr/>
        </p:nvCxnSpPr>
        <p:spPr>
          <a:xfrm flipH="1" rot="10800000">
            <a:off x="850795" y="2632645"/>
            <a:ext cx="16230600" cy="38400"/>
          </a:xfrm>
          <a:prstGeom prst="straightConnector1">
            <a:avLst/>
          </a:prstGeom>
          <a:noFill/>
          <a:ln cap="flat" cmpd="sng" w="9525">
            <a:solidFill>
              <a:srgbClr val="2B2C30"/>
            </a:solidFill>
            <a:prstDash val="solid"/>
            <a:round/>
            <a:headEnd len="sm" w="sm" type="none"/>
            <a:tailEnd len="sm" w="sm" type="none"/>
          </a:ln>
        </p:spPr>
      </p:cxnSp>
      <p:sp>
        <p:nvSpPr>
          <p:cNvPr id="148" name="Google Shape;148;p9"/>
          <p:cNvSpPr txBox="1"/>
          <p:nvPr/>
        </p:nvSpPr>
        <p:spPr>
          <a:xfrm>
            <a:off x="1028695" y="2933700"/>
            <a:ext cx="16052700" cy="4638900"/>
          </a:xfrm>
          <a:prstGeom prst="rect">
            <a:avLst/>
          </a:prstGeom>
          <a:noFill/>
          <a:ln>
            <a:noFill/>
          </a:ln>
        </p:spPr>
        <p:txBody>
          <a:bodyPr anchorCtr="0" anchor="t" bIns="0" lIns="0" spcFirstLastPara="1" rIns="0" wrap="square" tIns="0">
            <a:spAutoFit/>
          </a:bodyPr>
          <a:lstStyle/>
          <a:p>
            <a:pPr indent="0" lvl="0" marL="457200" rtl="0" algn="l">
              <a:lnSpc>
                <a:spcPct val="107000"/>
              </a:lnSpc>
              <a:spcBef>
                <a:spcPts val="0"/>
              </a:spcBef>
              <a:spcAft>
                <a:spcPts val="0"/>
              </a:spcAft>
              <a:buNone/>
            </a:pPr>
            <a:r>
              <a:t/>
            </a:r>
            <a:endParaRPr sz="3000">
              <a:solidFill>
                <a:schemeClr val="dk1"/>
              </a:solidFill>
              <a:latin typeface="Playfair Display"/>
              <a:ea typeface="Playfair Display"/>
              <a:cs typeface="Playfair Display"/>
              <a:sym typeface="Playfair Display"/>
            </a:endParaRPr>
          </a:p>
          <a:p>
            <a:pPr indent="0" lvl="0" marL="457200" rtl="0" algn="l">
              <a:lnSpc>
                <a:spcPct val="107000"/>
              </a:lnSpc>
              <a:spcBef>
                <a:spcPts val="800"/>
              </a:spcBef>
              <a:spcAft>
                <a:spcPts val="0"/>
              </a:spcAft>
              <a:buNone/>
            </a:pPr>
            <a:r>
              <a:rPr lang="en-US" sz="3000">
                <a:solidFill>
                  <a:schemeClr val="dk1"/>
                </a:solidFill>
                <a:latin typeface="Playfair Display"/>
                <a:ea typeface="Playfair Display"/>
                <a:cs typeface="Playfair Display"/>
                <a:sym typeface="Playfair Display"/>
              </a:rPr>
              <a:t>1. Data Analytics for Decision-Making</a:t>
            </a:r>
            <a:endParaRPr sz="3000">
              <a:solidFill>
                <a:schemeClr val="dk1"/>
              </a:solidFill>
              <a:latin typeface="Playfair Display"/>
              <a:ea typeface="Playfair Display"/>
              <a:cs typeface="Playfair Display"/>
              <a:sym typeface="Playfair Display"/>
            </a:endParaRPr>
          </a:p>
          <a:p>
            <a:pPr indent="0" lvl="0" marL="457200" rtl="0" algn="l">
              <a:lnSpc>
                <a:spcPct val="107000"/>
              </a:lnSpc>
              <a:spcBef>
                <a:spcPts val="800"/>
              </a:spcBef>
              <a:spcAft>
                <a:spcPts val="0"/>
              </a:spcAft>
              <a:buNone/>
            </a:pPr>
            <a:r>
              <a:rPr lang="en-US" sz="3000">
                <a:solidFill>
                  <a:schemeClr val="dk1"/>
                </a:solidFill>
                <a:latin typeface="Playfair Display"/>
                <a:ea typeface="Playfair Display"/>
                <a:cs typeface="Playfair Display"/>
                <a:sym typeface="Playfair Display"/>
              </a:rPr>
              <a:t>2. Cloud Integration for Accessibility</a:t>
            </a:r>
            <a:endParaRPr sz="3000">
              <a:solidFill>
                <a:schemeClr val="dk1"/>
              </a:solidFill>
              <a:latin typeface="Playfair Display"/>
              <a:ea typeface="Playfair Display"/>
              <a:cs typeface="Playfair Display"/>
              <a:sym typeface="Playfair Display"/>
            </a:endParaRPr>
          </a:p>
          <a:p>
            <a:pPr indent="0" lvl="0" marL="457200" rtl="0" algn="l">
              <a:lnSpc>
                <a:spcPct val="107000"/>
              </a:lnSpc>
              <a:spcBef>
                <a:spcPts val="800"/>
              </a:spcBef>
              <a:spcAft>
                <a:spcPts val="0"/>
              </a:spcAft>
              <a:buNone/>
            </a:pPr>
            <a:r>
              <a:rPr lang="en-US" sz="3000">
                <a:solidFill>
                  <a:schemeClr val="dk1"/>
                </a:solidFill>
                <a:latin typeface="Playfair Display"/>
                <a:ea typeface="Playfair Display"/>
                <a:cs typeface="Playfair Display"/>
                <a:sym typeface="Playfair Display"/>
              </a:rPr>
              <a:t>3. Mobile App for On-the-Go Access</a:t>
            </a:r>
            <a:endParaRPr sz="3000">
              <a:solidFill>
                <a:schemeClr val="dk1"/>
              </a:solidFill>
              <a:latin typeface="Playfair Display"/>
              <a:ea typeface="Playfair Display"/>
              <a:cs typeface="Playfair Display"/>
              <a:sym typeface="Playfair Display"/>
            </a:endParaRPr>
          </a:p>
          <a:p>
            <a:pPr indent="0" lvl="0" marL="457200" rtl="0" algn="l">
              <a:lnSpc>
                <a:spcPct val="107000"/>
              </a:lnSpc>
              <a:spcBef>
                <a:spcPts val="800"/>
              </a:spcBef>
              <a:spcAft>
                <a:spcPts val="0"/>
              </a:spcAft>
              <a:buNone/>
            </a:pPr>
            <a:r>
              <a:rPr lang="en-US" sz="3000">
                <a:solidFill>
                  <a:schemeClr val="dk1"/>
                </a:solidFill>
                <a:latin typeface="Playfair Display"/>
                <a:ea typeface="Playfair Display"/>
                <a:cs typeface="Playfair Display"/>
                <a:sym typeface="Playfair Display"/>
              </a:rPr>
              <a:t>4. Academic Management (Exams, Scheduling)</a:t>
            </a:r>
            <a:endParaRPr sz="3000">
              <a:solidFill>
                <a:schemeClr val="dk1"/>
              </a:solidFill>
              <a:latin typeface="Playfair Display"/>
              <a:ea typeface="Playfair Display"/>
              <a:cs typeface="Playfair Display"/>
              <a:sym typeface="Playfair Display"/>
            </a:endParaRPr>
          </a:p>
          <a:p>
            <a:pPr indent="0" lvl="0" marL="457200" rtl="0" algn="l">
              <a:lnSpc>
                <a:spcPct val="107000"/>
              </a:lnSpc>
              <a:spcBef>
                <a:spcPts val="800"/>
              </a:spcBef>
              <a:spcAft>
                <a:spcPts val="0"/>
              </a:spcAft>
              <a:buNone/>
            </a:pPr>
            <a:r>
              <a:rPr lang="en-US" sz="3000">
                <a:solidFill>
                  <a:schemeClr val="dk1"/>
                </a:solidFill>
                <a:latin typeface="Playfair Display"/>
                <a:ea typeface="Playfair Display"/>
                <a:cs typeface="Playfair Display"/>
                <a:sym typeface="Playfair Display"/>
              </a:rPr>
              <a:t>5 Multi-Institution Support</a:t>
            </a:r>
            <a:endParaRPr sz="3000">
              <a:solidFill>
                <a:schemeClr val="dk1"/>
              </a:solidFill>
              <a:latin typeface="Playfair Display"/>
              <a:ea typeface="Playfair Display"/>
              <a:cs typeface="Playfair Display"/>
              <a:sym typeface="Playfair Display"/>
            </a:endParaRPr>
          </a:p>
          <a:p>
            <a:pPr indent="0" lvl="0" marL="457200" rtl="0" algn="l">
              <a:lnSpc>
                <a:spcPct val="107000"/>
              </a:lnSpc>
              <a:spcBef>
                <a:spcPts val="800"/>
              </a:spcBef>
              <a:spcAft>
                <a:spcPts val="0"/>
              </a:spcAft>
              <a:buNone/>
            </a:pPr>
            <a:r>
              <a:rPr lang="en-US" sz="3000">
                <a:solidFill>
                  <a:schemeClr val="dk1"/>
                </a:solidFill>
                <a:latin typeface="Playfair Display"/>
                <a:ea typeface="Playfair Display"/>
                <a:cs typeface="Playfair Display"/>
                <a:sym typeface="Playfair Display"/>
              </a:rPr>
              <a:t>6. Continuous Improvement with User Feedback</a:t>
            </a:r>
            <a:endParaRPr sz="3000">
              <a:solidFill>
                <a:schemeClr val="dk1"/>
              </a:solidFill>
              <a:latin typeface="Playfair Display"/>
              <a:ea typeface="Playfair Display"/>
              <a:cs typeface="Playfair Display"/>
              <a:sym typeface="Playfair Display"/>
            </a:endParaRPr>
          </a:p>
          <a:p>
            <a:pPr indent="0" lvl="0" marL="457200" marR="0" rtl="0" algn="l">
              <a:lnSpc>
                <a:spcPct val="107000"/>
              </a:lnSpc>
              <a:spcBef>
                <a:spcPts val="800"/>
              </a:spcBef>
              <a:spcAft>
                <a:spcPts val="0"/>
              </a:spcAft>
              <a:buNone/>
            </a:pPr>
            <a:r>
              <a:t/>
            </a:r>
            <a:endParaRPr sz="3000">
              <a:solidFill>
                <a:schemeClr val="dk1"/>
              </a:solidFill>
              <a:latin typeface="Playfair Display"/>
              <a:ea typeface="Playfair Display"/>
              <a:cs typeface="Playfair Display"/>
              <a:sym typeface="Playfair Display"/>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amey pathak</dc:creator>
</cp:coreProperties>
</file>