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jVbEeFOm6e+YUMyHmtBYWLGaM8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2E9C4D-4045-4C1A-B156-DC835A8E4035}">
  <a:tblStyle styleId="{6B2E9C4D-4045-4C1A-B156-DC835A8E403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5183188" y="987425"/>
            <a:ext cx="6172200" cy="4873625"/>
          </a:xfrm>
          <a:prstGeom prst="rect">
            <a:avLst/>
          </a:prstGeom>
          <a:noFill/>
          <a:ln>
            <a:noFill/>
          </a:ln>
        </p:spPr>
      </p:sp>
      <p:sp>
        <p:nvSpPr>
          <p:cNvPr id="64" name="Google Shape;64;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3.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9.png"/><Relationship Id="rId7"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rot="10800000">
            <a:off x="-2" y="-22693"/>
            <a:ext cx="12191999" cy="4374129"/>
          </a:xfrm>
          <a:prstGeom prst="rect">
            <a:avLst/>
          </a:prstGeom>
          <a:gradFill>
            <a:gsLst>
              <a:gs pos="0">
                <a:srgbClr val="2F5496"/>
              </a:gs>
              <a:gs pos="100000">
                <a:srgbClr val="000000"/>
              </a:gs>
            </a:gsLst>
            <a:lin ang="15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rot="5400000">
            <a:off x="3908719" y="-3931841"/>
            <a:ext cx="4374557" cy="12192000"/>
          </a:xfrm>
          <a:prstGeom prst="rect">
            <a:avLst/>
          </a:prstGeom>
          <a:gradFill>
            <a:gsLst>
              <a:gs pos="0">
                <a:srgbClr val="4472C4">
                  <a:alpha val="0"/>
                </a:srgbClr>
              </a:gs>
              <a:gs pos="40000">
                <a:srgbClr val="4472C4">
                  <a:alpha val="0"/>
                </a:srgbClr>
              </a:gs>
              <a:gs pos="100000">
                <a:srgbClr val="2F5496">
                  <a:alpha val="51764"/>
                </a:srgbClr>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rot="5400000">
            <a:off x="4136696" y="-3703868"/>
            <a:ext cx="4374128" cy="11736479"/>
          </a:xfrm>
          <a:prstGeom prst="rect">
            <a:avLst/>
          </a:prstGeom>
          <a:gradFill>
            <a:gsLst>
              <a:gs pos="0">
                <a:srgbClr val="4472C4">
                  <a:alpha val="0"/>
                </a:srgbClr>
              </a:gs>
              <a:gs pos="17000">
                <a:srgbClr val="4472C4">
                  <a:alpha val="0"/>
                </a:srgbClr>
              </a:gs>
              <a:gs pos="100000">
                <a:srgbClr val="000000">
                  <a:alpha val="36862"/>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p:nvPr/>
        </p:nvSpPr>
        <p:spPr>
          <a:xfrm>
            <a:off x="-5" y="-22690"/>
            <a:ext cx="8542485" cy="4374126"/>
          </a:xfrm>
          <a:prstGeom prst="rect">
            <a:avLst/>
          </a:prstGeom>
          <a:gradFill>
            <a:gsLst>
              <a:gs pos="0">
                <a:srgbClr val="1F3864">
                  <a:alpha val="0"/>
                </a:srgbClr>
              </a:gs>
              <a:gs pos="100000">
                <a:srgbClr val="000000">
                  <a:alpha val="24705"/>
                </a:srgbClr>
              </a:gs>
            </a:gsLst>
            <a:lin ang="18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p:nvPr/>
        </p:nvSpPr>
        <p:spPr>
          <a:xfrm rot="-9091028">
            <a:off x="5945431" y="-1032053"/>
            <a:ext cx="4990147" cy="4439131"/>
          </a:xfrm>
          <a:custGeom>
            <a:rect b="b" l="l" r="r" t="t"/>
            <a:pathLst>
              <a:path extrusionOk="0" h="4439131" w="4990147">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rgbClr val="4472C4">
                  <a:alpha val="21960"/>
                </a:srgbClr>
              </a:gs>
              <a:gs pos="87000">
                <a:srgbClr val="8DA9DB">
                  <a:alpha val="1960"/>
                </a:srgbClr>
              </a:gs>
              <a:gs pos="100000">
                <a:srgbClr val="8DA9DB">
                  <a:alpha val="1960"/>
                </a:srgbClr>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txBox="1"/>
          <p:nvPr>
            <p:ph type="ctrTitle"/>
          </p:nvPr>
        </p:nvSpPr>
        <p:spPr>
          <a:xfrm>
            <a:off x="1314824" y="735106"/>
            <a:ext cx="10053763" cy="292847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800"/>
              <a:buFont typeface="Calibri"/>
              <a:buNone/>
            </a:pPr>
            <a:r>
              <a:rPr lang="en-US" sz="4800">
                <a:solidFill>
                  <a:srgbClr val="FFFFFF"/>
                </a:solidFill>
                <a:latin typeface="Times New Roman"/>
                <a:ea typeface="Times New Roman"/>
                <a:cs typeface="Times New Roman"/>
                <a:sym typeface="Times New Roman"/>
              </a:rPr>
              <a:t>	Evolution of Processors </a:t>
            </a:r>
            <a:endParaRPr>
              <a:latin typeface="Times New Roman"/>
              <a:ea typeface="Times New Roman"/>
              <a:cs typeface="Times New Roman"/>
              <a:sym typeface="Times New Roman"/>
            </a:endParaRPr>
          </a:p>
        </p:txBody>
      </p:sp>
      <p:sp>
        <p:nvSpPr>
          <p:cNvPr id="91" name="Google Shape;91;p1"/>
          <p:cNvSpPr txBox="1"/>
          <p:nvPr>
            <p:ph idx="1" type="subTitle"/>
          </p:nvPr>
        </p:nvSpPr>
        <p:spPr>
          <a:xfrm>
            <a:off x="1350682" y="4870824"/>
            <a:ext cx="10005951" cy="14582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Harshwardhan Patil, Aditya Patil, Shyam Pareek, Ameya Pathak, Darshan Patil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rPr lang="en-US" sz="2000">
                <a:latin typeface="Times New Roman"/>
                <a:ea typeface="Times New Roman"/>
                <a:cs typeface="Times New Roman"/>
                <a:sym typeface="Times New Roman"/>
              </a:rPr>
              <a:t>-By SY_IT_B5</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0" name="Google Shape;210;p10"/>
          <p:cNvSpPr/>
          <p:nvPr/>
        </p:nvSpPr>
        <p:spPr>
          <a:xfrm flipH="1">
            <a:off x="2" y="0"/>
            <a:ext cx="12191998" cy="2170031"/>
          </a:xfrm>
          <a:prstGeom prst="rect">
            <a:avLst/>
          </a:prstGeom>
          <a:gradFill>
            <a:gsLst>
              <a:gs pos="0">
                <a:srgbClr val="000000">
                  <a:alpha val="95686"/>
                </a:srgbClr>
              </a:gs>
              <a:gs pos="100000">
                <a:srgbClr val="2F5496"/>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1" name="Google Shape;211;p10"/>
          <p:cNvSpPr/>
          <p:nvPr/>
        </p:nvSpPr>
        <p:spPr>
          <a:xfrm flipH="1">
            <a:off x="8082819" y="0"/>
            <a:ext cx="4097211" cy="2170661"/>
          </a:xfrm>
          <a:prstGeom prst="rect">
            <a:avLst/>
          </a:prstGeom>
          <a:gradFill>
            <a:gsLst>
              <a:gs pos="0">
                <a:srgbClr val="1F3864">
                  <a:alpha val="67843"/>
                </a:srgbClr>
              </a:gs>
              <a:gs pos="19000">
                <a:srgbClr val="1F3864">
                  <a:alpha val="67843"/>
                </a:srgbClr>
              </a:gs>
              <a:gs pos="100000">
                <a:srgbClr val="4472C4">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2" name="Google Shape;212;p10"/>
          <p:cNvSpPr/>
          <p:nvPr/>
        </p:nvSpPr>
        <p:spPr>
          <a:xfrm flipH="1" rot="-5400000">
            <a:off x="5010646" y="-5010043"/>
            <a:ext cx="2170709" cy="12192000"/>
          </a:xfrm>
          <a:prstGeom prst="rect">
            <a:avLst/>
          </a:prstGeom>
          <a:gradFill>
            <a:gsLst>
              <a:gs pos="0">
                <a:srgbClr val="2F5496">
                  <a:alpha val="15686"/>
                </a:srgbClr>
              </a:gs>
              <a:gs pos="23000">
                <a:srgbClr val="2F5496">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3" name="Google Shape;213;p10"/>
          <p:cNvSpPr txBox="1"/>
          <p:nvPr>
            <p:ph type="title"/>
          </p:nvPr>
        </p:nvSpPr>
        <p:spPr>
          <a:xfrm>
            <a:off x="1383564" y="348865"/>
            <a:ext cx="9718111"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Times New Roman"/>
                <a:ea typeface="Times New Roman"/>
                <a:cs typeface="Times New Roman"/>
                <a:sym typeface="Times New Roman"/>
              </a:rPr>
              <a:t>The Era of Multi-Core Processors (2000s)</a:t>
            </a:r>
            <a:endParaRPr sz="4000">
              <a:solidFill>
                <a:srgbClr val="FFFFFF"/>
              </a:solidFill>
              <a:latin typeface="Times New Roman"/>
              <a:ea typeface="Times New Roman"/>
              <a:cs typeface="Times New Roman"/>
              <a:sym typeface="Times New Roman"/>
            </a:endParaRPr>
          </a:p>
        </p:txBody>
      </p:sp>
      <p:grpSp>
        <p:nvGrpSpPr>
          <p:cNvPr id="214" name="Google Shape;214;p10"/>
          <p:cNvGrpSpPr/>
          <p:nvPr/>
        </p:nvGrpSpPr>
        <p:grpSpPr>
          <a:xfrm>
            <a:off x="3751857" y="2617625"/>
            <a:ext cx="4712226" cy="3686112"/>
            <a:chOff x="3107801" y="1646"/>
            <a:chExt cx="4712226" cy="3686112"/>
          </a:xfrm>
        </p:grpSpPr>
        <p:sp>
          <p:nvSpPr>
            <p:cNvPr id="215" name="Google Shape;215;p10"/>
            <p:cNvSpPr/>
            <p:nvPr/>
          </p:nvSpPr>
          <p:spPr>
            <a:xfrm>
              <a:off x="3107801" y="1646"/>
              <a:ext cx="2094322" cy="1047161"/>
            </a:xfrm>
            <a:prstGeom prst="roundRect">
              <a:avLst>
                <a:gd fmla="val 10000" name="adj"/>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
            <p:cNvSpPr txBox="1"/>
            <p:nvPr/>
          </p:nvSpPr>
          <p:spPr>
            <a:xfrm>
              <a:off x="3138471" y="32316"/>
              <a:ext cx="2033100" cy="985800"/>
            </a:xfrm>
            <a:prstGeom prst="rect">
              <a:avLst/>
            </a:prstGeom>
            <a:noFill/>
            <a:ln>
              <a:noFill/>
            </a:ln>
          </p:spPr>
          <p:txBody>
            <a:bodyPr anchorCtr="0" anchor="ctr" bIns="20300" lIns="30475" spcFirstLastPara="1" rIns="30475" wrap="square" tIns="20300">
              <a:noAutofit/>
            </a:bodyPr>
            <a:lstStyle/>
            <a:p>
              <a:pPr indent="0" lvl="0" marL="0" marR="0" rtl="0" algn="ctr">
                <a:lnSpc>
                  <a:spcPct val="90000"/>
                </a:lnSpc>
                <a:spcBef>
                  <a:spcPts val="0"/>
                </a:spcBef>
                <a:spcAft>
                  <a:spcPts val="0"/>
                </a:spcAft>
                <a:buClr>
                  <a:schemeClr val="lt1"/>
                </a:buClr>
                <a:buSzPts val="1600"/>
                <a:buFont typeface="Calibri"/>
                <a:buNone/>
              </a:pPr>
              <a:r>
                <a:rPr i="0" lang="en-US" sz="1800" u="none" cap="none" strike="noStrike">
                  <a:solidFill>
                    <a:schemeClr val="lt1"/>
                  </a:solidFill>
                  <a:latin typeface="Times New Roman"/>
                  <a:ea typeface="Times New Roman"/>
                  <a:cs typeface="Times New Roman"/>
                  <a:sym typeface="Times New Roman"/>
                </a:rPr>
                <a:t>Widespread Adoption in Consumer Devices:</a:t>
              </a:r>
              <a:endParaRPr i="0" sz="1800" u="none" cap="none" strike="noStrike">
                <a:solidFill>
                  <a:schemeClr val="lt1"/>
                </a:solidFill>
                <a:latin typeface="Times New Roman"/>
                <a:ea typeface="Times New Roman"/>
                <a:cs typeface="Times New Roman"/>
                <a:sym typeface="Times New Roman"/>
              </a:endParaRPr>
            </a:p>
          </p:txBody>
        </p:sp>
        <p:sp>
          <p:nvSpPr>
            <p:cNvPr id="217" name="Google Shape;217;p10"/>
            <p:cNvSpPr/>
            <p:nvPr/>
          </p:nvSpPr>
          <p:spPr>
            <a:xfrm>
              <a:off x="3317233" y="1048807"/>
              <a:ext cx="209432" cy="785371"/>
            </a:xfrm>
            <a:custGeom>
              <a:rect b="b" l="l" r="r" t="t"/>
              <a:pathLst>
                <a:path extrusionOk="0" h="120000" w="120000">
                  <a:moveTo>
                    <a:pt x="0" y="0"/>
                  </a:moveTo>
                  <a:lnTo>
                    <a:pt x="0" y="120000"/>
                  </a:lnTo>
                  <a:lnTo>
                    <a:pt x="120000" y="120000"/>
                  </a:lnTo>
                </a:path>
              </a:pathLst>
            </a:custGeom>
            <a:noFill/>
            <a:ln cap="flat" cmpd="sng" w="12700">
              <a:solidFill>
                <a:srgbClr val="354254"/>
              </a:solidFill>
              <a:prstDash val="solid"/>
              <a:miter lim="800000"/>
              <a:headEnd len="sm" w="sm" type="none"/>
              <a:tailEnd len="sm" w="sm" type="none"/>
            </a:ln>
          </p:spPr>
        </p:sp>
        <p:sp>
          <p:nvSpPr>
            <p:cNvPr id="218" name="Google Shape;218;p10"/>
            <p:cNvSpPr/>
            <p:nvPr/>
          </p:nvSpPr>
          <p:spPr>
            <a:xfrm>
              <a:off x="3526666" y="1310597"/>
              <a:ext cx="1675458" cy="1047161"/>
            </a:xfrm>
            <a:prstGeom prst="roundRect">
              <a:avLst>
                <a:gd fmla="val 10000" name="adj"/>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0"/>
            <p:cNvSpPr txBox="1"/>
            <p:nvPr/>
          </p:nvSpPr>
          <p:spPr>
            <a:xfrm>
              <a:off x="3557336" y="1341267"/>
              <a:ext cx="1614118" cy="985821"/>
            </a:xfrm>
            <a:prstGeom prst="rect">
              <a:avLst/>
            </a:prstGeom>
            <a:noFill/>
            <a:ln>
              <a:noFill/>
            </a:ln>
          </p:spPr>
          <p:txBody>
            <a:bodyPr anchorCtr="0" anchor="ctr" bIns="15225" lIns="22850" spcFirstLastPara="1" rIns="22850" wrap="square" tIns="15225">
              <a:noAutofit/>
            </a:bodyPr>
            <a:lstStyle/>
            <a:p>
              <a:pPr indent="0" lvl="0" marL="0" marR="0" rtl="0" algn="just">
                <a:lnSpc>
                  <a:spcPct val="90000"/>
                </a:lnSpc>
                <a:spcBef>
                  <a:spcPts val="0"/>
                </a:spcBef>
                <a:spcAft>
                  <a:spcPts val="0"/>
                </a:spcAft>
                <a:buClr>
                  <a:schemeClr val="dk1"/>
                </a:buClr>
                <a:buSzPts val="1200"/>
                <a:buFont typeface="Calibri"/>
                <a:buNone/>
              </a:pPr>
              <a:r>
                <a:rPr i="0" lang="en-US" sz="1200" u="none" cap="none" strike="noStrike">
                  <a:solidFill>
                    <a:schemeClr val="dk1"/>
                  </a:solidFill>
                  <a:latin typeface="Times New Roman"/>
                  <a:ea typeface="Times New Roman"/>
                  <a:cs typeface="Times New Roman"/>
                  <a:sym typeface="Times New Roman"/>
                </a:rPr>
                <a:t>Multi-core processors became mainstream in consumer devices like desktop computers, laptops, and smartphones.</a:t>
              </a:r>
              <a:endParaRPr i="0" sz="1200" u="none" cap="none" strike="noStrike">
                <a:solidFill>
                  <a:schemeClr val="dk1"/>
                </a:solidFill>
                <a:latin typeface="Times New Roman"/>
                <a:ea typeface="Times New Roman"/>
                <a:cs typeface="Times New Roman"/>
                <a:sym typeface="Times New Roman"/>
              </a:endParaRPr>
            </a:p>
          </p:txBody>
        </p:sp>
        <p:sp>
          <p:nvSpPr>
            <p:cNvPr id="220" name="Google Shape;220;p10"/>
            <p:cNvSpPr/>
            <p:nvPr/>
          </p:nvSpPr>
          <p:spPr>
            <a:xfrm>
              <a:off x="3317233" y="1048807"/>
              <a:ext cx="209432" cy="2094322"/>
            </a:xfrm>
            <a:custGeom>
              <a:rect b="b" l="l" r="r" t="t"/>
              <a:pathLst>
                <a:path extrusionOk="0" h="120000" w="120000">
                  <a:moveTo>
                    <a:pt x="0" y="0"/>
                  </a:moveTo>
                  <a:lnTo>
                    <a:pt x="0" y="120000"/>
                  </a:lnTo>
                  <a:lnTo>
                    <a:pt x="120000" y="120000"/>
                  </a:lnTo>
                </a:path>
              </a:pathLst>
            </a:custGeom>
            <a:noFill/>
            <a:ln cap="flat" cmpd="sng" w="12700">
              <a:solidFill>
                <a:srgbClr val="354254"/>
              </a:solidFill>
              <a:prstDash val="solid"/>
              <a:miter lim="800000"/>
              <a:headEnd len="sm" w="sm" type="none"/>
              <a:tailEnd len="sm" w="sm" type="none"/>
            </a:ln>
          </p:spPr>
        </p:sp>
        <p:sp>
          <p:nvSpPr>
            <p:cNvPr id="221" name="Google Shape;221;p10"/>
            <p:cNvSpPr/>
            <p:nvPr/>
          </p:nvSpPr>
          <p:spPr>
            <a:xfrm>
              <a:off x="3526666" y="2619549"/>
              <a:ext cx="1675458" cy="1047161"/>
            </a:xfrm>
            <a:prstGeom prst="roundRect">
              <a:avLst>
                <a:gd fmla="val 10000" name="adj"/>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0"/>
            <p:cNvSpPr txBox="1"/>
            <p:nvPr/>
          </p:nvSpPr>
          <p:spPr>
            <a:xfrm>
              <a:off x="3557336" y="2650219"/>
              <a:ext cx="1614118" cy="985821"/>
            </a:xfrm>
            <a:prstGeom prst="rect">
              <a:avLst/>
            </a:prstGeom>
            <a:noFill/>
            <a:ln>
              <a:noFill/>
            </a:ln>
          </p:spPr>
          <p:txBody>
            <a:bodyPr anchorCtr="0" anchor="ctr" bIns="15225" lIns="22850" spcFirstLastPara="1" rIns="22850" wrap="square" tIns="15225">
              <a:noAutofit/>
            </a:bodyPr>
            <a:lstStyle/>
            <a:p>
              <a:pPr indent="0" lvl="0" marL="0" marR="0" rtl="0" algn="just">
                <a:lnSpc>
                  <a:spcPct val="90000"/>
                </a:lnSpc>
                <a:spcBef>
                  <a:spcPts val="0"/>
                </a:spcBef>
                <a:spcAft>
                  <a:spcPts val="0"/>
                </a:spcAft>
                <a:buClr>
                  <a:schemeClr val="dk1"/>
                </a:buClr>
                <a:buSzPts val="1200"/>
                <a:buFont typeface="Calibri"/>
                <a:buNone/>
              </a:pPr>
              <a:r>
                <a:rPr i="0" lang="en-US" sz="1200" u="none" cap="none" strike="noStrike">
                  <a:solidFill>
                    <a:schemeClr val="dk1"/>
                  </a:solidFill>
                  <a:latin typeface="Times New Roman"/>
                  <a:ea typeface="Times New Roman"/>
                  <a:cs typeface="Times New Roman"/>
                  <a:sym typeface="Times New Roman"/>
                </a:rPr>
                <a:t>This era saw the rise of dual-core, quad-core, and eventually even higher core count processors.</a:t>
              </a:r>
              <a:endParaRPr i="0" sz="1200" u="none" cap="none" strike="noStrike">
                <a:solidFill>
                  <a:schemeClr val="dk1"/>
                </a:solidFill>
                <a:latin typeface="Times New Roman"/>
                <a:ea typeface="Times New Roman"/>
                <a:cs typeface="Times New Roman"/>
                <a:sym typeface="Times New Roman"/>
              </a:endParaRPr>
            </a:p>
          </p:txBody>
        </p:sp>
        <p:sp>
          <p:nvSpPr>
            <p:cNvPr id="223" name="Google Shape;223;p10"/>
            <p:cNvSpPr/>
            <p:nvPr/>
          </p:nvSpPr>
          <p:spPr>
            <a:xfrm>
              <a:off x="5725704" y="1646"/>
              <a:ext cx="2094322" cy="1068209"/>
            </a:xfrm>
            <a:prstGeom prst="roundRect">
              <a:avLst>
                <a:gd fmla="val 10000" name="adj"/>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txBox="1"/>
            <p:nvPr/>
          </p:nvSpPr>
          <p:spPr>
            <a:xfrm>
              <a:off x="5756991" y="32933"/>
              <a:ext cx="2031748" cy="1005635"/>
            </a:xfrm>
            <a:prstGeom prst="rect">
              <a:avLst/>
            </a:prstGeom>
            <a:noFill/>
            <a:ln>
              <a:noFill/>
            </a:ln>
          </p:spPr>
          <p:txBody>
            <a:bodyPr anchorCtr="0" anchor="ctr" bIns="25400" lIns="38100" spcFirstLastPara="1" rIns="38100" wrap="square" tIns="25400">
              <a:noAutofit/>
            </a:bodyPr>
            <a:lstStyle/>
            <a:p>
              <a:pPr indent="0" lvl="0" marL="0" marR="0" rtl="0" algn="ctr">
                <a:lnSpc>
                  <a:spcPct val="90000"/>
                </a:lnSpc>
                <a:spcBef>
                  <a:spcPts val="0"/>
                </a:spcBef>
                <a:spcAft>
                  <a:spcPts val="0"/>
                </a:spcAft>
                <a:buClr>
                  <a:schemeClr val="lt1"/>
                </a:buClr>
                <a:buSzPts val="2000"/>
                <a:buFont typeface="Calibri"/>
                <a:buNone/>
              </a:pPr>
              <a:r>
                <a:rPr i="0" lang="en-US" sz="1900" u="none" cap="none" strike="noStrike">
                  <a:solidFill>
                    <a:schemeClr val="lt1"/>
                  </a:solidFill>
                  <a:latin typeface="Times New Roman"/>
                  <a:ea typeface="Times New Roman"/>
                  <a:cs typeface="Times New Roman"/>
                  <a:sym typeface="Times New Roman"/>
                </a:rPr>
                <a:t>Impact on Software Development:</a:t>
              </a:r>
              <a:endParaRPr i="0" sz="1900" u="none" cap="none" strike="noStrike">
                <a:solidFill>
                  <a:schemeClr val="lt1"/>
                </a:solidFill>
                <a:latin typeface="Times New Roman"/>
                <a:ea typeface="Times New Roman"/>
                <a:cs typeface="Times New Roman"/>
                <a:sym typeface="Times New Roman"/>
              </a:endParaRPr>
            </a:p>
          </p:txBody>
        </p:sp>
        <p:sp>
          <p:nvSpPr>
            <p:cNvPr id="225" name="Google Shape;225;p10"/>
            <p:cNvSpPr/>
            <p:nvPr/>
          </p:nvSpPr>
          <p:spPr>
            <a:xfrm>
              <a:off x="5935137" y="1069855"/>
              <a:ext cx="209432" cy="785371"/>
            </a:xfrm>
            <a:custGeom>
              <a:rect b="b" l="l" r="r" t="t"/>
              <a:pathLst>
                <a:path extrusionOk="0" h="120000" w="120000">
                  <a:moveTo>
                    <a:pt x="0" y="0"/>
                  </a:moveTo>
                  <a:lnTo>
                    <a:pt x="0" y="120000"/>
                  </a:lnTo>
                  <a:lnTo>
                    <a:pt x="120000" y="120000"/>
                  </a:lnTo>
                </a:path>
              </a:pathLst>
            </a:custGeom>
            <a:noFill/>
            <a:ln cap="flat" cmpd="sng" w="12700">
              <a:solidFill>
                <a:srgbClr val="354254"/>
              </a:solidFill>
              <a:prstDash val="solid"/>
              <a:miter lim="800000"/>
              <a:headEnd len="sm" w="sm" type="none"/>
              <a:tailEnd len="sm" w="sm" type="none"/>
            </a:ln>
          </p:spPr>
        </p:sp>
        <p:sp>
          <p:nvSpPr>
            <p:cNvPr id="226" name="Google Shape;226;p10"/>
            <p:cNvSpPr/>
            <p:nvPr/>
          </p:nvSpPr>
          <p:spPr>
            <a:xfrm>
              <a:off x="6144569" y="1331645"/>
              <a:ext cx="1675458" cy="1047161"/>
            </a:xfrm>
            <a:prstGeom prst="roundRect">
              <a:avLst>
                <a:gd fmla="val 10000" name="adj"/>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0"/>
            <p:cNvSpPr txBox="1"/>
            <p:nvPr/>
          </p:nvSpPr>
          <p:spPr>
            <a:xfrm>
              <a:off x="6175239" y="1362315"/>
              <a:ext cx="1614118" cy="985821"/>
            </a:xfrm>
            <a:prstGeom prst="rect">
              <a:avLst/>
            </a:prstGeom>
            <a:noFill/>
            <a:ln>
              <a:noFill/>
            </a:ln>
          </p:spPr>
          <p:txBody>
            <a:bodyPr anchorCtr="0" anchor="ctr" bIns="15225" lIns="22850" spcFirstLastPara="1" rIns="22850" wrap="square" tIns="15225">
              <a:noAutofit/>
            </a:bodyPr>
            <a:lstStyle/>
            <a:p>
              <a:pPr indent="0" lvl="0" marL="0" marR="0" rtl="0" algn="just">
                <a:lnSpc>
                  <a:spcPct val="90000"/>
                </a:lnSpc>
                <a:spcBef>
                  <a:spcPts val="0"/>
                </a:spcBef>
                <a:spcAft>
                  <a:spcPts val="0"/>
                </a:spcAft>
                <a:buClr>
                  <a:schemeClr val="dk1"/>
                </a:buClr>
                <a:buSzPts val="1200"/>
                <a:buFont typeface="Calibri"/>
                <a:buNone/>
              </a:pPr>
              <a:r>
                <a:rPr i="0" lang="en-US" sz="1200" u="none" cap="none" strike="noStrike">
                  <a:solidFill>
                    <a:schemeClr val="dk1"/>
                  </a:solidFill>
                  <a:latin typeface="Times New Roman"/>
                  <a:ea typeface="Times New Roman"/>
                  <a:cs typeface="Times New Roman"/>
                  <a:sym typeface="Times New Roman"/>
                </a:rPr>
                <a:t>Software developers had to adapt to multi-core processors by optimizing code for parallel processing.</a:t>
              </a:r>
              <a:endParaRPr i="0" sz="1200" u="none" cap="none" strike="noStrike">
                <a:solidFill>
                  <a:schemeClr val="dk1"/>
                </a:solidFill>
                <a:latin typeface="Times New Roman"/>
                <a:ea typeface="Times New Roman"/>
                <a:cs typeface="Times New Roman"/>
                <a:sym typeface="Times New Roman"/>
              </a:endParaRPr>
            </a:p>
          </p:txBody>
        </p:sp>
        <p:sp>
          <p:nvSpPr>
            <p:cNvPr id="228" name="Google Shape;228;p10"/>
            <p:cNvSpPr/>
            <p:nvPr/>
          </p:nvSpPr>
          <p:spPr>
            <a:xfrm>
              <a:off x="5935137" y="1069855"/>
              <a:ext cx="209432" cy="2094322"/>
            </a:xfrm>
            <a:custGeom>
              <a:rect b="b" l="l" r="r" t="t"/>
              <a:pathLst>
                <a:path extrusionOk="0" h="120000" w="120000">
                  <a:moveTo>
                    <a:pt x="0" y="0"/>
                  </a:moveTo>
                  <a:lnTo>
                    <a:pt x="0" y="120000"/>
                  </a:lnTo>
                  <a:lnTo>
                    <a:pt x="120000" y="120000"/>
                  </a:lnTo>
                </a:path>
              </a:pathLst>
            </a:custGeom>
            <a:noFill/>
            <a:ln cap="flat" cmpd="sng" w="12700">
              <a:solidFill>
                <a:srgbClr val="354254"/>
              </a:solidFill>
              <a:prstDash val="solid"/>
              <a:miter lim="800000"/>
              <a:headEnd len="sm" w="sm" type="none"/>
              <a:tailEnd len="sm" w="sm" type="none"/>
            </a:ln>
          </p:spPr>
        </p:sp>
        <p:sp>
          <p:nvSpPr>
            <p:cNvPr id="229" name="Google Shape;229;p10"/>
            <p:cNvSpPr/>
            <p:nvPr/>
          </p:nvSpPr>
          <p:spPr>
            <a:xfrm>
              <a:off x="6144569" y="2640597"/>
              <a:ext cx="1675458" cy="1047161"/>
            </a:xfrm>
            <a:prstGeom prst="roundRect">
              <a:avLst>
                <a:gd fmla="val 10000" name="adj"/>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0"/>
            <p:cNvSpPr txBox="1"/>
            <p:nvPr/>
          </p:nvSpPr>
          <p:spPr>
            <a:xfrm>
              <a:off x="6175239" y="2671267"/>
              <a:ext cx="1614118" cy="985821"/>
            </a:xfrm>
            <a:prstGeom prst="rect">
              <a:avLst/>
            </a:prstGeom>
            <a:noFill/>
            <a:ln>
              <a:noFill/>
            </a:ln>
          </p:spPr>
          <p:txBody>
            <a:bodyPr anchorCtr="0" anchor="ctr" bIns="15225" lIns="22850" spcFirstLastPara="1" rIns="22850" wrap="square" tIns="15225">
              <a:noAutofit/>
            </a:bodyPr>
            <a:lstStyle/>
            <a:p>
              <a:pPr indent="0" lvl="0" marL="0" marR="0" rtl="0" algn="just">
                <a:lnSpc>
                  <a:spcPct val="90000"/>
                </a:lnSpc>
                <a:spcBef>
                  <a:spcPts val="0"/>
                </a:spcBef>
                <a:spcAft>
                  <a:spcPts val="0"/>
                </a:spcAft>
                <a:buClr>
                  <a:schemeClr val="dk1"/>
                </a:buClr>
                <a:buSzPts val="1200"/>
                <a:buFont typeface="Calibri"/>
                <a:buNone/>
              </a:pPr>
              <a:r>
                <a:rPr i="0" lang="en-US" sz="1200" u="none" cap="none" strike="noStrike">
                  <a:solidFill>
                    <a:schemeClr val="dk1"/>
                  </a:solidFill>
                  <a:latin typeface="Times New Roman"/>
                  <a:ea typeface="Times New Roman"/>
                  <a:cs typeface="Times New Roman"/>
                  <a:sym typeface="Times New Roman"/>
                </a:rPr>
                <a:t>Multi-threading and parallel programming became essential skills for maximizing performance on multi-core systems.</a:t>
              </a:r>
              <a:endParaRPr i="0" sz="12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1"/>
          <p:cNvSpPr txBox="1"/>
          <p:nvPr>
            <p:ph type="title"/>
          </p:nvPr>
        </p:nvSpPr>
        <p:spPr>
          <a:xfrm>
            <a:off x="1383564" y="348865"/>
            <a:ext cx="9718111"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latin typeface="Times New Roman"/>
                <a:ea typeface="Times New Roman"/>
                <a:cs typeface="Times New Roman"/>
                <a:sym typeface="Times New Roman"/>
              </a:rPr>
              <a:t>Specialized Processors for Engineering Tasks</a:t>
            </a:r>
            <a:endParaRPr sz="3600">
              <a:latin typeface="Times New Roman"/>
              <a:ea typeface="Times New Roman"/>
              <a:cs typeface="Times New Roman"/>
              <a:sym typeface="Times New Roman"/>
            </a:endParaRPr>
          </a:p>
        </p:txBody>
      </p:sp>
      <p:grpSp>
        <p:nvGrpSpPr>
          <p:cNvPr id="236" name="Google Shape;236;p11"/>
          <p:cNvGrpSpPr/>
          <p:nvPr/>
        </p:nvGrpSpPr>
        <p:grpSpPr>
          <a:xfrm>
            <a:off x="380105" y="1668797"/>
            <a:ext cx="10927829" cy="4027677"/>
            <a:chOff x="0" y="491"/>
            <a:chExt cx="10927829" cy="4027677"/>
          </a:xfrm>
        </p:grpSpPr>
        <p:sp>
          <p:nvSpPr>
            <p:cNvPr id="237" name="Google Shape;237;p11"/>
            <p:cNvSpPr/>
            <p:nvPr/>
          </p:nvSpPr>
          <p:spPr>
            <a:xfrm>
              <a:off x="0" y="491"/>
              <a:ext cx="10927829" cy="115076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348106" y="259413"/>
              <a:ext cx="632920" cy="632920"/>
            </a:xfrm>
            <a:prstGeom prst="rect">
              <a:avLst/>
            </a:prstGeom>
            <a:blipFill rotWithShape="1">
              <a:blip r:embed="rId3">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a:off x="1329133" y="491"/>
              <a:ext cx="9598695" cy="11507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txBox="1"/>
            <p:nvPr/>
          </p:nvSpPr>
          <p:spPr>
            <a:xfrm>
              <a:off x="1329133" y="491"/>
              <a:ext cx="9598695" cy="1150764"/>
            </a:xfrm>
            <a:prstGeom prst="rect">
              <a:avLst/>
            </a:prstGeom>
            <a:noFill/>
            <a:ln>
              <a:noFill/>
            </a:ln>
          </p:spPr>
          <p:txBody>
            <a:bodyPr anchorCtr="0" anchor="ctr" bIns="121775" lIns="121775" spcFirstLastPara="1" rIns="121775" wrap="square" tIns="121775">
              <a:noAutofit/>
            </a:bodyPr>
            <a:lstStyle/>
            <a:p>
              <a:pPr indent="0" lvl="0" marL="0" marR="0" rtl="0" algn="l">
                <a:lnSpc>
                  <a:spcPct val="100000"/>
                </a:lnSpc>
                <a:spcBef>
                  <a:spcPts val="0"/>
                </a:spcBef>
                <a:spcAft>
                  <a:spcPts val="0"/>
                </a:spcAft>
                <a:buClr>
                  <a:schemeClr val="dk1"/>
                </a:buClr>
                <a:buSzPts val="1600"/>
                <a:buFont typeface="Calibri"/>
                <a:buNone/>
              </a:pPr>
              <a:r>
                <a:rPr b="1" i="0" lang="en-US" sz="1600" u="none" cap="none" strike="noStrike">
                  <a:solidFill>
                    <a:schemeClr val="dk1"/>
                  </a:solidFill>
                  <a:latin typeface="Times New Roman"/>
                  <a:ea typeface="Times New Roman"/>
                  <a:cs typeface="Times New Roman"/>
                  <a:sym typeface="Times New Roman"/>
                </a:rPr>
                <a:t>Graphics Processing Units (GPUs): </a:t>
              </a:r>
              <a:r>
                <a:rPr i="0" lang="en-US" sz="1600" u="none" cap="none" strike="noStrike">
                  <a:solidFill>
                    <a:schemeClr val="dk1"/>
                  </a:solidFill>
                  <a:latin typeface="Times New Roman"/>
                  <a:ea typeface="Times New Roman"/>
                  <a:cs typeface="Times New Roman"/>
                  <a:sym typeface="Times New Roman"/>
                </a:rPr>
                <a:t>Specialized processors designed to handle complex graphics and visualization tasks, essential in engineering applications such as CAD/CAM, 3D modeling, and simulations.</a:t>
              </a:r>
              <a:endParaRPr i="0" sz="1600" u="none" cap="none" strike="noStrike">
                <a:solidFill>
                  <a:schemeClr val="dk1"/>
                </a:solidFill>
                <a:latin typeface="Times New Roman"/>
                <a:ea typeface="Times New Roman"/>
                <a:cs typeface="Times New Roman"/>
                <a:sym typeface="Times New Roman"/>
              </a:endParaRPr>
            </a:p>
          </p:txBody>
        </p:sp>
        <p:sp>
          <p:nvSpPr>
            <p:cNvPr id="241" name="Google Shape;241;p11"/>
            <p:cNvSpPr/>
            <p:nvPr/>
          </p:nvSpPr>
          <p:spPr>
            <a:xfrm>
              <a:off x="0" y="1438948"/>
              <a:ext cx="10927829" cy="115076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a:off x="348106" y="1697870"/>
              <a:ext cx="632920" cy="632920"/>
            </a:xfrm>
            <a:prstGeom prst="rect">
              <a:avLst/>
            </a:prstGeom>
            <a:blipFill rotWithShape="1">
              <a:blip r:embed="rId4">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a:off x="1329133" y="1438948"/>
              <a:ext cx="9598695" cy="11507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txBox="1"/>
            <p:nvPr/>
          </p:nvSpPr>
          <p:spPr>
            <a:xfrm>
              <a:off x="1329133" y="1438948"/>
              <a:ext cx="9598695" cy="1150764"/>
            </a:xfrm>
            <a:prstGeom prst="rect">
              <a:avLst/>
            </a:prstGeom>
            <a:noFill/>
            <a:ln>
              <a:noFill/>
            </a:ln>
          </p:spPr>
          <p:txBody>
            <a:bodyPr anchorCtr="0" anchor="ctr" bIns="121775" lIns="121775" spcFirstLastPara="1" rIns="121775" wrap="square" tIns="121775">
              <a:noAutofit/>
            </a:bodyPr>
            <a:lstStyle/>
            <a:p>
              <a:pPr indent="0" lvl="0" marL="0" marR="0" rtl="0" algn="l">
                <a:lnSpc>
                  <a:spcPct val="100000"/>
                </a:lnSpc>
                <a:spcBef>
                  <a:spcPts val="0"/>
                </a:spcBef>
                <a:spcAft>
                  <a:spcPts val="0"/>
                </a:spcAft>
                <a:buClr>
                  <a:schemeClr val="dk1"/>
                </a:buClr>
                <a:buSzPts val="1600"/>
                <a:buFont typeface="Calibri"/>
                <a:buNone/>
              </a:pPr>
              <a:r>
                <a:rPr b="1" i="0" lang="en-US" sz="1600" u="none" cap="none" strike="noStrike">
                  <a:solidFill>
                    <a:schemeClr val="dk1"/>
                  </a:solidFill>
                  <a:latin typeface="Times New Roman"/>
                  <a:ea typeface="Times New Roman"/>
                  <a:cs typeface="Times New Roman"/>
                  <a:sym typeface="Times New Roman"/>
                </a:rPr>
                <a:t>Digital Signal Processors (DSPs): </a:t>
              </a:r>
              <a:r>
                <a:rPr i="0" lang="en-US" sz="1600" u="none" cap="none" strike="noStrike">
                  <a:solidFill>
                    <a:schemeClr val="dk1"/>
                  </a:solidFill>
                  <a:latin typeface="Times New Roman"/>
                  <a:ea typeface="Times New Roman"/>
                  <a:cs typeface="Times New Roman"/>
                  <a:sym typeface="Times New Roman"/>
                </a:rPr>
                <a:t>Optimized for processing signals and performing mathematical operations, DSPs find applications in engineering fields like audio processing, image processing, and telecommunications.</a:t>
              </a:r>
              <a:endParaRPr i="0" sz="1600" u="none" cap="none" strike="noStrike">
                <a:solidFill>
                  <a:schemeClr val="dk1"/>
                </a:solidFill>
                <a:latin typeface="Times New Roman"/>
                <a:ea typeface="Times New Roman"/>
                <a:cs typeface="Times New Roman"/>
                <a:sym typeface="Times New Roman"/>
              </a:endParaRPr>
            </a:p>
          </p:txBody>
        </p:sp>
        <p:sp>
          <p:nvSpPr>
            <p:cNvPr id="245" name="Google Shape;245;p11"/>
            <p:cNvSpPr/>
            <p:nvPr/>
          </p:nvSpPr>
          <p:spPr>
            <a:xfrm>
              <a:off x="0" y="2877404"/>
              <a:ext cx="10927829" cy="1150764"/>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a:off x="348106" y="3136326"/>
              <a:ext cx="632920" cy="632920"/>
            </a:xfrm>
            <a:prstGeom prst="rect">
              <a:avLst/>
            </a:prstGeom>
            <a:blipFill rotWithShape="1">
              <a:blip r:embed="rId5">
                <a:alphaModFix/>
              </a:blip>
              <a:stretch>
                <a:fillRect b="0" l="0" r="0" t="0"/>
              </a:stretch>
            </a:blipFill>
            <a:ln cap="flat" cmpd="sng" w="12700">
              <a:solidFill>
                <a:schemeClr val="lt1">
                  <a:alpha val="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a:off x="1329133" y="2877404"/>
              <a:ext cx="9598695" cy="1150764"/>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txBox="1"/>
            <p:nvPr/>
          </p:nvSpPr>
          <p:spPr>
            <a:xfrm>
              <a:off x="1329133" y="2877404"/>
              <a:ext cx="9598695" cy="1150764"/>
            </a:xfrm>
            <a:prstGeom prst="rect">
              <a:avLst/>
            </a:prstGeom>
            <a:noFill/>
            <a:ln>
              <a:noFill/>
            </a:ln>
          </p:spPr>
          <p:txBody>
            <a:bodyPr anchorCtr="0" anchor="ctr" bIns="121775" lIns="121775" spcFirstLastPara="1" rIns="121775" wrap="square" tIns="121775">
              <a:noAutofit/>
            </a:bodyPr>
            <a:lstStyle/>
            <a:p>
              <a:pPr indent="0" lvl="0" marL="0" marR="0" rtl="0" algn="l">
                <a:lnSpc>
                  <a:spcPct val="100000"/>
                </a:lnSpc>
                <a:spcBef>
                  <a:spcPts val="0"/>
                </a:spcBef>
                <a:spcAft>
                  <a:spcPts val="0"/>
                </a:spcAft>
                <a:buClr>
                  <a:schemeClr val="dk1"/>
                </a:buClr>
                <a:buSzPts val="1600"/>
                <a:buFont typeface="Calibri"/>
                <a:buNone/>
              </a:pPr>
              <a:r>
                <a:rPr b="1" i="0" lang="en-US" sz="1600" u="none" cap="none" strike="noStrike">
                  <a:solidFill>
                    <a:schemeClr val="dk1"/>
                  </a:solidFill>
                  <a:latin typeface="Times New Roman"/>
                  <a:ea typeface="Times New Roman"/>
                  <a:cs typeface="Times New Roman"/>
                  <a:sym typeface="Times New Roman"/>
                </a:rPr>
                <a:t>Field-Programmable Gate Arrays (FPGAs): </a:t>
              </a:r>
              <a:r>
                <a:rPr i="0" lang="en-US" sz="1600" u="none" cap="none" strike="noStrike">
                  <a:solidFill>
                    <a:schemeClr val="dk1"/>
                  </a:solidFill>
                  <a:latin typeface="Times New Roman"/>
                  <a:ea typeface="Times New Roman"/>
                  <a:cs typeface="Times New Roman"/>
                  <a:sym typeface="Times New Roman"/>
                </a:rPr>
                <a:t>Configurable hardware devices used in engineering tasks that require rapid prototyping, parallel processing, and real-time data processing, such as control systems and hardware acceleration.</a:t>
              </a:r>
              <a:endParaRPr i="0" sz="16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4" name="Google Shape;254;p12"/>
          <p:cNvSpPr/>
          <p:nvPr/>
        </p:nvSpPr>
        <p:spPr>
          <a:xfrm flipH="1">
            <a:off x="2" y="0"/>
            <a:ext cx="12191998" cy="2170031"/>
          </a:xfrm>
          <a:prstGeom prst="rect">
            <a:avLst/>
          </a:prstGeom>
          <a:gradFill>
            <a:gsLst>
              <a:gs pos="0">
                <a:srgbClr val="000000">
                  <a:alpha val="95686"/>
                </a:srgbClr>
              </a:gs>
              <a:gs pos="100000">
                <a:srgbClr val="2F5496"/>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5" name="Google Shape;255;p12"/>
          <p:cNvSpPr/>
          <p:nvPr/>
        </p:nvSpPr>
        <p:spPr>
          <a:xfrm flipH="1">
            <a:off x="8082819" y="0"/>
            <a:ext cx="4097211" cy="2170661"/>
          </a:xfrm>
          <a:prstGeom prst="rect">
            <a:avLst/>
          </a:prstGeom>
          <a:gradFill>
            <a:gsLst>
              <a:gs pos="0">
                <a:srgbClr val="1F3864">
                  <a:alpha val="67843"/>
                </a:srgbClr>
              </a:gs>
              <a:gs pos="19000">
                <a:srgbClr val="1F3864">
                  <a:alpha val="67843"/>
                </a:srgbClr>
              </a:gs>
              <a:gs pos="100000">
                <a:srgbClr val="4472C4">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6" name="Google Shape;256;p12"/>
          <p:cNvSpPr/>
          <p:nvPr/>
        </p:nvSpPr>
        <p:spPr>
          <a:xfrm flipH="1" rot="-5400000">
            <a:off x="5010646" y="-5010043"/>
            <a:ext cx="2170709" cy="12192000"/>
          </a:xfrm>
          <a:prstGeom prst="rect">
            <a:avLst/>
          </a:prstGeom>
          <a:gradFill>
            <a:gsLst>
              <a:gs pos="0">
                <a:srgbClr val="2F5496">
                  <a:alpha val="15686"/>
                </a:srgbClr>
              </a:gs>
              <a:gs pos="23000">
                <a:srgbClr val="2F5496">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7" name="Google Shape;257;p12"/>
          <p:cNvSpPr txBox="1"/>
          <p:nvPr>
            <p:ph type="title"/>
          </p:nvPr>
        </p:nvSpPr>
        <p:spPr>
          <a:xfrm>
            <a:off x="1383564" y="348865"/>
            <a:ext cx="9718111"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Times New Roman"/>
                <a:ea typeface="Times New Roman"/>
                <a:cs typeface="Times New Roman"/>
                <a:sym typeface="Times New Roman"/>
              </a:rPr>
              <a:t>Specialized Processors for Engineering Tasks</a:t>
            </a:r>
            <a:endParaRPr sz="4000">
              <a:solidFill>
                <a:srgbClr val="FFFFFF"/>
              </a:solidFill>
              <a:latin typeface="Times New Roman"/>
              <a:ea typeface="Times New Roman"/>
              <a:cs typeface="Times New Roman"/>
              <a:sym typeface="Times New Roman"/>
            </a:endParaRPr>
          </a:p>
        </p:txBody>
      </p:sp>
      <p:grpSp>
        <p:nvGrpSpPr>
          <p:cNvPr id="258" name="Google Shape;258;p12"/>
          <p:cNvGrpSpPr/>
          <p:nvPr/>
        </p:nvGrpSpPr>
        <p:grpSpPr>
          <a:xfrm>
            <a:off x="1247660" y="2530116"/>
            <a:ext cx="9559482" cy="3730292"/>
            <a:chOff x="765914" y="472292"/>
            <a:chExt cx="9395992" cy="3172017"/>
          </a:xfrm>
        </p:grpSpPr>
        <p:sp>
          <p:nvSpPr>
            <p:cNvPr id="259" name="Google Shape;259;p12"/>
            <p:cNvSpPr/>
            <p:nvPr/>
          </p:nvSpPr>
          <p:spPr>
            <a:xfrm>
              <a:off x="2387079" y="565005"/>
              <a:ext cx="780600" cy="6789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2"/>
            <p:cNvSpPr/>
            <p:nvPr/>
          </p:nvSpPr>
          <p:spPr>
            <a:xfrm>
              <a:off x="765914" y="2078826"/>
              <a:ext cx="4320000" cy="156548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2"/>
            <p:cNvSpPr txBox="1"/>
            <p:nvPr/>
          </p:nvSpPr>
          <p:spPr>
            <a:xfrm>
              <a:off x="765914" y="1910799"/>
              <a:ext cx="4320000" cy="15654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None/>
              </a:pPr>
              <a:r>
                <a:rPr b="1" i="0" lang="en-US" sz="1400" u="none" cap="none" strike="noStrike">
                  <a:solidFill>
                    <a:schemeClr val="dk1"/>
                  </a:solidFill>
                  <a:latin typeface="Times New Roman"/>
                  <a:ea typeface="Times New Roman"/>
                  <a:cs typeface="Times New Roman"/>
                  <a:sym typeface="Times New Roman"/>
                </a:rPr>
                <a:t>Application-Specific Integrated Circuits (ASICs)</a:t>
              </a:r>
              <a:r>
                <a:rPr i="0" lang="en-US" sz="1400" u="none" cap="none" strike="noStrike">
                  <a:solidFill>
                    <a:schemeClr val="dk1"/>
                  </a:solidFill>
                  <a:latin typeface="Times New Roman"/>
                  <a:ea typeface="Times New Roman"/>
                  <a:cs typeface="Times New Roman"/>
                  <a:sym typeface="Times New Roman"/>
                </a:rPr>
                <a:t>: Custom-designed processors tailored for specific engineering applications, providing high-performance and power efficiency in tasks like cryptography, signal processing, and automotive systems.</a:t>
              </a:r>
              <a:endParaRPr i="0" sz="1400" u="none" cap="none" strike="noStrike">
                <a:solidFill>
                  <a:schemeClr val="dk1"/>
                </a:solidFill>
                <a:latin typeface="Times New Roman"/>
                <a:ea typeface="Times New Roman"/>
                <a:cs typeface="Times New Roman"/>
                <a:sym typeface="Times New Roman"/>
              </a:endParaRPr>
            </a:p>
          </p:txBody>
        </p:sp>
        <p:sp>
          <p:nvSpPr>
            <p:cNvPr id="262" name="Google Shape;262;p12"/>
            <p:cNvSpPr/>
            <p:nvPr/>
          </p:nvSpPr>
          <p:spPr>
            <a:xfrm>
              <a:off x="7432759" y="472292"/>
              <a:ext cx="1138309" cy="864399"/>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2"/>
            <p:cNvSpPr/>
            <p:nvPr/>
          </p:nvSpPr>
          <p:spPr>
            <a:xfrm>
              <a:off x="5801263" y="1972538"/>
              <a:ext cx="4320000" cy="156548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2"/>
            <p:cNvSpPr txBox="1"/>
            <p:nvPr/>
          </p:nvSpPr>
          <p:spPr>
            <a:xfrm>
              <a:off x="5841906" y="1910750"/>
              <a:ext cx="4320000" cy="15654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400"/>
                <a:buFont typeface="Calibri"/>
                <a:buNone/>
              </a:pPr>
              <a:r>
                <a:rPr b="1" i="0" lang="en-US" sz="1400" u="none" cap="none" strike="noStrike">
                  <a:solidFill>
                    <a:schemeClr val="dk1"/>
                  </a:solidFill>
                  <a:latin typeface="Times New Roman"/>
                  <a:ea typeface="Times New Roman"/>
                  <a:cs typeface="Times New Roman"/>
                  <a:sym typeface="Times New Roman"/>
                </a:rPr>
                <a:t>Neuromorphic Processors:</a:t>
              </a:r>
              <a:r>
                <a:rPr i="0" lang="en-US" sz="1400" u="none" cap="none" strike="noStrike">
                  <a:solidFill>
                    <a:schemeClr val="dk1"/>
                  </a:solidFill>
                  <a:latin typeface="Times New Roman"/>
                  <a:ea typeface="Times New Roman"/>
                  <a:cs typeface="Times New Roman"/>
                  <a:sym typeface="Times New Roman"/>
                </a:rPr>
                <a:t> Inspired by the human brain, these processors are designed for artificial intelligence and machine learning tasks in engineering, offering parallel processing capabilities and energy-efficient neural network computations.</a:t>
              </a:r>
              <a:endParaRPr i="0" sz="14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3"/>
          <p:cNvSpPr txBox="1"/>
          <p:nvPr>
            <p:ph type="title"/>
          </p:nvPr>
        </p:nvSpPr>
        <p:spPr>
          <a:xfrm>
            <a:off x="838200" y="365125"/>
            <a:ext cx="10324500" cy="109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200">
                <a:latin typeface="Times New Roman"/>
                <a:ea typeface="Times New Roman"/>
                <a:cs typeface="Times New Roman"/>
                <a:sym typeface="Times New Roman"/>
              </a:rPr>
              <a:t>Power Efficiency and Mobile Processing</a:t>
            </a:r>
            <a:endParaRPr sz="4200">
              <a:latin typeface="Times New Roman"/>
              <a:ea typeface="Times New Roman"/>
              <a:cs typeface="Times New Roman"/>
              <a:sym typeface="Times New Roman"/>
            </a:endParaRPr>
          </a:p>
        </p:txBody>
      </p:sp>
      <p:grpSp>
        <p:nvGrpSpPr>
          <p:cNvPr id="270" name="Google Shape;270;p13"/>
          <p:cNvGrpSpPr/>
          <p:nvPr/>
        </p:nvGrpSpPr>
        <p:grpSpPr>
          <a:xfrm>
            <a:off x="1117520" y="1456538"/>
            <a:ext cx="9423565" cy="5271082"/>
            <a:chOff x="899310" y="66665"/>
            <a:chExt cx="9423565" cy="5271082"/>
          </a:xfrm>
        </p:grpSpPr>
        <p:sp>
          <p:nvSpPr>
            <p:cNvPr id="271" name="Google Shape;271;p13"/>
            <p:cNvSpPr/>
            <p:nvPr/>
          </p:nvSpPr>
          <p:spPr>
            <a:xfrm>
              <a:off x="940870" y="66665"/>
              <a:ext cx="1242062" cy="1242062"/>
            </a:xfrm>
            <a:prstGeom prst="ellipse">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a:off x="1201703" y="327498"/>
              <a:ext cx="720396" cy="720396"/>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p:nvPr/>
          </p:nvSpPr>
          <p:spPr>
            <a:xfrm>
              <a:off x="2449088" y="66665"/>
              <a:ext cx="2927718" cy="124206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3"/>
            <p:cNvSpPr txBox="1"/>
            <p:nvPr/>
          </p:nvSpPr>
          <p:spPr>
            <a:xfrm>
              <a:off x="2449088" y="66665"/>
              <a:ext cx="2927718" cy="1242062"/>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300"/>
                <a:buFont typeface="Calibri"/>
                <a:buNone/>
              </a:pPr>
              <a:r>
                <a:rPr b="1" i="0" lang="en-US" sz="1300" u="none" cap="none" strike="noStrike">
                  <a:solidFill>
                    <a:schemeClr val="dk1"/>
                  </a:solidFill>
                  <a:latin typeface="Times New Roman"/>
                  <a:ea typeface="Times New Roman"/>
                  <a:cs typeface="Times New Roman"/>
                  <a:sym typeface="Times New Roman"/>
                </a:rPr>
                <a:t>Power Efficiency</a:t>
              </a:r>
              <a:r>
                <a:rPr i="0" lang="en-US" sz="1300" u="none" cap="none" strike="noStrike">
                  <a:solidFill>
                    <a:schemeClr val="dk1"/>
                  </a:solidFill>
                  <a:latin typeface="Times New Roman"/>
                  <a:ea typeface="Times New Roman"/>
                  <a:cs typeface="Times New Roman"/>
                  <a:sym typeface="Times New Roman"/>
                </a:rPr>
                <a:t>: Power efficiency is a critical factor in mobile processing due to limited battery capacities and the need to optimize energy consumption for prolonged device usage.</a:t>
              </a:r>
              <a:endParaRPr i="0" sz="1300" u="none" cap="none" strike="noStrike">
                <a:solidFill>
                  <a:schemeClr val="dk1"/>
                </a:solidFill>
                <a:latin typeface="Times New Roman"/>
                <a:ea typeface="Times New Roman"/>
                <a:cs typeface="Times New Roman"/>
                <a:sym typeface="Times New Roman"/>
              </a:endParaRPr>
            </a:p>
          </p:txBody>
        </p:sp>
        <p:sp>
          <p:nvSpPr>
            <p:cNvPr id="275" name="Google Shape;275;p13"/>
            <p:cNvSpPr/>
            <p:nvPr/>
          </p:nvSpPr>
          <p:spPr>
            <a:xfrm>
              <a:off x="5886939" y="66665"/>
              <a:ext cx="1242062" cy="1242062"/>
            </a:xfrm>
            <a:prstGeom prst="ellipse">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3"/>
            <p:cNvSpPr/>
            <p:nvPr/>
          </p:nvSpPr>
          <p:spPr>
            <a:xfrm>
              <a:off x="6147772" y="327498"/>
              <a:ext cx="720396" cy="720396"/>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7395157" y="66665"/>
              <a:ext cx="2927718" cy="124206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txBox="1"/>
            <p:nvPr/>
          </p:nvSpPr>
          <p:spPr>
            <a:xfrm>
              <a:off x="7395157" y="66665"/>
              <a:ext cx="2927718" cy="1242062"/>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300"/>
                <a:buFont typeface="Calibri"/>
                <a:buNone/>
              </a:pPr>
              <a:r>
                <a:rPr b="1" i="0" lang="en-US" sz="1300" u="none" cap="none" strike="noStrike">
                  <a:solidFill>
                    <a:schemeClr val="dk1"/>
                  </a:solidFill>
                  <a:latin typeface="Times New Roman"/>
                  <a:ea typeface="Times New Roman"/>
                  <a:cs typeface="Times New Roman"/>
                  <a:sym typeface="Times New Roman"/>
                </a:rPr>
                <a:t>Low Power Designs</a:t>
              </a:r>
              <a:r>
                <a:rPr i="0" lang="en-US" sz="1300" u="none" cap="none" strike="noStrike">
                  <a:solidFill>
                    <a:schemeClr val="dk1"/>
                  </a:solidFill>
                  <a:latin typeface="Times New Roman"/>
                  <a:ea typeface="Times New Roman"/>
                  <a:cs typeface="Times New Roman"/>
                  <a:sym typeface="Times New Roman"/>
                </a:rPr>
                <a:t>: Mobile processors are engineered with low power consumption in mind, utilizing advanced fabrication processes and power-saving techniques to maximize battery life.</a:t>
              </a:r>
              <a:endParaRPr i="0" sz="1300" u="none" cap="none" strike="noStrike">
                <a:solidFill>
                  <a:schemeClr val="dk1"/>
                </a:solidFill>
                <a:latin typeface="Times New Roman"/>
                <a:ea typeface="Times New Roman"/>
                <a:cs typeface="Times New Roman"/>
                <a:sym typeface="Times New Roman"/>
              </a:endParaRPr>
            </a:p>
          </p:txBody>
        </p:sp>
        <p:sp>
          <p:nvSpPr>
            <p:cNvPr id="279" name="Google Shape;279;p13"/>
            <p:cNvSpPr/>
            <p:nvPr/>
          </p:nvSpPr>
          <p:spPr>
            <a:xfrm>
              <a:off x="940870" y="2302846"/>
              <a:ext cx="1242062" cy="1242062"/>
            </a:xfrm>
            <a:prstGeom prst="ellipse">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1201703" y="2563679"/>
              <a:ext cx="720396" cy="720396"/>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
            <p:cNvSpPr/>
            <p:nvPr/>
          </p:nvSpPr>
          <p:spPr>
            <a:xfrm>
              <a:off x="2449088" y="2302846"/>
              <a:ext cx="2927718" cy="124206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3"/>
            <p:cNvSpPr txBox="1"/>
            <p:nvPr/>
          </p:nvSpPr>
          <p:spPr>
            <a:xfrm>
              <a:off x="2449088" y="2302846"/>
              <a:ext cx="2927718" cy="1242062"/>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300"/>
                <a:buFont typeface="Calibri"/>
                <a:buNone/>
              </a:pPr>
              <a:r>
                <a:rPr b="1" i="0" lang="en-US" sz="1300" u="none" cap="none" strike="noStrike">
                  <a:solidFill>
                    <a:schemeClr val="dk1"/>
                  </a:solidFill>
                  <a:latin typeface="Times New Roman"/>
                  <a:ea typeface="Times New Roman"/>
                  <a:cs typeface="Times New Roman"/>
                  <a:sym typeface="Times New Roman"/>
                </a:rPr>
                <a:t>Thermal Management</a:t>
              </a:r>
              <a:r>
                <a:rPr i="0" lang="en-US" sz="1300" u="none" cap="none" strike="noStrike">
                  <a:solidFill>
                    <a:schemeClr val="dk1"/>
                  </a:solidFill>
                  <a:latin typeface="Times New Roman"/>
                  <a:ea typeface="Times New Roman"/>
                  <a:cs typeface="Times New Roman"/>
                  <a:sym typeface="Times New Roman"/>
                </a:rPr>
                <a:t>: Mobile processors also focus on efficient thermal management to prevent overheating while maintaining optimal performance during extended usage.</a:t>
              </a:r>
              <a:endParaRPr i="0" sz="1300" u="none" cap="none" strike="noStrike">
                <a:solidFill>
                  <a:schemeClr val="dk1"/>
                </a:solidFill>
                <a:latin typeface="Times New Roman"/>
                <a:ea typeface="Times New Roman"/>
                <a:cs typeface="Times New Roman"/>
                <a:sym typeface="Times New Roman"/>
              </a:endParaRPr>
            </a:p>
          </p:txBody>
        </p:sp>
        <p:sp>
          <p:nvSpPr>
            <p:cNvPr id="283" name="Google Shape;283;p13"/>
            <p:cNvSpPr/>
            <p:nvPr/>
          </p:nvSpPr>
          <p:spPr>
            <a:xfrm>
              <a:off x="5886939" y="2302846"/>
              <a:ext cx="1242062" cy="1242062"/>
            </a:xfrm>
            <a:prstGeom prst="ellipse">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
            <p:cNvSpPr/>
            <p:nvPr/>
          </p:nvSpPr>
          <p:spPr>
            <a:xfrm>
              <a:off x="6147772" y="2563679"/>
              <a:ext cx="720396" cy="720396"/>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3"/>
            <p:cNvSpPr/>
            <p:nvPr/>
          </p:nvSpPr>
          <p:spPr>
            <a:xfrm>
              <a:off x="7395157" y="2302846"/>
              <a:ext cx="2927718" cy="124206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3"/>
            <p:cNvSpPr txBox="1"/>
            <p:nvPr/>
          </p:nvSpPr>
          <p:spPr>
            <a:xfrm>
              <a:off x="7395157" y="2302846"/>
              <a:ext cx="2927718" cy="1242062"/>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300"/>
                <a:buFont typeface="Calibri"/>
                <a:buNone/>
              </a:pPr>
              <a:r>
                <a:rPr b="1" i="0" lang="en-US" sz="1300" u="none" cap="none" strike="noStrike">
                  <a:solidFill>
                    <a:schemeClr val="dk1"/>
                  </a:solidFill>
                  <a:latin typeface="Times New Roman"/>
                  <a:ea typeface="Times New Roman"/>
                  <a:cs typeface="Times New Roman"/>
                  <a:sym typeface="Times New Roman"/>
                </a:rPr>
                <a:t>ARM Architecture</a:t>
              </a:r>
              <a:r>
                <a:rPr i="0" lang="en-US" sz="1300" u="none" cap="none" strike="noStrike">
                  <a:solidFill>
                    <a:schemeClr val="dk1"/>
                  </a:solidFill>
                  <a:latin typeface="Times New Roman"/>
                  <a:ea typeface="Times New Roman"/>
                  <a:cs typeface="Times New Roman"/>
                  <a:sym typeface="Times New Roman"/>
                </a:rPr>
                <a:t>: ARM-based processors dominate the mobile market, offering a balance between power efficiency and performance, making them ideal for smartphones and tablets.</a:t>
              </a:r>
              <a:endParaRPr i="0" sz="1300" u="none" cap="none" strike="noStrike">
                <a:solidFill>
                  <a:schemeClr val="dk1"/>
                </a:solidFill>
                <a:latin typeface="Times New Roman"/>
                <a:ea typeface="Times New Roman"/>
                <a:cs typeface="Times New Roman"/>
                <a:sym typeface="Times New Roman"/>
              </a:endParaRPr>
            </a:p>
          </p:txBody>
        </p:sp>
        <p:sp>
          <p:nvSpPr>
            <p:cNvPr id="287" name="Google Shape;287;p13"/>
            <p:cNvSpPr/>
            <p:nvPr/>
          </p:nvSpPr>
          <p:spPr>
            <a:xfrm>
              <a:off x="899310" y="4047195"/>
              <a:ext cx="1242062" cy="1242062"/>
            </a:xfrm>
            <a:prstGeom prst="ellipse">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3"/>
            <p:cNvSpPr/>
            <p:nvPr/>
          </p:nvSpPr>
          <p:spPr>
            <a:xfrm>
              <a:off x="1160143" y="4287240"/>
              <a:ext cx="720396" cy="720396"/>
            </a:xfrm>
            <a:prstGeom prst="rect">
              <a:avLst/>
            </a:prstGeom>
            <a:blipFill rotWithShape="1">
              <a:blip r:embed="rId7">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3"/>
            <p:cNvSpPr/>
            <p:nvPr/>
          </p:nvSpPr>
          <p:spPr>
            <a:xfrm>
              <a:off x="2497571" y="4095685"/>
              <a:ext cx="2927718" cy="124206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3"/>
            <p:cNvSpPr txBox="1"/>
            <p:nvPr/>
          </p:nvSpPr>
          <p:spPr>
            <a:xfrm>
              <a:off x="2497571" y="4095685"/>
              <a:ext cx="2927718" cy="1242062"/>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Clr>
                  <a:schemeClr val="dk1"/>
                </a:buClr>
                <a:buSzPts val="1300"/>
                <a:buFont typeface="Calibri"/>
                <a:buNone/>
              </a:pPr>
              <a:r>
                <a:rPr b="1" i="0" lang="en-US" sz="1300" u="none" cap="none" strike="noStrike">
                  <a:solidFill>
                    <a:schemeClr val="dk1"/>
                  </a:solidFill>
                  <a:latin typeface="Calibri"/>
                  <a:ea typeface="Calibri"/>
                  <a:cs typeface="Calibri"/>
                  <a:sym typeface="Calibri"/>
                </a:rPr>
                <a:t>System-on-Chip (SoC) Integration</a:t>
              </a:r>
              <a:r>
                <a:rPr b="0" i="0" lang="en-US" sz="1300" u="none" cap="none" strike="noStrike">
                  <a:solidFill>
                    <a:schemeClr val="dk1"/>
                  </a:solidFill>
                  <a:latin typeface="Calibri"/>
                  <a:ea typeface="Calibri"/>
                  <a:cs typeface="Calibri"/>
                  <a:sym typeface="Calibri"/>
                </a:rPr>
                <a:t>: Mobile processors integrate various components, such as CPU, GPU, memory, and connectivity modules, into a single System-on-Chip to reduce power consumption and enhance efficiency.</a:t>
              </a:r>
              <a:endParaRPr b="0" i="0" sz="1300" u="none" cap="none" strike="noStrike">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4"/>
          <p:cNvSpPr txBox="1"/>
          <p:nvPr>
            <p:ph type="title"/>
          </p:nvPr>
        </p:nvSpPr>
        <p:spPr>
          <a:xfrm>
            <a:off x="838200" y="3224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Quantum Computing (Emerging Trend)</a:t>
            </a:r>
            <a:endParaRPr>
              <a:latin typeface="Times New Roman"/>
              <a:ea typeface="Times New Roman"/>
              <a:cs typeface="Times New Roman"/>
              <a:sym typeface="Times New Roman"/>
            </a:endParaRPr>
          </a:p>
        </p:txBody>
      </p:sp>
      <p:grpSp>
        <p:nvGrpSpPr>
          <p:cNvPr id="296" name="Google Shape;296;p14"/>
          <p:cNvGrpSpPr/>
          <p:nvPr/>
        </p:nvGrpSpPr>
        <p:grpSpPr>
          <a:xfrm>
            <a:off x="838200" y="1826156"/>
            <a:ext cx="10515600" cy="4350274"/>
            <a:chOff x="0" y="531"/>
            <a:chExt cx="10515600" cy="4350274"/>
          </a:xfrm>
        </p:grpSpPr>
        <p:sp>
          <p:nvSpPr>
            <p:cNvPr id="297" name="Google Shape;297;p14"/>
            <p:cNvSpPr/>
            <p:nvPr/>
          </p:nvSpPr>
          <p:spPr>
            <a:xfrm>
              <a:off x="0" y="531"/>
              <a:ext cx="10515600" cy="1242935"/>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375988" y="280191"/>
              <a:ext cx="683614" cy="683614"/>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p:nvPr/>
          </p:nvSpPr>
          <p:spPr>
            <a:xfrm>
              <a:off x="1435590" y="531"/>
              <a:ext cx="4732020" cy="12429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txBox="1"/>
            <p:nvPr/>
          </p:nvSpPr>
          <p:spPr>
            <a:xfrm>
              <a:off x="1435590" y="531"/>
              <a:ext cx="4732020" cy="1242935"/>
            </a:xfrm>
            <a:prstGeom prst="rect">
              <a:avLst/>
            </a:prstGeom>
            <a:noFill/>
            <a:ln>
              <a:noFill/>
            </a:ln>
          </p:spPr>
          <p:txBody>
            <a:bodyPr anchorCtr="0" anchor="ctr" bIns="131525" lIns="131525" spcFirstLastPara="1" rIns="131525" wrap="square" tIns="131525">
              <a:noAutofit/>
            </a:bodyPr>
            <a:lstStyle/>
            <a:p>
              <a:pPr indent="0" lvl="0" marL="0" marR="0" rtl="0" algn="l">
                <a:lnSpc>
                  <a:spcPct val="100000"/>
                </a:lnSpc>
                <a:spcBef>
                  <a:spcPts val="0"/>
                </a:spcBef>
                <a:spcAft>
                  <a:spcPts val="0"/>
                </a:spcAft>
                <a:buClr>
                  <a:schemeClr val="dk1"/>
                </a:buClr>
                <a:buSzPts val="2500"/>
                <a:buFont typeface="Calibri"/>
                <a:buNone/>
              </a:pPr>
              <a:r>
                <a:rPr i="0" lang="en-US" sz="2500" u="none" cap="none" strike="noStrike">
                  <a:solidFill>
                    <a:schemeClr val="dk1"/>
                  </a:solidFill>
                  <a:latin typeface="Times New Roman"/>
                  <a:ea typeface="Times New Roman"/>
                  <a:cs typeface="Times New Roman"/>
                  <a:sym typeface="Times New Roman"/>
                </a:rPr>
                <a:t>Superposition and Quantum Bits (Qubits):</a:t>
              </a:r>
              <a:endParaRPr i="0" sz="2500" u="none" cap="none" strike="noStrike">
                <a:solidFill>
                  <a:schemeClr val="dk1"/>
                </a:solidFill>
                <a:latin typeface="Times New Roman"/>
                <a:ea typeface="Times New Roman"/>
                <a:cs typeface="Times New Roman"/>
                <a:sym typeface="Times New Roman"/>
              </a:endParaRPr>
            </a:p>
          </p:txBody>
        </p:sp>
        <p:sp>
          <p:nvSpPr>
            <p:cNvPr id="301" name="Google Shape;301;p14"/>
            <p:cNvSpPr/>
            <p:nvPr/>
          </p:nvSpPr>
          <p:spPr>
            <a:xfrm>
              <a:off x="6167610" y="531"/>
              <a:ext cx="4347989" cy="12429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4"/>
            <p:cNvSpPr txBox="1"/>
            <p:nvPr/>
          </p:nvSpPr>
          <p:spPr>
            <a:xfrm>
              <a:off x="6167610" y="531"/>
              <a:ext cx="4347989" cy="1242935"/>
            </a:xfrm>
            <a:prstGeom prst="rect">
              <a:avLst/>
            </a:prstGeom>
            <a:noFill/>
            <a:ln>
              <a:noFill/>
            </a:ln>
          </p:spPr>
          <p:txBody>
            <a:bodyPr anchorCtr="0" anchor="ctr" bIns="131525" lIns="131525" spcFirstLastPara="1" rIns="131525" wrap="square" tIns="131525">
              <a:noAutofit/>
            </a:bodyPr>
            <a:lstStyle/>
            <a:p>
              <a:pPr indent="0" lvl="0" marL="0" marR="0" rtl="0" algn="just">
                <a:lnSpc>
                  <a:spcPct val="100000"/>
                </a:lnSpc>
                <a:spcBef>
                  <a:spcPts val="0"/>
                </a:spcBef>
                <a:spcAft>
                  <a:spcPts val="0"/>
                </a:spcAft>
                <a:buClr>
                  <a:schemeClr val="dk1"/>
                </a:buClr>
                <a:buSzPts val="1100"/>
                <a:buFont typeface="Calibri"/>
                <a:buNone/>
              </a:pPr>
              <a:r>
                <a:rPr i="0" lang="en-US" sz="1200" u="none" cap="none" strike="noStrike">
                  <a:solidFill>
                    <a:schemeClr val="dk1"/>
                  </a:solidFill>
                  <a:latin typeface="Times New Roman"/>
                  <a:ea typeface="Times New Roman"/>
                  <a:cs typeface="Times New Roman"/>
                  <a:sym typeface="Times New Roman"/>
                </a:rPr>
                <a:t>Quantum computing relies on qubits, which can exist in multiple states simultaneously due to the principle of superposition.</a:t>
              </a:r>
              <a:endParaRPr i="0"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385"/>
                </a:spcBef>
                <a:spcAft>
                  <a:spcPts val="0"/>
                </a:spcAft>
                <a:buClr>
                  <a:schemeClr val="dk1"/>
                </a:buClr>
                <a:buSzPts val="1100"/>
                <a:buFont typeface="Calibri"/>
                <a:buNone/>
              </a:pPr>
              <a:r>
                <a:rPr i="0" lang="en-US" sz="1200" u="none" cap="none" strike="noStrike">
                  <a:solidFill>
                    <a:schemeClr val="dk1"/>
                  </a:solidFill>
                  <a:latin typeface="Times New Roman"/>
                  <a:ea typeface="Times New Roman"/>
                  <a:cs typeface="Times New Roman"/>
                  <a:sym typeface="Times New Roman"/>
                </a:rPr>
                <a:t>Unlike classical bits (0 or 1), qubits can represent 0, 1, or both simultaneously, allowing for massive parallelism in computations.</a:t>
              </a:r>
              <a:endParaRPr i="0" sz="1200" u="none" cap="none" strike="noStrike">
                <a:solidFill>
                  <a:schemeClr val="dk1"/>
                </a:solidFill>
                <a:latin typeface="Times New Roman"/>
                <a:ea typeface="Times New Roman"/>
                <a:cs typeface="Times New Roman"/>
                <a:sym typeface="Times New Roman"/>
              </a:endParaRPr>
            </a:p>
          </p:txBody>
        </p:sp>
        <p:sp>
          <p:nvSpPr>
            <p:cNvPr id="303" name="Google Shape;303;p14"/>
            <p:cNvSpPr/>
            <p:nvPr/>
          </p:nvSpPr>
          <p:spPr>
            <a:xfrm>
              <a:off x="0" y="1554201"/>
              <a:ext cx="10515600" cy="1242935"/>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4"/>
            <p:cNvSpPr/>
            <p:nvPr/>
          </p:nvSpPr>
          <p:spPr>
            <a:xfrm>
              <a:off x="375988" y="1833861"/>
              <a:ext cx="683614" cy="683614"/>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4"/>
            <p:cNvSpPr/>
            <p:nvPr/>
          </p:nvSpPr>
          <p:spPr>
            <a:xfrm>
              <a:off x="1435590" y="1554201"/>
              <a:ext cx="4732020" cy="12429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
            <p:cNvSpPr txBox="1"/>
            <p:nvPr/>
          </p:nvSpPr>
          <p:spPr>
            <a:xfrm>
              <a:off x="1435590" y="1554201"/>
              <a:ext cx="4732020" cy="1242935"/>
            </a:xfrm>
            <a:prstGeom prst="rect">
              <a:avLst/>
            </a:prstGeom>
            <a:noFill/>
            <a:ln>
              <a:noFill/>
            </a:ln>
          </p:spPr>
          <p:txBody>
            <a:bodyPr anchorCtr="0" anchor="ctr" bIns="131525" lIns="131525" spcFirstLastPara="1" rIns="131525" wrap="square" tIns="131525">
              <a:noAutofit/>
            </a:bodyPr>
            <a:lstStyle/>
            <a:p>
              <a:pPr indent="0" lvl="0" marL="0" marR="0" rtl="0" algn="l">
                <a:lnSpc>
                  <a:spcPct val="100000"/>
                </a:lnSpc>
                <a:spcBef>
                  <a:spcPts val="0"/>
                </a:spcBef>
                <a:spcAft>
                  <a:spcPts val="0"/>
                </a:spcAft>
                <a:buClr>
                  <a:schemeClr val="dk1"/>
                </a:buClr>
                <a:buSzPts val="2500"/>
                <a:buFont typeface="Calibri"/>
                <a:buNone/>
              </a:pPr>
              <a:r>
                <a:rPr i="0" lang="en-US" sz="2500" u="none" cap="none" strike="noStrike">
                  <a:solidFill>
                    <a:schemeClr val="dk1"/>
                  </a:solidFill>
                  <a:latin typeface="Times New Roman"/>
                  <a:ea typeface="Times New Roman"/>
                  <a:cs typeface="Times New Roman"/>
                  <a:sym typeface="Times New Roman"/>
                </a:rPr>
                <a:t>Quantum Entanglement:</a:t>
              </a:r>
              <a:endParaRPr i="0" sz="2500" u="none" cap="none" strike="noStrike">
                <a:solidFill>
                  <a:schemeClr val="dk1"/>
                </a:solidFill>
                <a:latin typeface="Times New Roman"/>
                <a:ea typeface="Times New Roman"/>
                <a:cs typeface="Times New Roman"/>
                <a:sym typeface="Times New Roman"/>
              </a:endParaRPr>
            </a:p>
          </p:txBody>
        </p:sp>
        <p:sp>
          <p:nvSpPr>
            <p:cNvPr id="307" name="Google Shape;307;p14"/>
            <p:cNvSpPr/>
            <p:nvPr/>
          </p:nvSpPr>
          <p:spPr>
            <a:xfrm>
              <a:off x="6167610" y="1554201"/>
              <a:ext cx="4347989" cy="12429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4"/>
            <p:cNvSpPr txBox="1"/>
            <p:nvPr/>
          </p:nvSpPr>
          <p:spPr>
            <a:xfrm>
              <a:off x="6167610" y="1554201"/>
              <a:ext cx="4347989" cy="1242935"/>
            </a:xfrm>
            <a:prstGeom prst="rect">
              <a:avLst/>
            </a:prstGeom>
            <a:noFill/>
            <a:ln>
              <a:noFill/>
            </a:ln>
          </p:spPr>
          <p:txBody>
            <a:bodyPr anchorCtr="0" anchor="ctr" bIns="131525" lIns="131525" spcFirstLastPara="1" rIns="131525" wrap="square" tIns="131525">
              <a:noAutofit/>
            </a:bodyPr>
            <a:lstStyle/>
            <a:p>
              <a:pPr indent="0" lvl="0" marL="0" marR="0" rtl="0" algn="just">
                <a:lnSpc>
                  <a:spcPct val="100000"/>
                </a:lnSpc>
                <a:spcBef>
                  <a:spcPts val="0"/>
                </a:spcBef>
                <a:spcAft>
                  <a:spcPts val="0"/>
                </a:spcAft>
                <a:buClr>
                  <a:schemeClr val="dk1"/>
                </a:buClr>
                <a:buSzPts val="1100"/>
                <a:buFont typeface="Calibri"/>
                <a:buNone/>
              </a:pPr>
              <a:r>
                <a:rPr i="0" lang="en-US" sz="1200" u="none" cap="none" strike="noStrike">
                  <a:solidFill>
                    <a:schemeClr val="dk1"/>
                  </a:solidFill>
                  <a:latin typeface="Times New Roman"/>
                  <a:ea typeface="Times New Roman"/>
                  <a:cs typeface="Times New Roman"/>
                  <a:sym typeface="Times New Roman"/>
                </a:rPr>
                <a:t>Quantum entanglement is a phenomenon where qubits become interconnected, irrespective of distance.</a:t>
              </a:r>
              <a:endParaRPr i="0" sz="1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385"/>
                </a:spcBef>
                <a:spcAft>
                  <a:spcPts val="0"/>
                </a:spcAft>
                <a:buClr>
                  <a:schemeClr val="dk1"/>
                </a:buClr>
                <a:buSzPts val="1100"/>
                <a:buFont typeface="Calibri"/>
                <a:buNone/>
              </a:pPr>
              <a:r>
                <a:rPr i="0" lang="en-US" sz="1200" u="none" cap="none" strike="noStrike">
                  <a:solidFill>
                    <a:schemeClr val="dk1"/>
                  </a:solidFill>
                  <a:latin typeface="Times New Roman"/>
                  <a:ea typeface="Times New Roman"/>
                  <a:cs typeface="Times New Roman"/>
                  <a:sym typeface="Times New Roman"/>
                </a:rPr>
                <a:t>Changes in the state of one entangled qubit instantaneously affect the state of its entangled counterpart, enabling faster communication and computations.</a:t>
              </a:r>
              <a:endParaRPr i="0" sz="1200" u="none" cap="none" strike="noStrike">
                <a:solidFill>
                  <a:schemeClr val="dk1"/>
                </a:solidFill>
                <a:latin typeface="Times New Roman"/>
                <a:ea typeface="Times New Roman"/>
                <a:cs typeface="Times New Roman"/>
                <a:sym typeface="Times New Roman"/>
              </a:endParaRPr>
            </a:p>
          </p:txBody>
        </p:sp>
        <p:sp>
          <p:nvSpPr>
            <p:cNvPr id="309" name="Google Shape;309;p14"/>
            <p:cNvSpPr/>
            <p:nvPr/>
          </p:nvSpPr>
          <p:spPr>
            <a:xfrm>
              <a:off x="0" y="3107870"/>
              <a:ext cx="10515600" cy="1242935"/>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4"/>
            <p:cNvSpPr/>
            <p:nvPr/>
          </p:nvSpPr>
          <p:spPr>
            <a:xfrm>
              <a:off x="375988" y="3387531"/>
              <a:ext cx="683614" cy="683614"/>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4"/>
            <p:cNvSpPr/>
            <p:nvPr/>
          </p:nvSpPr>
          <p:spPr>
            <a:xfrm>
              <a:off x="1435590" y="3107870"/>
              <a:ext cx="4732020" cy="12429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4"/>
            <p:cNvSpPr txBox="1"/>
            <p:nvPr/>
          </p:nvSpPr>
          <p:spPr>
            <a:xfrm>
              <a:off x="1435590" y="3107870"/>
              <a:ext cx="4732020" cy="1242935"/>
            </a:xfrm>
            <a:prstGeom prst="rect">
              <a:avLst/>
            </a:prstGeom>
            <a:noFill/>
            <a:ln>
              <a:noFill/>
            </a:ln>
          </p:spPr>
          <p:txBody>
            <a:bodyPr anchorCtr="0" anchor="ctr" bIns="131525" lIns="131525" spcFirstLastPara="1" rIns="131525" wrap="square" tIns="131525">
              <a:noAutofit/>
            </a:bodyPr>
            <a:lstStyle/>
            <a:p>
              <a:pPr indent="0" lvl="0" marL="0" marR="0" rtl="0" algn="l">
                <a:lnSpc>
                  <a:spcPct val="100000"/>
                </a:lnSpc>
                <a:spcBef>
                  <a:spcPts val="0"/>
                </a:spcBef>
                <a:spcAft>
                  <a:spcPts val="0"/>
                </a:spcAft>
                <a:buClr>
                  <a:schemeClr val="dk1"/>
                </a:buClr>
                <a:buSzPts val="2500"/>
                <a:buFont typeface="Calibri"/>
                <a:buNone/>
              </a:pPr>
              <a:r>
                <a:rPr i="0" lang="en-US" sz="2500" u="none" cap="none" strike="noStrike">
                  <a:solidFill>
                    <a:schemeClr val="dk1"/>
                  </a:solidFill>
                  <a:latin typeface="Times New Roman"/>
                  <a:ea typeface="Times New Roman"/>
                  <a:cs typeface="Times New Roman"/>
                  <a:sym typeface="Times New Roman"/>
                </a:rPr>
                <a:t>Exponential Speedup:</a:t>
              </a:r>
              <a:endParaRPr i="0" sz="2500" u="none" cap="none" strike="noStrike">
                <a:solidFill>
                  <a:schemeClr val="dk1"/>
                </a:solidFill>
                <a:latin typeface="Times New Roman"/>
                <a:ea typeface="Times New Roman"/>
                <a:cs typeface="Times New Roman"/>
                <a:sym typeface="Times New Roman"/>
              </a:endParaRPr>
            </a:p>
          </p:txBody>
        </p:sp>
        <p:sp>
          <p:nvSpPr>
            <p:cNvPr id="313" name="Google Shape;313;p14"/>
            <p:cNvSpPr/>
            <p:nvPr/>
          </p:nvSpPr>
          <p:spPr>
            <a:xfrm>
              <a:off x="6167610" y="3107870"/>
              <a:ext cx="4347989" cy="12429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4"/>
            <p:cNvSpPr txBox="1"/>
            <p:nvPr/>
          </p:nvSpPr>
          <p:spPr>
            <a:xfrm>
              <a:off x="6167610" y="3107870"/>
              <a:ext cx="4347989" cy="1242935"/>
            </a:xfrm>
            <a:prstGeom prst="rect">
              <a:avLst/>
            </a:prstGeom>
            <a:noFill/>
            <a:ln>
              <a:noFill/>
            </a:ln>
          </p:spPr>
          <p:txBody>
            <a:bodyPr anchorCtr="0" anchor="ctr" bIns="131525" lIns="131525" spcFirstLastPara="1" rIns="131525" wrap="square" tIns="131525">
              <a:noAutofit/>
            </a:bodyPr>
            <a:lstStyle/>
            <a:p>
              <a:pPr indent="0" lvl="0" marL="0" marR="0" rtl="0" algn="just">
                <a:lnSpc>
                  <a:spcPct val="100000"/>
                </a:lnSpc>
                <a:spcBef>
                  <a:spcPts val="0"/>
                </a:spcBef>
                <a:spcAft>
                  <a:spcPts val="0"/>
                </a:spcAft>
                <a:buClr>
                  <a:schemeClr val="dk1"/>
                </a:buClr>
                <a:buSzPts val="1100"/>
                <a:buFont typeface="Calibri"/>
                <a:buNone/>
              </a:pPr>
              <a:r>
                <a:rPr b="0" i="0" lang="en-US" sz="1200" u="none" cap="none" strike="noStrike">
                  <a:solidFill>
                    <a:schemeClr val="dk1"/>
                  </a:solidFill>
                  <a:latin typeface="Calibri"/>
                  <a:ea typeface="Calibri"/>
                  <a:cs typeface="Calibri"/>
                  <a:sym typeface="Calibri"/>
                </a:rPr>
                <a:t>Quantum computers have the potential to solve certain problems exponentially faster than classical computers.</a:t>
              </a:r>
              <a:endParaRPr b="0" i="0" sz="1200" u="none" cap="none" strike="noStrike">
                <a:solidFill>
                  <a:schemeClr val="dk1"/>
                </a:solidFill>
                <a:latin typeface="Calibri"/>
                <a:ea typeface="Calibri"/>
                <a:cs typeface="Calibri"/>
                <a:sym typeface="Calibri"/>
              </a:endParaRPr>
            </a:p>
            <a:p>
              <a:pPr indent="0" lvl="0" marL="0" marR="0" rtl="0" algn="just">
                <a:lnSpc>
                  <a:spcPct val="100000"/>
                </a:lnSpc>
                <a:spcBef>
                  <a:spcPts val="385"/>
                </a:spcBef>
                <a:spcAft>
                  <a:spcPts val="0"/>
                </a:spcAft>
                <a:buClr>
                  <a:schemeClr val="dk1"/>
                </a:buClr>
                <a:buSzPts val="1100"/>
                <a:buFont typeface="Calibri"/>
                <a:buNone/>
              </a:pPr>
              <a:r>
                <a:rPr b="0" i="0" lang="en-US" sz="1200" u="none" cap="none" strike="noStrike">
                  <a:solidFill>
                    <a:schemeClr val="dk1"/>
                  </a:solidFill>
                  <a:latin typeface="Calibri"/>
                  <a:ea typeface="Calibri"/>
                  <a:cs typeface="Calibri"/>
                  <a:sym typeface="Calibri"/>
                </a:rPr>
                <a:t>Algorithms like Shor's algorithm for prime factorization and Grover's search algorithm showcase quantum computing's superiority in specific tasks.</a:t>
              </a:r>
              <a:endParaRPr b="0" i="0" sz="1200" u="none" cap="none" strike="noStrike">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Quantum Computing (Emerging Trend)</a:t>
            </a:r>
            <a:endParaRPr>
              <a:latin typeface="Times New Roman"/>
              <a:ea typeface="Times New Roman"/>
              <a:cs typeface="Times New Roman"/>
              <a:sym typeface="Times New Roman"/>
            </a:endParaRPr>
          </a:p>
        </p:txBody>
      </p:sp>
      <p:grpSp>
        <p:nvGrpSpPr>
          <p:cNvPr id="320" name="Google Shape;320;p15"/>
          <p:cNvGrpSpPr/>
          <p:nvPr/>
        </p:nvGrpSpPr>
        <p:grpSpPr>
          <a:xfrm>
            <a:off x="838200" y="2532717"/>
            <a:ext cx="10515600" cy="2937153"/>
            <a:chOff x="0" y="707092"/>
            <a:chExt cx="10515600" cy="2937153"/>
          </a:xfrm>
        </p:grpSpPr>
        <p:sp>
          <p:nvSpPr>
            <p:cNvPr id="321" name="Google Shape;321;p15"/>
            <p:cNvSpPr/>
            <p:nvPr/>
          </p:nvSpPr>
          <p:spPr>
            <a:xfrm>
              <a:off x="0" y="707092"/>
              <a:ext cx="10515600" cy="1305401"/>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394883" y="1000807"/>
              <a:ext cx="717970" cy="71797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1507738" y="707092"/>
              <a:ext cx="4732020" cy="13054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txBox="1"/>
            <p:nvPr/>
          </p:nvSpPr>
          <p:spPr>
            <a:xfrm>
              <a:off x="1507738" y="707092"/>
              <a:ext cx="4732020" cy="1305401"/>
            </a:xfrm>
            <a:prstGeom prst="rect">
              <a:avLst/>
            </a:prstGeom>
            <a:noFill/>
            <a:ln>
              <a:noFill/>
            </a:ln>
          </p:spPr>
          <p:txBody>
            <a:bodyPr anchorCtr="0" anchor="ctr" bIns="138150" lIns="138150" spcFirstLastPara="1" rIns="138150" wrap="square" tIns="138150">
              <a:noAutofit/>
            </a:bodyPr>
            <a:lstStyle/>
            <a:p>
              <a:pPr indent="0" lvl="0" marL="0" marR="0" rtl="0" algn="just">
                <a:lnSpc>
                  <a:spcPct val="100000"/>
                </a:lnSpc>
                <a:spcBef>
                  <a:spcPts val="0"/>
                </a:spcBef>
                <a:spcAft>
                  <a:spcPts val="0"/>
                </a:spcAft>
                <a:buClr>
                  <a:schemeClr val="dk1"/>
                </a:buClr>
                <a:buSzPts val="2500"/>
                <a:buFont typeface="Calibri"/>
                <a:buNone/>
              </a:pPr>
              <a:r>
                <a:rPr i="0" lang="en-US" sz="2500" u="none" cap="none" strike="noStrike">
                  <a:solidFill>
                    <a:schemeClr val="dk1"/>
                  </a:solidFill>
                  <a:latin typeface="Times New Roman"/>
                  <a:ea typeface="Times New Roman"/>
                  <a:cs typeface="Times New Roman"/>
                  <a:sym typeface="Times New Roman"/>
                </a:rPr>
                <a:t>Quantum Error Correction:</a:t>
              </a:r>
              <a:endParaRPr i="0" sz="2500" u="none" cap="none" strike="noStrike">
                <a:solidFill>
                  <a:schemeClr val="dk1"/>
                </a:solidFill>
                <a:latin typeface="Times New Roman"/>
                <a:ea typeface="Times New Roman"/>
                <a:cs typeface="Times New Roman"/>
                <a:sym typeface="Times New Roman"/>
              </a:endParaRPr>
            </a:p>
          </p:txBody>
        </p:sp>
        <p:sp>
          <p:nvSpPr>
            <p:cNvPr id="325" name="Google Shape;325;p15"/>
            <p:cNvSpPr/>
            <p:nvPr/>
          </p:nvSpPr>
          <p:spPr>
            <a:xfrm>
              <a:off x="6239758" y="707092"/>
              <a:ext cx="4275841" cy="13054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txBox="1"/>
            <p:nvPr/>
          </p:nvSpPr>
          <p:spPr>
            <a:xfrm>
              <a:off x="6239758" y="707092"/>
              <a:ext cx="4275841" cy="1305401"/>
            </a:xfrm>
            <a:prstGeom prst="rect">
              <a:avLst/>
            </a:prstGeom>
            <a:noFill/>
            <a:ln>
              <a:noFill/>
            </a:ln>
          </p:spPr>
          <p:txBody>
            <a:bodyPr anchorCtr="0" anchor="ctr" bIns="138150" lIns="138150" spcFirstLastPara="1" rIns="138150" wrap="square" tIns="138150">
              <a:noAutofit/>
            </a:bodyPr>
            <a:lstStyle/>
            <a:p>
              <a:pPr indent="0" lvl="0" marL="0" marR="0" rtl="0" algn="l">
                <a:lnSpc>
                  <a:spcPct val="100000"/>
                </a:lnSpc>
                <a:spcBef>
                  <a:spcPts val="0"/>
                </a:spcBef>
                <a:spcAft>
                  <a:spcPts val="0"/>
                </a:spcAft>
                <a:buClr>
                  <a:schemeClr val="dk1"/>
                </a:buClr>
                <a:buSzPts val="1200"/>
                <a:buFont typeface="Calibri"/>
                <a:buNone/>
              </a:pPr>
              <a:r>
                <a:rPr i="0" lang="en-US" sz="1200" u="none" cap="none" strike="noStrike">
                  <a:solidFill>
                    <a:schemeClr val="dk1"/>
                  </a:solidFill>
                  <a:latin typeface="Times New Roman"/>
                  <a:ea typeface="Times New Roman"/>
                  <a:cs typeface="Times New Roman"/>
                  <a:sym typeface="Times New Roman"/>
                </a:rPr>
                <a:t>Quantum computations are highly sensitive to noise and errors due to quantum decoherence.</a:t>
              </a:r>
              <a:endParaRPr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20"/>
                </a:spcBef>
                <a:spcAft>
                  <a:spcPts val="0"/>
                </a:spcAft>
                <a:buClr>
                  <a:schemeClr val="dk1"/>
                </a:buClr>
                <a:buSzPts val="1200"/>
                <a:buFont typeface="Calibri"/>
                <a:buNone/>
              </a:pPr>
              <a:r>
                <a:rPr i="0" lang="en-US" sz="1200" u="none" cap="none" strike="noStrike">
                  <a:solidFill>
                    <a:schemeClr val="dk1"/>
                  </a:solidFill>
                  <a:latin typeface="Times New Roman"/>
                  <a:ea typeface="Times New Roman"/>
                  <a:cs typeface="Times New Roman"/>
                  <a:sym typeface="Times New Roman"/>
                </a:rPr>
                <a:t>Quantum error correction techniques are essential to preserve the integrity of quantum information and enable reliable computations.</a:t>
              </a:r>
              <a:endParaRPr i="0" sz="1200" u="none" cap="none" strike="noStrike">
                <a:solidFill>
                  <a:schemeClr val="dk1"/>
                </a:solidFill>
                <a:latin typeface="Times New Roman"/>
                <a:ea typeface="Times New Roman"/>
                <a:cs typeface="Times New Roman"/>
                <a:sym typeface="Times New Roman"/>
              </a:endParaRPr>
            </a:p>
          </p:txBody>
        </p:sp>
        <p:sp>
          <p:nvSpPr>
            <p:cNvPr id="327" name="Google Shape;327;p15"/>
            <p:cNvSpPr/>
            <p:nvPr/>
          </p:nvSpPr>
          <p:spPr>
            <a:xfrm>
              <a:off x="0" y="2338844"/>
              <a:ext cx="10515600" cy="1305401"/>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394883" y="2632559"/>
              <a:ext cx="717970" cy="71797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1507738" y="2338844"/>
              <a:ext cx="4732020" cy="13054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txBox="1"/>
            <p:nvPr/>
          </p:nvSpPr>
          <p:spPr>
            <a:xfrm>
              <a:off x="1507738" y="2338844"/>
              <a:ext cx="4732020" cy="1305401"/>
            </a:xfrm>
            <a:prstGeom prst="rect">
              <a:avLst/>
            </a:prstGeom>
            <a:noFill/>
            <a:ln>
              <a:noFill/>
            </a:ln>
          </p:spPr>
          <p:txBody>
            <a:bodyPr anchorCtr="0" anchor="ctr" bIns="138150" lIns="138150" spcFirstLastPara="1" rIns="138150" wrap="square" tIns="138150">
              <a:noAutofit/>
            </a:bodyPr>
            <a:lstStyle/>
            <a:p>
              <a:pPr indent="0" lvl="0" marL="0" marR="0" rtl="0" algn="just">
                <a:lnSpc>
                  <a:spcPct val="100000"/>
                </a:lnSpc>
                <a:spcBef>
                  <a:spcPts val="0"/>
                </a:spcBef>
                <a:spcAft>
                  <a:spcPts val="0"/>
                </a:spcAft>
                <a:buClr>
                  <a:schemeClr val="dk1"/>
                </a:buClr>
                <a:buSzPts val="2500"/>
                <a:buFont typeface="Calibri"/>
                <a:buNone/>
              </a:pPr>
              <a:r>
                <a:rPr i="0" lang="en-US" sz="2500" u="none" cap="none" strike="noStrike">
                  <a:solidFill>
                    <a:schemeClr val="dk1"/>
                  </a:solidFill>
                  <a:latin typeface="Times New Roman"/>
                  <a:ea typeface="Times New Roman"/>
                  <a:cs typeface="Times New Roman"/>
                  <a:sym typeface="Times New Roman"/>
                </a:rPr>
                <a:t>Practical Applications:</a:t>
              </a:r>
              <a:endParaRPr i="0" sz="2500" u="none" cap="none" strike="noStrike">
                <a:solidFill>
                  <a:schemeClr val="dk1"/>
                </a:solidFill>
                <a:latin typeface="Times New Roman"/>
                <a:ea typeface="Times New Roman"/>
                <a:cs typeface="Times New Roman"/>
                <a:sym typeface="Times New Roman"/>
              </a:endParaRPr>
            </a:p>
          </p:txBody>
        </p:sp>
        <p:sp>
          <p:nvSpPr>
            <p:cNvPr id="331" name="Google Shape;331;p15"/>
            <p:cNvSpPr/>
            <p:nvPr/>
          </p:nvSpPr>
          <p:spPr>
            <a:xfrm>
              <a:off x="6239758" y="2338844"/>
              <a:ext cx="4275841" cy="130540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txBox="1"/>
            <p:nvPr/>
          </p:nvSpPr>
          <p:spPr>
            <a:xfrm>
              <a:off x="6239758" y="2338844"/>
              <a:ext cx="4275841" cy="1305401"/>
            </a:xfrm>
            <a:prstGeom prst="rect">
              <a:avLst/>
            </a:prstGeom>
            <a:noFill/>
            <a:ln>
              <a:noFill/>
            </a:ln>
          </p:spPr>
          <p:txBody>
            <a:bodyPr anchorCtr="0" anchor="ctr" bIns="138150" lIns="138150" spcFirstLastPara="1" rIns="138150" wrap="square" tIns="138150">
              <a:noAutofit/>
            </a:bodyPr>
            <a:lstStyle/>
            <a:p>
              <a:pPr indent="0" lvl="0" marL="0" marR="0" rtl="0" algn="l">
                <a:lnSpc>
                  <a:spcPct val="100000"/>
                </a:lnSpc>
                <a:spcBef>
                  <a:spcPts val="0"/>
                </a:spcBef>
                <a:spcAft>
                  <a:spcPts val="0"/>
                </a:spcAft>
                <a:buClr>
                  <a:schemeClr val="dk1"/>
                </a:buClr>
                <a:buSzPts val="1200"/>
                <a:buFont typeface="Calibri"/>
                <a:buNone/>
              </a:pPr>
              <a:r>
                <a:rPr i="0" lang="en-US" sz="1200" u="none" cap="none" strike="noStrike">
                  <a:solidFill>
                    <a:schemeClr val="dk1"/>
                  </a:solidFill>
                  <a:latin typeface="Times New Roman"/>
                  <a:ea typeface="Times New Roman"/>
                  <a:cs typeface="Times New Roman"/>
                  <a:sym typeface="Times New Roman"/>
                </a:rPr>
                <a:t>Quantum computing holds promise in areas like cryptography, drug discovery, optimization problems, and artificial intelligence.</a:t>
              </a:r>
              <a:endParaRPr i="0" sz="1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20"/>
                </a:spcBef>
                <a:spcAft>
                  <a:spcPts val="0"/>
                </a:spcAft>
                <a:buClr>
                  <a:schemeClr val="dk1"/>
                </a:buClr>
                <a:buSzPts val="1200"/>
                <a:buFont typeface="Calibri"/>
                <a:buNone/>
              </a:pPr>
              <a:r>
                <a:rPr i="0" lang="en-US" sz="1200" u="none" cap="none" strike="noStrike">
                  <a:solidFill>
                    <a:schemeClr val="dk1"/>
                  </a:solidFill>
                  <a:latin typeface="Times New Roman"/>
                  <a:ea typeface="Times New Roman"/>
                  <a:cs typeface="Times New Roman"/>
                  <a:sym typeface="Times New Roman"/>
                </a:rPr>
                <a:t>However, building large-scale, fault-tolerant quantum computers remains a significant technological challenge.</a:t>
              </a:r>
              <a:endParaRPr i="0" sz="12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336" name="Shape 336"/>
        <p:cNvGrpSpPr/>
        <p:nvPr/>
      </p:nvGrpSpPr>
      <p:grpSpPr>
        <a:xfrm>
          <a:off x="0" y="0"/>
          <a:ext cx="0" cy="0"/>
          <a:chOff x="0" y="0"/>
          <a:chExt cx="0" cy="0"/>
        </a:xfrm>
      </p:grpSpPr>
      <p:sp>
        <p:nvSpPr>
          <p:cNvPr id="337" name="Google Shape;337;p1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8" name="Google Shape;338;p1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9" name="Google Shape;339;p16"/>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0" name="Google Shape;340;p16"/>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1" name="Google Shape;341;p16"/>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2" name="Google Shape;342;p16"/>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3" name="Google Shape;343;p16"/>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4" name="Google Shape;344;p16"/>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Times New Roman"/>
                <a:ea typeface="Times New Roman"/>
                <a:cs typeface="Times New Roman"/>
                <a:sym typeface="Times New Roman"/>
              </a:rPr>
              <a:t>Current Trends and Future Outlook</a:t>
            </a:r>
            <a:endParaRPr sz="4000">
              <a:solidFill>
                <a:srgbClr val="FFFFFF"/>
              </a:solidFill>
              <a:latin typeface="Times New Roman"/>
              <a:ea typeface="Times New Roman"/>
              <a:cs typeface="Times New Roman"/>
              <a:sym typeface="Times New Roman"/>
            </a:endParaRPr>
          </a:p>
        </p:txBody>
      </p:sp>
      <p:sp>
        <p:nvSpPr>
          <p:cNvPr id="345" name="Google Shape;345;p16"/>
          <p:cNvSpPr txBox="1"/>
          <p:nvPr>
            <p:ph idx="1" type="body"/>
          </p:nvPr>
        </p:nvSpPr>
        <p:spPr>
          <a:xfrm>
            <a:off x="4746350" y="478900"/>
            <a:ext cx="6654000" cy="5920500"/>
          </a:xfrm>
          <a:prstGeom prst="rect">
            <a:avLst/>
          </a:prstGeom>
          <a:noFill/>
          <a:ln>
            <a:noFill/>
          </a:ln>
        </p:spPr>
        <p:txBody>
          <a:bodyPr anchorCtr="0" anchor="ctr" bIns="45700" lIns="91425" spcFirstLastPara="1" rIns="91425" wrap="square" tIns="45700">
            <a:noAutofit/>
          </a:bodyPr>
          <a:lstStyle/>
          <a:p>
            <a:pPr indent="-234950" lvl="0" marL="228600" rtl="0" algn="just">
              <a:lnSpc>
                <a:spcPct val="90000"/>
              </a:lnSpc>
              <a:spcBef>
                <a:spcPts val="0"/>
              </a:spcBef>
              <a:spcAft>
                <a:spcPts val="0"/>
              </a:spcAft>
              <a:buClr>
                <a:schemeClr val="dk1"/>
              </a:buClr>
              <a:buSzPts val="1500"/>
              <a:buFont typeface="Calibri"/>
              <a:buAutoNum type="arabicPeriod"/>
            </a:pPr>
            <a:r>
              <a:rPr b="1" i="0" lang="en-US" sz="1500">
                <a:latin typeface="Times New Roman"/>
                <a:ea typeface="Times New Roman"/>
                <a:cs typeface="Times New Roman"/>
                <a:sym typeface="Times New Roman"/>
              </a:rPr>
              <a:t>Moore's Law Evolution</a:t>
            </a:r>
            <a:r>
              <a:rPr i="0" lang="en-US" sz="1500">
                <a:latin typeface="Times New Roman"/>
                <a:ea typeface="Times New Roman"/>
                <a:cs typeface="Times New Roman"/>
                <a:sym typeface="Times New Roman"/>
              </a:rPr>
              <a:t>: The classic Moore's Law, predicting the doubling of transistors on a chip every two years, has seen some modifications as the physical limits of silicon-based transistors approach. However, advancements in materials, such as 3D transistors, and new processing paradigms are paving the way for continued computing power growth.</a:t>
            </a:r>
            <a:endParaRPr sz="2900">
              <a:latin typeface="Times New Roman"/>
              <a:ea typeface="Times New Roman"/>
              <a:cs typeface="Times New Roman"/>
              <a:sym typeface="Times New Roman"/>
            </a:endParaRPr>
          </a:p>
          <a:p>
            <a:pPr indent="-234950" lvl="0" marL="228600" rtl="0" algn="just">
              <a:lnSpc>
                <a:spcPct val="90000"/>
              </a:lnSpc>
              <a:spcBef>
                <a:spcPts val="1000"/>
              </a:spcBef>
              <a:spcAft>
                <a:spcPts val="0"/>
              </a:spcAft>
              <a:buClr>
                <a:schemeClr val="dk1"/>
              </a:buClr>
              <a:buSzPts val="1500"/>
              <a:buFont typeface="Calibri"/>
              <a:buAutoNum type="arabicPeriod"/>
            </a:pPr>
            <a:r>
              <a:rPr b="1" i="0" lang="en-US" sz="1500">
                <a:latin typeface="Times New Roman"/>
                <a:ea typeface="Times New Roman"/>
                <a:cs typeface="Times New Roman"/>
                <a:sym typeface="Times New Roman"/>
              </a:rPr>
              <a:t>Multi-Core and Heterogeneous Processors</a:t>
            </a:r>
            <a:r>
              <a:rPr i="0" lang="en-US" sz="1500">
                <a:latin typeface="Times New Roman"/>
                <a:ea typeface="Times New Roman"/>
                <a:cs typeface="Times New Roman"/>
                <a:sym typeface="Times New Roman"/>
              </a:rPr>
              <a:t>: To achieve higher performance and energy efficiency, modern processors are equipped with multiple cores and heterogeneous architectures. Future trends may focus on optimizing and balancing workload distribution among different types of cores for specific tasks, leading to more power-efficient and specialized processing units.</a:t>
            </a:r>
            <a:endParaRPr sz="2900">
              <a:latin typeface="Times New Roman"/>
              <a:ea typeface="Times New Roman"/>
              <a:cs typeface="Times New Roman"/>
              <a:sym typeface="Times New Roman"/>
            </a:endParaRPr>
          </a:p>
          <a:p>
            <a:pPr indent="-234950" lvl="0" marL="228600" rtl="0" algn="just">
              <a:lnSpc>
                <a:spcPct val="90000"/>
              </a:lnSpc>
              <a:spcBef>
                <a:spcPts val="1000"/>
              </a:spcBef>
              <a:spcAft>
                <a:spcPts val="0"/>
              </a:spcAft>
              <a:buClr>
                <a:schemeClr val="dk1"/>
              </a:buClr>
              <a:buSzPts val="1500"/>
              <a:buFont typeface="Calibri"/>
              <a:buAutoNum type="arabicPeriod"/>
            </a:pPr>
            <a:r>
              <a:rPr b="1" i="0" lang="en-US" sz="1500">
                <a:latin typeface="Times New Roman"/>
                <a:ea typeface="Times New Roman"/>
                <a:cs typeface="Times New Roman"/>
                <a:sym typeface="Times New Roman"/>
              </a:rPr>
              <a:t>Specialized Processors for AI and ML: </a:t>
            </a:r>
            <a:r>
              <a:rPr i="0" lang="en-US" sz="1500">
                <a:latin typeface="Times New Roman"/>
                <a:ea typeface="Times New Roman"/>
                <a:cs typeface="Times New Roman"/>
                <a:sym typeface="Times New Roman"/>
              </a:rPr>
              <a:t>The demand for Artificial Intelligence (AI) and Machine Learning (ML) has led to the development of specialized processors like GPUs, TPUs (Tensor Processing Units), and NPUs (Neural Processing Units). Future trends may focus on even more tailored processors to handle diverse AI workloads.</a:t>
            </a:r>
            <a:endParaRPr sz="2900">
              <a:latin typeface="Times New Roman"/>
              <a:ea typeface="Times New Roman"/>
              <a:cs typeface="Times New Roman"/>
              <a:sym typeface="Times New Roman"/>
            </a:endParaRPr>
          </a:p>
          <a:p>
            <a:pPr indent="-234950" lvl="0" marL="228600" rtl="0" algn="just">
              <a:lnSpc>
                <a:spcPct val="90000"/>
              </a:lnSpc>
              <a:spcBef>
                <a:spcPts val="1000"/>
              </a:spcBef>
              <a:spcAft>
                <a:spcPts val="0"/>
              </a:spcAft>
              <a:buClr>
                <a:schemeClr val="dk1"/>
              </a:buClr>
              <a:buSzPts val="1500"/>
              <a:buFont typeface="Calibri"/>
              <a:buAutoNum type="arabicPeriod"/>
            </a:pPr>
            <a:r>
              <a:rPr b="1" i="0" lang="en-US" sz="1500">
                <a:latin typeface="Times New Roman"/>
                <a:ea typeface="Times New Roman"/>
                <a:cs typeface="Times New Roman"/>
                <a:sym typeface="Times New Roman"/>
              </a:rPr>
              <a:t>Quantum Computing Advancements</a:t>
            </a:r>
            <a:r>
              <a:rPr i="0" lang="en-US" sz="1500">
                <a:latin typeface="Times New Roman"/>
                <a:ea typeface="Times New Roman"/>
                <a:cs typeface="Times New Roman"/>
                <a:sym typeface="Times New Roman"/>
              </a:rPr>
              <a:t>: Quantum computing has shown immense promise in tackling complex problems that are intractable for classical processors. Current trends focus on improving the stability and scalability of quantum systems, and the future outlook includes the potential for exponential speed-ups in specific applications.</a:t>
            </a:r>
            <a:endParaRPr sz="2900">
              <a:latin typeface="Times New Roman"/>
              <a:ea typeface="Times New Roman"/>
              <a:cs typeface="Times New Roman"/>
              <a:sym typeface="Times New Roman"/>
            </a:endParaRPr>
          </a:p>
          <a:p>
            <a:pPr indent="-234950" lvl="0" marL="228600" rtl="0" algn="just">
              <a:lnSpc>
                <a:spcPct val="90000"/>
              </a:lnSpc>
              <a:spcBef>
                <a:spcPts val="1000"/>
              </a:spcBef>
              <a:spcAft>
                <a:spcPts val="0"/>
              </a:spcAft>
              <a:buClr>
                <a:schemeClr val="dk1"/>
              </a:buClr>
              <a:buSzPts val="1500"/>
              <a:buFont typeface="Calibri"/>
              <a:buAutoNum type="arabicPeriod"/>
            </a:pPr>
            <a:r>
              <a:rPr b="1" i="0" lang="en-US" sz="1500">
                <a:latin typeface="Times New Roman"/>
                <a:ea typeface="Times New Roman"/>
                <a:cs typeface="Times New Roman"/>
                <a:sym typeface="Times New Roman"/>
              </a:rPr>
              <a:t>Neuromorphic and Bio-Inspired Architectures</a:t>
            </a:r>
            <a:r>
              <a:rPr i="0" lang="en-US" sz="1500">
                <a:latin typeface="Times New Roman"/>
                <a:ea typeface="Times New Roman"/>
                <a:cs typeface="Times New Roman"/>
                <a:sym typeface="Times New Roman"/>
              </a:rPr>
              <a:t>: Inspired by the human brain, neuromorphic computing aims to create processors that can perform AI tasks more efficiently. Future developments may see the integration of novel components and architectures, enabling faster and more energy-efficient AI processing.</a:t>
            </a:r>
            <a:endParaRPr sz="2900">
              <a:latin typeface="Times New Roman"/>
              <a:ea typeface="Times New Roman"/>
              <a:cs typeface="Times New Roman"/>
              <a:sym typeface="Times New Roman"/>
            </a:endParaRPr>
          </a:p>
          <a:p>
            <a:pPr indent="-139700" lvl="0" marL="228600" rtl="0" algn="just">
              <a:lnSpc>
                <a:spcPct val="90000"/>
              </a:lnSpc>
              <a:spcBef>
                <a:spcPts val="1000"/>
              </a:spcBef>
              <a:spcAft>
                <a:spcPts val="0"/>
              </a:spcAft>
              <a:buClr>
                <a:schemeClr val="dk1"/>
              </a:buClr>
              <a:buSzPts val="1400"/>
              <a:buNone/>
            </a:pPr>
            <a:r>
              <a:t/>
            </a:r>
            <a:endParaRPr sz="15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349" name="Shape 349"/>
        <p:cNvGrpSpPr/>
        <p:nvPr/>
      </p:nvGrpSpPr>
      <p:grpSpPr>
        <a:xfrm>
          <a:off x="0" y="0"/>
          <a:ext cx="0" cy="0"/>
          <a:chOff x="0" y="0"/>
          <a:chExt cx="0" cy="0"/>
        </a:xfrm>
      </p:grpSpPr>
      <p:sp>
        <p:nvSpPr>
          <p:cNvPr id="350" name="Google Shape;350;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1" name="Google Shape;351;p17"/>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2" name="Google Shape;352;p17"/>
          <p:cNvSpPr/>
          <p:nvPr/>
        </p:nvSpPr>
        <p:spPr>
          <a:xfrm flipH="1" rot="10800000">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3" name="Google Shape;353;p17"/>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4" name="Google Shape;354;p17"/>
          <p:cNvSpPr txBox="1"/>
          <p:nvPr>
            <p:ph type="title"/>
          </p:nvPr>
        </p:nvSpPr>
        <p:spPr>
          <a:xfrm>
            <a:off x="1371597" y="348865"/>
            <a:ext cx="10044023" cy="87772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Arial"/>
              <a:buNone/>
            </a:pPr>
            <a:br>
              <a:rPr b="0" i="0" lang="en-US" sz="1300">
                <a:solidFill>
                  <a:srgbClr val="FFFFFF"/>
                </a:solidFill>
                <a:latin typeface="Arial"/>
                <a:ea typeface="Arial"/>
                <a:cs typeface="Arial"/>
                <a:sym typeface="Arial"/>
              </a:rPr>
            </a:br>
            <a:r>
              <a:rPr b="0" i="0" lang="en-US" sz="2800">
                <a:solidFill>
                  <a:srgbClr val="FFFFFF"/>
                </a:solidFill>
                <a:latin typeface="Arial"/>
                <a:ea typeface="Arial"/>
                <a:cs typeface="Arial"/>
                <a:sym typeface="Arial"/>
              </a:rPr>
              <a:t>Conclusion:</a:t>
            </a:r>
            <a:br>
              <a:rPr b="0" i="0" lang="en-US" sz="1300">
                <a:solidFill>
                  <a:srgbClr val="FFFFFF"/>
                </a:solidFill>
                <a:latin typeface="Arial"/>
                <a:ea typeface="Arial"/>
                <a:cs typeface="Arial"/>
                <a:sym typeface="Arial"/>
              </a:rPr>
            </a:br>
            <a:br>
              <a:rPr b="0" i="0" lang="en-US" sz="1300">
                <a:solidFill>
                  <a:srgbClr val="FFFFFF"/>
                </a:solidFill>
                <a:latin typeface="Arial"/>
                <a:ea typeface="Arial"/>
                <a:cs typeface="Arial"/>
                <a:sym typeface="Arial"/>
              </a:rPr>
            </a:br>
            <a:endParaRPr sz="1300">
              <a:solidFill>
                <a:srgbClr val="FFFFFF"/>
              </a:solidFill>
            </a:endParaRPr>
          </a:p>
        </p:txBody>
      </p:sp>
      <p:grpSp>
        <p:nvGrpSpPr>
          <p:cNvPr id="355" name="Google Shape;355;p17"/>
          <p:cNvGrpSpPr/>
          <p:nvPr/>
        </p:nvGrpSpPr>
        <p:grpSpPr>
          <a:xfrm>
            <a:off x="364201" y="2129099"/>
            <a:ext cx="11437946" cy="4178830"/>
            <a:chOff x="59990" y="740782"/>
            <a:chExt cx="10807848" cy="2866728"/>
          </a:xfrm>
        </p:grpSpPr>
        <p:sp>
          <p:nvSpPr>
            <p:cNvPr id="356" name="Google Shape;356;p17"/>
            <p:cNvSpPr/>
            <p:nvPr/>
          </p:nvSpPr>
          <p:spPr>
            <a:xfrm>
              <a:off x="947190" y="740782"/>
              <a:ext cx="1451700" cy="1236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59990" y="2490860"/>
              <a:ext cx="3226223" cy="11166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txBox="1"/>
            <p:nvPr/>
          </p:nvSpPr>
          <p:spPr>
            <a:xfrm>
              <a:off x="59990" y="2490860"/>
              <a:ext cx="3226223" cy="111665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200"/>
                <a:buFont typeface="Calibri"/>
                <a:buNone/>
              </a:pPr>
              <a:r>
                <a:rPr i="0" lang="en-US" sz="1200" u="none" cap="none" strike="noStrike">
                  <a:solidFill>
                    <a:schemeClr val="dk1"/>
                  </a:solidFill>
                  <a:latin typeface="Times New Roman"/>
                  <a:ea typeface="Times New Roman"/>
                  <a:cs typeface="Times New Roman"/>
                  <a:sym typeface="Times New Roman"/>
                </a:rPr>
                <a:t>Processors have come a long way since their inception, evolving from vacuum tube computers to powerful microprocessors. These technological advancements have been instrumental in powering complex engineering applications.</a:t>
              </a:r>
              <a:endParaRPr i="0" sz="1200" u="none" cap="none" strike="noStrike">
                <a:solidFill>
                  <a:schemeClr val="dk1"/>
                </a:solidFill>
                <a:latin typeface="Times New Roman"/>
                <a:ea typeface="Times New Roman"/>
                <a:cs typeface="Times New Roman"/>
                <a:sym typeface="Times New Roman"/>
              </a:endParaRPr>
            </a:p>
          </p:txBody>
        </p:sp>
        <p:sp>
          <p:nvSpPr>
            <p:cNvPr id="359" name="Google Shape;359;p17"/>
            <p:cNvSpPr/>
            <p:nvPr/>
          </p:nvSpPr>
          <p:spPr>
            <a:xfrm>
              <a:off x="4738010" y="768685"/>
              <a:ext cx="1451700" cy="11802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3850802" y="2490860"/>
              <a:ext cx="3226223" cy="11166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txBox="1"/>
            <p:nvPr/>
          </p:nvSpPr>
          <p:spPr>
            <a:xfrm>
              <a:off x="3850802" y="2490860"/>
              <a:ext cx="3226223" cy="111665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200"/>
                <a:buFont typeface="Calibri"/>
                <a:buNone/>
              </a:pPr>
              <a:r>
                <a:rPr i="0" lang="en-US" sz="1200" u="none" cap="none" strike="noStrike">
                  <a:solidFill>
                    <a:schemeClr val="dk1"/>
                  </a:solidFill>
                  <a:latin typeface="Times New Roman"/>
                  <a:ea typeface="Times New Roman"/>
                  <a:cs typeface="Times New Roman"/>
                  <a:sym typeface="Times New Roman"/>
                </a:rPr>
                <a:t>The continuous evolution of processors in engineering has played a pivotal role in driving technological advancements across various industries. From scientific simulations to data analytics and AI, processors have become the backbone of modern engineering.</a:t>
              </a:r>
              <a:endParaRPr i="0" sz="1200" u="none" cap="none" strike="noStrike">
                <a:solidFill>
                  <a:schemeClr val="dk1"/>
                </a:solidFill>
                <a:latin typeface="Times New Roman"/>
                <a:ea typeface="Times New Roman"/>
                <a:cs typeface="Times New Roman"/>
                <a:sym typeface="Times New Roman"/>
              </a:endParaRPr>
            </a:p>
          </p:txBody>
        </p:sp>
        <p:sp>
          <p:nvSpPr>
            <p:cNvPr id="362" name="Google Shape;362;p17"/>
            <p:cNvSpPr/>
            <p:nvPr/>
          </p:nvSpPr>
          <p:spPr>
            <a:xfrm>
              <a:off x="8590710" y="808260"/>
              <a:ext cx="1451700" cy="12360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7"/>
            <p:cNvSpPr/>
            <p:nvPr/>
          </p:nvSpPr>
          <p:spPr>
            <a:xfrm>
              <a:off x="7641615" y="2490860"/>
              <a:ext cx="3226223" cy="111665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
            <p:cNvSpPr txBox="1"/>
            <p:nvPr/>
          </p:nvSpPr>
          <p:spPr>
            <a:xfrm>
              <a:off x="7641615" y="2490860"/>
              <a:ext cx="3226223" cy="111665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400"/>
                <a:buFont typeface="Calibri"/>
                <a:buNone/>
              </a:pPr>
              <a:r>
                <a:rPr i="0" lang="en-US" sz="1400" u="none" cap="none" strike="noStrike">
                  <a:solidFill>
                    <a:schemeClr val="dk1"/>
                  </a:solidFill>
                  <a:latin typeface="Times New Roman"/>
                  <a:ea typeface="Times New Roman"/>
                  <a:cs typeface="Times New Roman"/>
                  <a:sym typeface="Times New Roman"/>
                </a:rPr>
                <a:t>As we reflect on the journey of processors, we are reminded of the incredible progress that has been made, enabling engineers to achieve remarkable feats and solve increasingly complex challenges.</a:t>
              </a:r>
              <a:endParaRPr i="0" sz="14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368" name="Shape 368"/>
        <p:cNvGrpSpPr/>
        <p:nvPr/>
      </p:nvGrpSpPr>
      <p:grpSpPr>
        <a:xfrm>
          <a:off x="0" y="0"/>
          <a:ext cx="0" cy="0"/>
          <a:chOff x="0" y="0"/>
          <a:chExt cx="0" cy="0"/>
        </a:xfrm>
      </p:grpSpPr>
      <p:sp>
        <p:nvSpPr>
          <p:cNvPr id="369" name="Google Shape;369;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0" name="Google Shape;370;p18"/>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1" name="Google Shape;371;p18"/>
          <p:cNvSpPr/>
          <p:nvPr/>
        </p:nvSpPr>
        <p:spPr>
          <a:xfrm flipH="1" rot="10800000">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2" name="Google Shape;372;p18"/>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3" name="Google Shape;373;p18"/>
          <p:cNvSpPr txBox="1"/>
          <p:nvPr>
            <p:ph type="title"/>
          </p:nvPr>
        </p:nvSpPr>
        <p:spPr>
          <a:xfrm>
            <a:off x="1371597" y="348865"/>
            <a:ext cx="10044023" cy="87772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Arial"/>
              <a:buNone/>
            </a:pPr>
            <a:br>
              <a:rPr b="0" i="0" lang="en-US" sz="1300">
                <a:solidFill>
                  <a:srgbClr val="FFFFFF"/>
                </a:solidFill>
                <a:latin typeface="Arial"/>
                <a:ea typeface="Arial"/>
                <a:cs typeface="Arial"/>
                <a:sym typeface="Arial"/>
              </a:rPr>
            </a:br>
            <a:r>
              <a:rPr b="0" i="0" lang="en-US" sz="3100">
                <a:solidFill>
                  <a:srgbClr val="FFFFFF"/>
                </a:solidFill>
                <a:latin typeface="Arial"/>
                <a:ea typeface="Arial"/>
                <a:cs typeface="Arial"/>
                <a:sym typeface="Arial"/>
              </a:rPr>
              <a:t>Conclusion:</a:t>
            </a:r>
            <a:br>
              <a:rPr b="0" i="0" lang="en-US" sz="1300">
                <a:solidFill>
                  <a:srgbClr val="FFFFFF"/>
                </a:solidFill>
                <a:latin typeface="Arial"/>
                <a:ea typeface="Arial"/>
                <a:cs typeface="Arial"/>
                <a:sym typeface="Arial"/>
              </a:rPr>
            </a:br>
            <a:br>
              <a:rPr b="0" i="0" lang="en-US" sz="1300">
                <a:solidFill>
                  <a:srgbClr val="FFFFFF"/>
                </a:solidFill>
                <a:latin typeface="Arial"/>
                <a:ea typeface="Arial"/>
                <a:cs typeface="Arial"/>
                <a:sym typeface="Arial"/>
              </a:rPr>
            </a:br>
            <a:endParaRPr sz="1300">
              <a:solidFill>
                <a:srgbClr val="FFFFFF"/>
              </a:solidFill>
            </a:endParaRPr>
          </a:p>
        </p:txBody>
      </p:sp>
      <p:grpSp>
        <p:nvGrpSpPr>
          <p:cNvPr id="374" name="Google Shape;374;p18"/>
          <p:cNvGrpSpPr/>
          <p:nvPr/>
        </p:nvGrpSpPr>
        <p:grpSpPr>
          <a:xfrm>
            <a:off x="1084859" y="2239498"/>
            <a:ext cx="10043822" cy="4010142"/>
            <a:chOff x="727552" y="431341"/>
            <a:chExt cx="9434362" cy="3520139"/>
          </a:xfrm>
        </p:grpSpPr>
        <p:sp>
          <p:nvSpPr>
            <p:cNvPr id="375" name="Google Shape;375;p18"/>
            <p:cNvSpPr/>
            <p:nvPr/>
          </p:nvSpPr>
          <p:spPr>
            <a:xfrm>
              <a:off x="1915553" y="431341"/>
              <a:ext cx="1944000" cy="13344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727552" y="2014241"/>
              <a:ext cx="4320000" cy="193723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txBox="1"/>
            <p:nvPr/>
          </p:nvSpPr>
          <p:spPr>
            <a:xfrm>
              <a:off x="727552" y="2014241"/>
              <a:ext cx="4320000" cy="1937239"/>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300"/>
                <a:buFont typeface="Calibri"/>
                <a:buNone/>
              </a:pPr>
              <a:r>
                <a:rPr i="0" lang="en-US" u="none" cap="none" strike="noStrike">
                  <a:solidFill>
                    <a:schemeClr val="dk1"/>
                  </a:solidFill>
                  <a:latin typeface="Times New Roman"/>
                  <a:ea typeface="Times New Roman"/>
                  <a:cs typeface="Times New Roman"/>
                  <a:sym typeface="Times New Roman"/>
                </a:rPr>
                <a:t>Looking to the future, exciting prospects lie ahead in the world of processors. Quantum computing holds the promise of exponentially increased processing power, revolutionizing the way we approach computations and engineering tasks.</a:t>
              </a:r>
              <a:endParaRPr i="0" u="none" cap="none" strike="noStrike">
                <a:solidFill>
                  <a:schemeClr val="dk1"/>
                </a:solidFill>
                <a:latin typeface="Times New Roman"/>
                <a:ea typeface="Times New Roman"/>
                <a:cs typeface="Times New Roman"/>
                <a:sym typeface="Times New Roman"/>
              </a:endParaRPr>
            </a:p>
          </p:txBody>
        </p:sp>
        <p:sp>
          <p:nvSpPr>
            <p:cNvPr id="378" name="Google Shape;378;p18"/>
            <p:cNvSpPr/>
            <p:nvPr/>
          </p:nvSpPr>
          <p:spPr>
            <a:xfrm>
              <a:off x="7029908" y="496331"/>
              <a:ext cx="1944000" cy="12045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5841914" y="2059061"/>
              <a:ext cx="4320000" cy="151479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txBox="1"/>
            <p:nvPr/>
          </p:nvSpPr>
          <p:spPr>
            <a:xfrm>
              <a:off x="5841914" y="2059061"/>
              <a:ext cx="4320000" cy="1514793"/>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300"/>
                <a:buFont typeface="Calibri"/>
                <a:buNone/>
              </a:pPr>
              <a:r>
                <a:rPr i="0" lang="en-US" u="none" cap="none" strike="noStrike">
                  <a:solidFill>
                    <a:schemeClr val="dk1"/>
                  </a:solidFill>
                  <a:latin typeface="Times New Roman"/>
                  <a:ea typeface="Times New Roman"/>
                  <a:cs typeface="Times New Roman"/>
                  <a:sym typeface="Times New Roman"/>
                </a:rPr>
                <a:t>Beyond quantum computing, emerging technologies like neuromorphic computing and AI-specific processors offer intriguing possibilities for the future of engineering, promising to unlock new levels of efficiency and creativity.</a:t>
              </a:r>
              <a:endParaRPr i="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Literature Review:</a:t>
            </a:r>
            <a:endParaRPr/>
          </a:p>
        </p:txBody>
      </p:sp>
      <p:graphicFrame>
        <p:nvGraphicFramePr>
          <p:cNvPr id="386" name="Google Shape;386;p19"/>
          <p:cNvGraphicFramePr/>
          <p:nvPr/>
        </p:nvGraphicFramePr>
        <p:xfrm>
          <a:off x="609603" y="1475509"/>
          <a:ext cx="3000000" cy="3000000"/>
        </p:xfrm>
        <a:graphic>
          <a:graphicData uri="http://schemas.openxmlformats.org/drawingml/2006/table">
            <a:tbl>
              <a:tblPr bandRow="1" firstCol="1" firstRow="1">
                <a:noFill/>
                <a:tableStyleId>{6B2E9C4D-4045-4C1A-B156-DC835A8E4035}</a:tableStyleId>
              </a:tblPr>
              <a:tblGrid>
                <a:gridCol w="1925700"/>
                <a:gridCol w="1516225"/>
                <a:gridCol w="827650"/>
                <a:gridCol w="3308675"/>
                <a:gridCol w="2757225"/>
              </a:tblGrid>
              <a:tr h="1242425">
                <a:tc>
                  <a:txBody>
                    <a:bodyPr/>
                    <a:lstStyle/>
                    <a:p>
                      <a:pPr indent="0" lvl="0" marL="0" marR="0" rtl="0" algn="just">
                        <a:lnSpc>
                          <a:spcPct val="107000"/>
                        </a:lnSpc>
                        <a:spcBef>
                          <a:spcPts val="0"/>
                        </a:spcBef>
                        <a:spcAft>
                          <a:spcPts val="0"/>
                        </a:spcAft>
                        <a:buNone/>
                      </a:pPr>
                      <a:r>
                        <a:rPr lang="en-US" sz="1100" u="none" cap="none" strike="noStrike"/>
                        <a:t>TITLE/</a:t>
                      </a:r>
                      <a:endParaRPr/>
                    </a:p>
                    <a:p>
                      <a:pPr indent="0" lvl="0" marL="0" marR="0" rtl="0" algn="just">
                        <a:lnSpc>
                          <a:spcPct val="107000"/>
                        </a:lnSpc>
                        <a:spcBef>
                          <a:spcPts val="0"/>
                        </a:spcBef>
                        <a:spcAft>
                          <a:spcPts val="0"/>
                        </a:spcAft>
                        <a:buNone/>
                      </a:pPr>
                      <a:r>
                        <a:rPr lang="en-US" sz="1100" u="none" cap="none" strike="noStrike"/>
                        <a:t>DATE</a:t>
                      </a:r>
                      <a:endParaRPr sz="1100" u="none" cap="none" strike="noStrike">
                        <a:latin typeface="Calibri"/>
                        <a:ea typeface="Calibri"/>
                        <a:cs typeface="Calibri"/>
                        <a:sym typeface="Calibri"/>
                      </a:endParaRPr>
                    </a:p>
                  </a:txBody>
                  <a:tcPr marT="0" marB="0" marR="24350" marL="24350"/>
                </a:tc>
                <a:tc>
                  <a:txBody>
                    <a:bodyPr/>
                    <a:lstStyle/>
                    <a:p>
                      <a:pPr indent="0" lvl="0" marL="0" marR="0" rtl="0" algn="just">
                        <a:lnSpc>
                          <a:spcPct val="107000"/>
                        </a:lnSpc>
                        <a:spcBef>
                          <a:spcPts val="0"/>
                        </a:spcBef>
                        <a:spcAft>
                          <a:spcPts val="0"/>
                        </a:spcAft>
                        <a:buNone/>
                      </a:pPr>
                      <a:r>
                        <a:rPr lang="en-US" sz="1100" u="none" cap="none" strike="noStrike"/>
                        <a:t>AUTHOR</a:t>
                      </a:r>
                      <a:endParaRPr sz="1100" u="none" cap="none" strike="noStrike">
                        <a:latin typeface="Calibri"/>
                        <a:ea typeface="Calibri"/>
                        <a:cs typeface="Calibri"/>
                        <a:sym typeface="Calibri"/>
                      </a:endParaRPr>
                    </a:p>
                  </a:txBody>
                  <a:tcPr marT="0" marB="0" marR="24350" marL="24350"/>
                </a:tc>
                <a:tc>
                  <a:txBody>
                    <a:bodyPr/>
                    <a:lstStyle/>
                    <a:p>
                      <a:pPr indent="0" lvl="0" marL="0" marR="0" rtl="0" algn="just">
                        <a:lnSpc>
                          <a:spcPct val="107000"/>
                        </a:lnSpc>
                        <a:spcBef>
                          <a:spcPts val="0"/>
                        </a:spcBef>
                        <a:spcAft>
                          <a:spcPts val="0"/>
                        </a:spcAft>
                        <a:buNone/>
                      </a:pPr>
                      <a:r>
                        <a:rPr lang="en-US" sz="1100" u="none" cap="none" strike="noStrike"/>
                        <a:t>PUBLISHER</a:t>
                      </a:r>
                      <a:endParaRPr sz="1100" u="none" cap="none" strike="noStrike">
                        <a:latin typeface="Calibri"/>
                        <a:ea typeface="Calibri"/>
                        <a:cs typeface="Calibri"/>
                        <a:sym typeface="Calibri"/>
                      </a:endParaRPr>
                    </a:p>
                  </a:txBody>
                  <a:tcPr marT="0" marB="0" marR="24350" marL="24350"/>
                </a:tc>
                <a:tc>
                  <a:txBody>
                    <a:bodyPr/>
                    <a:lstStyle/>
                    <a:p>
                      <a:pPr indent="0" lvl="0" marL="0" marR="0" rtl="0" algn="just">
                        <a:lnSpc>
                          <a:spcPct val="107000"/>
                        </a:lnSpc>
                        <a:spcBef>
                          <a:spcPts val="0"/>
                        </a:spcBef>
                        <a:spcAft>
                          <a:spcPts val="0"/>
                        </a:spcAft>
                        <a:buNone/>
                      </a:pPr>
                      <a:r>
                        <a:rPr lang="en-US" sz="1100" u="none" cap="none" strike="noStrike"/>
                        <a:t>SUMMARY</a:t>
                      </a:r>
                      <a:endParaRPr sz="1100" u="none" cap="none" strike="noStrike">
                        <a:latin typeface="Calibri"/>
                        <a:ea typeface="Calibri"/>
                        <a:cs typeface="Calibri"/>
                        <a:sym typeface="Calibri"/>
                      </a:endParaRPr>
                    </a:p>
                  </a:txBody>
                  <a:tcPr marT="0" marB="0" marR="24350" marL="24350"/>
                </a:tc>
                <a:tc>
                  <a:txBody>
                    <a:bodyPr/>
                    <a:lstStyle/>
                    <a:p>
                      <a:pPr indent="0" lvl="0" marL="0" marR="0" rtl="0" algn="just">
                        <a:lnSpc>
                          <a:spcPct val="107000"/>
                        </a:lnSpc>
                        <a:spcBef>
                          <a:spcPts val="0"/>
                        </a:spcBef>
                        <a:spcAft>
                          <a:spcPts val="0"/>
                        </a:spcAft>
                        <a:buNone/>
                      </a:pPr>
                      <a:r>
                        <a:rPr lang="en-US" sz="1100" u="none" cap="none" strike="noStrike"/>
                        <a:t>RESULT &amp; ANALYSIS</a:t>
                      </a:r>
                      <a:endParaRPr sz="1100" u="none" cap="none" strike="noStrike">
                        <a:latin typeface="Calibri"/>
                        <a:ea typeface="Calibri"/>
                        <a:cs typeface="Calibri"/>
                        <a:sym typeface="Calibri"/>
                      </a:endParaRPr>
                    </a:p>
                  </a:txBody>
                  <a:tcPr marT="0" marB="0" marR="24350" marL="24350"/>
                </a:tc>
              </a:tr>
              <a:tr h="2098175">
                <a:tc>
                  <a:txBody>
                    <a:bodyPr/>
                    <a:lstStyle/>
                    <a:p>
                      <a:pPr indent="0" lvl="0" marL="0" marR="0" rtl="0" algn="just">
                        <a:lnSpc>
                          <a:spcPct val="107000"/>
                        </a:lnSpc>
                        <a:spcBef>
                          <a:spcPts val="0"/>
                        </a:spcBef>
                        <a:spcAft>
                          <a:spcPts val="0"/>
                        </a:spcAft>
                        <a:buNone/>
                      </a:pPr>
                      <a:r>
                        <a:rPr lang="en-US" sz="1100" u="none" cap="none" strike="noStrike"/>
                        <a:t>Designing a Teaching Aid for Microprocessor Class: Case Study Microprocessor Interconnection with Memory</a:t>
                      </a:r>
                      <a:endParaRPr sz="1100" u="none" cap="none" strike="noStrike"/>
                    </a:p>
                    <a:p>
                      <a:pPr indent="0" lvl="0" marL="0" marR="0" rtl="0" algn="just">
                        <a:lnSpc>
                          <a:spcPct val="107000"/>
                        </a:lnSpc>
                        <a:spcBef>
                          <a:spcPts val="0"/>
                        </a:spcBef>
                        <a:spcAft>
                          <a:spcPts val="0"/>
                        </a:spcAft>
                        <a:buNone/>
                      </a:pPr>
                      <a:r>
                        <a:rPr lang="en-US" sz="1100" u="none" cap="none" strike="noStrike"/>
                        <a:t> </a:t>
                      </a:r>
                      <a:endParaRPr sz="1100" u="none" cap="none" strike="noStrike"/>
                    </a:p>
                    <a:p>
                      <a:pPr indent="0" lvl="0" marL="0" marR="0" rtl="0" algn="just">
                        <a:lnSpc>
                          <a:spcPct val="107000"/>
                        </a:lnSpc>
                        <a:spcBef>
                          <a:spcPts val="0"/>
                        </a:spcBef>
                        <a:spcAft>
                          <a:spcPts val="0"/>
                        </a:spcAft>
                        <a:buNone/>
                      </a:pPr>
                      <a:r>
                        <a:rPr lang="en-US" sz="1100" u="none" cap="none" strike="noStrike"/>
                        <a:t>April 2021</a:t>
                      </a:r>
                      <a:endParaRPr sz="1100" u="none" cap="none" strike="noStrike">
                        <a:latin typeface="Calibri"/>
                        <a:ea typeface="Calibri"/>
                        <a:cs typeface="Calibri"/>
                        <a:sym typeface="Calibri"/>
                      </a:endParaRPr>
                    </a:p>
                  </a:txBody>
                  <a:tcPr marT="0" marB="0" marR="24350" marL="24350"/>
                </a:tc>
                <a:tc>
                  <a:txBody>
                    <a:bodyPr/>
                    <a:lstStyle/>
                    <a:p>
                      <a:pPr indent="0" lvl="0" marL="0" marR="0" rtl="0" algn="just">
                        <a:lnSpc>
                          <a:spcPct val="107000"/>
                        </a:lnSpc>
                        <a:spcBef>
                          <a:spcPts val="0"/>
                        </a:spcBef>
                        <a:spcAft>
                          <a:spcPts val="0"/>
                        </a:spcAft>
                        <a:buNone/>
                      </a:pPr>
                      <a:r>
                        <a:rPr lang="en-US" sz="1100" u="none" cap="none" strike="noStrike"/>
                        <a:t>Gunna Cahya Wardiyani; Nyoman Karna; Istikmal</a:t>
                      </a:r>
                      <a:endParaRPr sz="1100" u="none" cap="none" strike="noStrike"/>
                    </a:p>
                    <a:p>
                      <a:pPr indent="0" lvl="0" marL="0" marR="0" rtl="0" algn="just">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24350" marL="24350"/>
                </a:tc>
                <a:tc>
                  <a:txBody>
                    <a:bodyPr/>
                    <a:lstStyle/>
                    <a:p>
                      <a:pPr indent="0" lvl="0" marL="0" marR="0" rtl="0" algn="just">
                        <a:lnSpc>
                          <a:spcPct val="107000"/>
                        </a:lnSpc>
                        <a:spcBef>
                          <a:spcPts val="0"/>
                        </a:spcBef>
                        <a:spcAft>
                          <a:spcPts val="0"/>
                        </a:spcAft>
                        <a:buNone/>
                      </a:pPr>
                      <a:r>
                        <a:rPr lang="en-US" sz="1100" u="none" cap="none" strike="noStrike"/>
                        <a:t>IEEE</a:t>
                      </a:r>
                      <a:endParaRPr sz="1100" u="none" cap="none" strike="noStrike">
                        <a:latin typeface="Calibri"/>
                        <a:ea typeface="Calibri"/>
                        <a:cs typeface="Calibri"/>
                        <a:sym typeface="Calibri"/>
                      </a:endParaRPr>
                    </a:p>
                  </a:txBody>
                  <a:tcPr marT="0" marB="0" marR="24350" marL="24350"/>
                </a:tc>
                <a:tc>
                  <a:txBody>
                    <a:bodyPr/>
                    <a:lstStyle/>
                    <a:p>
                      <a:pPr indent="0" lvl="0" marL="0" marR="0" rtl="0" algn="just">
                        <a:lnSpc>
                          <a:spcPct val="107000"/>
                        </a:lnSpc>
                        <a:spcBef>
                          <a:spcPts val="0"/>
                        </a:spcBef>
                        <a:spcAft>
                          <a:spcPts val="0"/>
                        </a:spcAft>
                        <a:buNone/>
                      </a:pPr>
                      <a:r>
                        <a:rPr lang="en-US" sz="1100" u="none" cap="none" strike="noStrike"/>
                        <a:t>The research paper focuses on enhancing the learning process in microprocessor lectures by implementing the "Microprocessor Interconnection with Memory" module. The module uses the demonstration method with the 80C88 Microprocessor to show the correlation between microprocessors and memory practically. The teaching aid, which processes inputs and displays lit LEDs as outputs, received positive test results with an average of 75.34% using the Mean Opinion Score (MOS) method</a:t>
                      </a:r>
                      <a:endParaRPr sz="1100" u="none" cap="none" strike="noStrike">
                        <a:latin typeface="Calibri"/>
                        <a:ea typeface="Calibri"/>
                        <a:cs typeface="Calibri"/>
                        <a:sym typeface="Calibri"/>
                      </a:endParaRPr>
                    </a:p>
                  </a:txBody>
                  <a:tcPr marT="0" marB="0" marR="24350" marL="24350"/>
                </a:tc>
                <a:tc>
                  <a:txBody>
                    <a:bodyPr/>
                    <a:lstStyle/>
                    <a:p>
                      <a:pPr indent="0" lvl="0" marL="0" marR="0" rtl="0" algn="just">
                        <a:lnSpc>
                          <a:spcPct val="107000"/>
                        </a:lnSpc>
                        <a:spcBef>
                          <a:spcPts val="0"/>
                        </a:spcBef>
                        <a:spcAft>
                          <a:spcPts val="0"/>
                        </a:spcAft>
                        <a:buNone/>
                      </a:pPr>
                      <a:r>
                        <a:rPr lang="en-US" sz="1100" u="none" cap="none" strike="noStrike"/>
                        <a:t>- Research introduces a "Microprocessor Interconnection with Memory" teaching aid.</a:t>
                      </a:r>
                      <a:endParaRPr/>
                    </a:p>
                    <a:p>
                      <a:pPr indent="0" lvl="0" marL="0" marR="0" rtl="0" algn="just">
                        <a:lnSpc>
                          <a:spcPct val="107000"/>
                        </a:lnSpc>
                        <a:spcBef>
                          <a:spcPts val="0"/>
                        </a:spcBef>
                        <a:spcAft>
                          <a:spcPts val="0"/>
                        </a:spcAft>
                        <a:buNone/>
                      </a:pPr>
                      <a:r>
                        <a:rPr lang="en-US" sz="1100" u="none" cap="none" strike="noStrike"/>
                        <a:t>- Aid employs demonstration method with 80C88 Microprocessor and lit LEDs.</a:t>
                      </a:r>
                      <a:endParaRPr/>
                    </a:p>
                    <a:p>
                      <a:pPr indent="0" lvl="0" marL="0" marR="0" rtl="0" algn="just">
                        <a:lnSpc>
                          <a:spcPct val="107000"/>
                        </a:lnSpc>
                        <a:spcBef>
                          <a:spcPts val="0"/>
                        </a:spcBef>
                        <a:spcAft>
                          <a:spcPts val="0"/>
                        </a:spcAft>
                        <a:buNone/>
                      </a:pPr>
                      <a:r>
                        <a:rPr lang="en-US" sz="1100" u="none" cap="none" strike="noStrike"/>
                        <a:t>- Test results show 75.34% average score, enhancing students' understanding.</a:t>
                      </a:r>
                      <a:endParaRPr/>
                    </a:p>
                    <a:p>
                      <a:pPr indent="0" lvl="0" marL="0" marR="0" rtl="0" algn="just">
                        <a:lnSpc>
                          <a:spcPct val="107000"/>
                        </a:lnSpc>
                        <a:spcBef>
                          <a:spcPts val="0"/>
                        </a:spcBef>
                        <a:spcAft>
                          <a:spcPts val="0"/>
                        </a:spcAft>
                        <a:buNone/>
                      </a:pPr>
                      <a:r>
                        <a:rPr lang="en-US" sz="1100" u="none" cap="none" strike="noStrike"/>
                        <a:t>- Future analysis: long-term outcomes, feedback, aid refinement.</a:t>
                      </a:r>
                      <a:endParaRPr/>
                    </a:p>
                    <a:p>
                      <a:pPr indent="0" lvl="0" marL="0" marR="0" rtl="0" algn="just">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24350" marL="24350"/>
                </a:tc>
              </a:tr>
              <a:tr h="1877225">
                <a:tc>
                  <a:txBody>
                    <a:bodyPr/>
                    <a:lstStyle/>
                    <a:p>
                      <a:pPr indent="0" lvl="0" marL="0" marR="0" rtl="0" algn="just">
                        <a:lnSpc>
                          <a:spcPct val="107000"/>
                        </a:lnSpc>
                        <a:spcBef>
                          <a:spcPts val="0"/>
                        </a:spcBef>
                        <a:spcAft>
                          <a:spcPts val="0"/>
                        </a:spcAft>
                        <a:buNone/>
                      </a:pPr>
                      <a:r>
                        <a:rPr lang="en-US" sz="1100" u="none" cap="none" strike="noStrike"/>
                        <a:t>Increasing The Efficiency Of Diagnosin Microprocessor Devices Based On Multichannel</a:t>
                      </a:r>
                      <a:endParaRPr/>
                    </a:p>
                    <a:p>
                      <a:pPr indent="0" lvl="0" marL="0" marR="0" rtl="0" algn="just">
                        <a:lnSpc>
                          <a:spcPct val="107000"/>
                        </a:lnSpc>
                        <a:spcBef>
                          <a:spcPts val="0"/>
                        </a:spcBef>
                        <a:spcAft>
                          <a:spcPts val="0"/>
                        </a:spcAft>
                        <a:buNone/>
                      </a:pPr>
                      <a:r>
                        <a:rPr lang="en-US" sz="1100" u="none" cap="none" strike="noStrike"/>
                        <a:t>November 2020</a:t>
                      </a:r>
                      <a:endParaRPr sz="1100" u="none" cap="none" strike="noStrike"/>
                    </a:p>
                    <a:p>
                      <a:pPr indent="0" lvl="0" marL="0" marR="0" rtl="0" algn="just">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24350" marL="24350"/>
                </a:tc>
                <a:tc>
                  <a:txBody>
                    <a:bodyPr/>
                    <a:lstStyle/>
                    <a:p>
                      <a:pPr indent="0" lvl="0" marL="0" marR="0" rtl="0" algn="just">
                        <a:lnSpc>
                          <a:spcPct val="107000"/>
                        </a:lnSpc>
                        <a:spcBef>
                          <a:spcPts val="0"/>
                        </a:spcBef>
                        <a:spcAft>
                          <a:spcPts val="0"/>
                        </a:spcAft>
                        <a:buNone/>
                      </a:pPr>
                      <a:r>
                        <a:rPr lang="en-US" sz="1100" u="none" cap="none" strike="noStrike"/>
                        <a:t>Djurayev R.X. , Baltayev J.B. , Xasanov O.A</a:t>
                      </a:r>
                      <a:endParaRPr sz="1100" u="none" cap="none" strike="noStrike">
                        <a:latin typeface="Calibri"/>
                        <a:ea typeface="Calibri"/>
                        <a:cs typeface="Calibri"/>
                        <a:sym typeface="Calibri"/>
                      </a:endParaRPr>
                    </a:p>
                  </a:txBody>
                  <a:tcPr marT="0" marB="0" marR="24350" marL="24350"/>
                </a:tc>
                <a:tc>
                  <a:txBody>
                    <a:bodyPr/>
                    <a:lstStyle/>
                    <a:p>
                      <a:pPr indent="0" lvl="0" marL="0" marR="0" rtl="0" algn="just">
                        <a:lnSpc>
                          <a:spcPct val="107000"/>
                        </a:lnSpc>
                        <a:spcBef>
                          <a:spcPts val="0"/>
                        </a:spcBef>
                        <a:spcAft>
                          <a:spcPts val="0"/>
                        </a:spcAft>
                        <a:buNone/>
                      </a:pPr>
                      <a:r>
                        <a:rPr lang="en-US" sz="1100" u="none" cap="none" strike="noStrike"/>
                        <a:t>ICNISC</a:t>
                      </a:r>
                      <a:endParaRPr sz="1100" u="none" cap="none" strike="noStrike">
                        <a:latin typeface="Calibri"/>
                        <a:ea typeface="Calibri"/>
                        <a:cs typeface="Calibri"/>
                        <a:sym typeface="Calibri"/>
                      </a:endParaRPr>
                    </a:p>
                  </a:txBody>
                  <a:tcPr marT="0" marB="0" marR="24350" marL="24350"/>
                </a:tc>
                <a:tc>
                  <a:txBody>
                    <a:bodyPr/>
                    <a:lstStyle/>
                    <a:p>
                      <a:pPr indent="0" lvl="0" marL="0" marR="0" rtl="0" algn="just">
                        <a:lnSpc>
                          <a:spcPct val="107000"/>
                        </a:lnSpc>
                        <a:spcBef>
                          <a:spcPts val="0"/>
                        </a:spcBef>
                        <a:spcAft>
                          <a:spcPts val="0"/>
                        </a:spcAft>
                        <a:buNone/>
                      </a:pPr>
                      <a:r>
                        <a:rPr lang="en-US" sz="1100" u="none" cap="none" strike="noStrike"/>
                        <a:t>This paper explores reliability evaluation of the multi-channel signature diagnostic method for microprocessor devices in data transmission systems. It analyzes signature analysis methods, develops algorithms for reference signature determination, and emphasizes the significance of reference signature dictionaries.</a:t>
                      </a:r>
                      <a:endParaRPr/>
                    </a:p>
                    <a:p>
                      <a:pPr indent="0" lvl="0" marL="0" marR="0" rtl="0" algn="just">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24350" marL="24350"/>
                </a:tc>
                <a:tc>
                  <a:txBody>
                    <a:bodyPr/>
                    <a:lstStyle/>
                    <a:p>
                      <a:pPr indent="0" lvl="0" marL="0" marR="0" rtl="0" algn="just">
                        <a:lnSpc>
                          <a:spcPct val="107000"/>
                        </a:lnSpc>
                        <a:spcBef>
                          <a:spcPts val="0"/>
                        </a:spcBef>
                        <a:spcAft>
                          <a:spcPts val="0"/>
                        </a:spcAft>
                        <a:buNone/>
                      </a:pPr>
                      <a:r>
                        <a:rPr lang="en-US" sz="1100" u="none" cap="none" strike="noStrike"/>
                        <a:t>The research proposes a multichannel signature analyzer and its model to enhance troubleshooting efficiency for multi-output microprocessor devices. Diagnostics using 4, 8, and 16 channels are examined, reducing the troubleshooting time significantly compared to a single-channel analyzer (from 10.6 min to 0.33 min). The multichannel signature analyzer improved performance by 2 times, increasing work efficiency by 25%.</a:t>
                      </a:r>
                      <a:endParaRPr sz="1100" u="none" cap="none" strike="noStrike">
                        <a:latin typeface="Calibri"/>
                        <a:ea typeface="Calibri"/>
                        <a:cs typeface="Calibri"/>
                        <a:sym typeface="Calibri"/>
                      </a:endParaRPr>
                    </a:p>
                  </a:txBody>
                  <a:tcPr marT="0" marB="0" marR="24350" marL="24350"/>
                </a:tc>
              </a:tr>
            </a:tbl>
          </a:graphicData>
        </a:graphic>
      </p:graphicFrame>
      <p:sp>
        <p:nvSpPr>
          <p:cNvPr id="387" name="Google Shape;387;p19"/>
          <p:cNvSpPr/>
          <p:nvPr/>
        </p:nvSpPr>
        <p:spPr>
          <a:xfrm>
            <a:off x="-34522936" y="0"/>
            <a:ext cx="7891075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7" name="Google Shape;97;p2"/>
          <p:cNvSpPr txBox="1"/>
          <p:nvPr>
            <p:ph type="title"/>
          </p:nvPr>
        </p:nvSpPr>
        <p:spPr>
          <a:xfrm>
            <a:off x="1149716" y="499397"/>
            <a:ext cx="5929422" cy="164018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latin typeface="Times New Roman"/>
                <a:ea typeface="Times New Roman"/>
                <a:cs typeface="Times New Roman"/>
                <a:sym typeface="Times New Roman"/>
              </a:rPr>
              <a:t>Introduction to Processors</a:t>
            </a:r>
            <a:endParaRPr>
              <a:latin typeface="Times New Roman"/>
              <a:ea typeface="Times New Roman"/>
              <a:cs typeface="Times New Roman"/>
              <a:sym typeface="Times New Roman"/>
            </a:endParaRPr>
          </a:p>
        </p:txBody>
      </p:sp>
      <p:sp>
        <p:nvSpPr>
          <p:cNvPr id="98" name="Google Shape;98;p2"/>
          <p:cNvSpPr txBox="1"/>
          <p:nvPr>
            <p:ph idx="1" type="body"/>
          </p:nvPr>
        </p:nvSpPr>
        <p:spPr>
          <a:xfrm>
            <a:off x="1149717" y="2423821"/>
            <a:ext cx="5929422" cy="351978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0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Definition</a:t>
            </a:r>
            <a:endParaRPr>
              <a:latin typeface="Times New Roman"/>
              <a:ea typeface="Times New Roman"/>
              <a:cs typeface="Times New Roman"/>
              <a:sym typeface="Times New Roman"/>
            </a:endParaRPr>
          </a:p>
          <a:p>
            <a:pPr indent="0" lvl="0" marL="0" rtl="0" algn="just">
              <a:lnSpc>
                <a:spcPct val="100000"/>
              </a:lnSpc>
              <a:spcBef>
                <a:spcPts val="770"/>
              </a:spcBef>
              <a:spcAft>
                <a:spcPts val="0"/>
              </a:spcAft>
              <a:buClr>
                <a:schemeClr val="dk1"/>
              </a:buClr>
              <a:buSzPts val="2000"/>
              <a:buNone/>
            </a:pPr>
            <a:r>
              <a:rPr lang="en-US" sz="2000">
                <a:latin typeface="Times New Roman"/>
                <a:ea typeface="Times New Roman"/>
                <a:cs typeface="Times New Roman"/>
                <a:sym typeface="Times New Roman"/>
              </a:rPr>
              <a:t>A processor or microprocessor is a small electronic chip located on the motherboard of a computer that carries out instructions sent to it by software programs.</a:t>
            </a:r>
            <a:endParaRPr sz="20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2000"/>
              <a:buNone/>
            </a:pPr>
            <a:r>
              <a:rPr b="1" lang="en-US" sz="2000">
                <a:latin typeface="Times New Roman"/>
                <a:ea typeface="Times New Roman"/>
                <a:cs typeface="Times New Roman"/>
                <a:sym typeface="Times New Roman"/>
              </a:rPr>
              <a:t>Importance</a:t>
            </a:r>
            <a:endParaRPr>
              <a:latin typeface="Times New Roman"/>
              <a:ea typeface="Times New Roman"/>
              <a:cs typeface="Times New Roman"/>
              <a:sym typeface="Times New Roman"/>
            </a:endParaRPr>
          </a:p>
          <a:p>
            <a:pPr indent="0" lvl="0" marL="0" rtl="0" algn="just">
              <a:lnSpc>
                <a:spcPct val="100000"/>
              </a:lnSpc>
              <a:spcBef>
                <a:spcPts val="1600"/>
              </a:spcBef>
              <a:spcAft>
                <a:spcPts val="0"/>
              </a:spcAft>
              <a:buClr>
                <a:schemeClr val="dk1"/>
              </a:buClr>
              <a:buSzPts val="2000"/>
              <a:buNone/>
            </a:pPr>
            <a:r>
              <a:rPr lang="en-US" sz="2000">
                <a:latin typeface="Times New Roman"/>
                <a:ea typeface="Times New Roman"/>
                <a:cs typeface="Times New Roman"/>
                <a:sym typeface="Times New Roman"/>
              </a:rPr>
              <a:t>It is a vital component of any computing device and as the technology develops, it becomes faster, smaller, and more efficient.</a:t>
            </a:r>
            <a:endParaRPr sz="2000">
              <a:latin typeface="Times New Roman"/>
              <a:ea typeface="Times New Roman"/>
              <a:cs typeface="Times New Roman"/>
              <a:sym typeface="Times New Roman"/>
            </a:endParaRPr>
          </a:p>
          <a:p>
            <a:pPr indent="-101600" lvl="0" marL="228600" rtl="0" algn="just">
              <a:lnSpc>
                <a:spcPct val="100000"/>
              </a:lnSpc>
              <a:spcBef>
                <a:spcPts val="16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descr="Computer" id="99" name="Google Shape;99;p2"/>
          <p:cNvPicPr preferRelativeResize="0"/>
          <p:nvPr/>
        </p:nvPicPr>
        <p:blipFill rotWithShape="1">
          <a:blip r:embed="rId3">
            <a:alphaModFix/>
          </a:blip>
          <a:srcRect b="0" l="0" r="0" t="0"/>
          <a:stretch/>
        </p:blipFill>
        <p:spPr>
          <a:xfrm>
            <a:off x="7745506" y="1492624"/>
            <a:ext cx="3765176" cy="3765176"/>
          </a:xfrm>
          <a:prstGeom prst="rect">
            <a:avLst/>
          </a:prstGeom>
          <a:noFill/>
          <a:ln>
            <a:noFill/>
          </a:ln>
        </p:spPr>
      </p:pic>
      <p:sp>
        <p:nvSpPr>
          <p:cNvPr id="100" name="Google Shape;100;p2"/>
          <p:cNvSpPr/>
          <p:nvPr/>
        </p:nvSpPr>
        <p:spPr>
          <a:xfrm flipH="1">
            <a:off x="0" y="6406116"/>
            <a:ext cx="12191998" cy="461774"/>
          </a:xfrm>
          <a:prstGeom prst="rect">
            <a:avLst/>
          </a:prstGeom>
          <a:gradFill>
            <a:gsLst>
              <a:gs pos="0">
                <a:srgbClr val="000000"/>
              </a:gs>
              <a:gs pos="100000">
                <a:srgbClr val="2F5496"/>
              </a:gs>
            </a:gsLst>
            <a:lin ang="15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2"/>
          <p:cNvSpPr/>
          <p:nvPr/>
        </p:nvSpPr>
        <p:spPr>
          <a:xfrm flipH="1">
            <a:off x="8115300" y="6406115"/>
            <a:ext cx="4076698" cy="464399"/>
          </a:xfrm>
          <a:prstGeom prst="rect">
            <a:avLst/>
          </a:prstGeom>
          <a:gradFill>
            <a:gsLst>
              <a:gs pos="0">
                <a:srgbClr val="000000">
                  <a:alpha val="45882"/>
                </a:srgbClr>
              </a:gs>
              <a:gs pos="19000">
                <a:srgbClr val="000000">
                  <a:alpha val="45882"/>
                </a:srgbClr>
              </a:gs>
              <a:gs pos="99000">
                <a:schemeClr val="accent1"/>
              </a:gs>
              <a:gs pos="100000">
                <a:schemeClr val="accent1"/>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graphicFrame>
        <p:nvGraphicFramePr>
          <p:cNvPr id="392" name="Google Shape;392;p20"/>
          <p:cNvGraphicFramePr/>
          <p:nvPr/>
        </p:nvGraphicFramePr>
        <p:xfrm>
          <a:off x="1184564" y="242888"/>
          <a:ext cx="3000000" cy="3000000"/>
        </p:xfrm>
        <a:graphic>
          <a:graphicData uri="http://schemas.openxmlformats.org/drawingml/2006/table">
            <a:tbl>
              <a:tblPr bandRow="1" firstCol="1" firstRow="1">
                <a:noFill/>
                <a:tableStyleId>{6B2E9C4D-4045-4C1A-B156-DC835A8E4035}</a:tableStyleId>
              </a:tblPr>
              <a:tblGrid>
                <a:gridCol w="1645600"/>
                <a:gridCol w="1295700"/>
                <a:gridCol w="707275"/>
                <a:gridCol w="2827450"/>
                <a:gridCol w="2356225"/>
              </a:tblGrid>
              <a:tr h="1989350">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A Comprehensive Analysis of ARM and x86 Processors</a:t>
                      </a:r>
                      <a:endParaRPr sz="1100" u="none" cap="none" strike="noStrike">
                        <a:latin typeface="Times New Roman"/>
                        <a:ea typeface="Times New Roman"/>
                        <a:cs typeface="Times New Roman"/>
                        <a:sym typeface="Times New Roman"/>
                      </a:endParaRPr>
                    </a:p>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 </a:t>
                      </a:r>
                      <a:endParaRPr sz="1100" u="none" cap="none" strike="noStrike">
                        <a:latin typeface="Times New Roman"/>
                        <a:ea typeface="Times New Roman"/>
                        <a:cs typeface="Times New Roman"/>
                        <a:sym typeface="Times New Roman"/>
                      </a:endParaRPr>
                    </a:p>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21-23 april 2023</a:t>
                      </a:r>
                      <a:endParaRPr>
                        <a:latin typeface="Times New Roman"/>
                        <a:ea typeface="Times New Roman"/>
                        <a:cs typeface="Times New Roman"/>
                        <a:sym typeface="Times New Roman"/>
                      </a:endParaRPr>
                    </a:p>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 </a:t>
                      </a:r>
                      <a:endParaRPr sz="1100" u="none" cap="none" strike="noStrike">
                        <a:latin typeface="Times New Roman"/>
                        <a:ea typeface="Times New Roman"/>
                        <a:cs typeface="Times New Roman"/>
                        <a:sym typeface="Times New Roman"/>
                      </a:endParaRPr>
                    </a:p>
                  </a:txBody>
                  <a:tcPr marT="0" marB="0" marR="33125" marL="33125"/>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Khushi Gupta &amp; </a:t>
                      </a:r>
                      <a:endParaRPr>
                        <a:latin typeface="Times New Roman"/>
                        <a:ea typeface="Times New Roman"/>
                        <a:cs typeface="Times New Roman"/>
                        <a:sym typeface="Times New Roman"/>
                      </a:endParaRPr>
                    </a:p>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Tushar Sharma</a:t>
                      </a:r>
                      <a:endParaRPr sz="1100" u="none" cap="none" strike="noStrike">
                        <a:latin typeface="Times New Roman"/>
                        <a:ea typeface="Times New Roman"/>
                        <a:cs typeface="Times New Roman"/>
                        <a:sym typeface="Times New Roman"/>
                      </a:endParaRPr>
                    </a:p>
                  </a:txBody>
                  <a:tcPr marT="0" marB="0" marR="33125" marL="33125"/>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IEEE</a:t>
                      </a:r>
                      <a:endParaRPr sz="1100" u="none" cap="none" strike="noStrike">
                        <a:latin typeface="Times New Roman"/>
                        <a:ea typeface="Times New Roman"/>
                        <a:cs typeface="Times New Roman"/>
                        <a:sym typeface="Times New Roman"/>
                      </a:endParaRPr>
                    </a:p>
                  </a:txBody>
                  <a:tcPr marT="0" marB="0" marR="33125" marL="33125"/>
                </a:tc>
                <a:tc>
                  <a:txBody>
                    <a:bodyPr/>
                    <a:lstStyle/>
                    <a:p>
                      <a:pPr indent="0" lvl="0" marL="0" marR="0" rtl="0" algn="just">
                        <a:lnSpc>
                          <a:spcPct val="107000"/>
                        </a:lnSpc>
                        <a:spcBef>
                          <a:spcPts val="0"/>
                        </a:spcBef>
                        <a:spcAft>
                          <a:spcPts val="0"/>
                        </a:spcAft>
                        <a:buNone/>
                      </a:pPr>
                      <a:r>
                        <a:rPr b="0" lang="en-US" sz="1100" u="none" cap="none" strike="noStrike">
                          <a:latin typeface="Times New Roman"/>
                          <a:ea typeface="Times New Roman"/>
                          <a:cs typeface="Times New Roman"/>
                          <a:sym typeface="Times New Roman"/>
                        </a:rPr>
                        <a:t>In this analysis we will collate the two architectures briefly and conclude which microprocessor will dominate the microprocessor industry. The processor which will perform better in different tests will be more suitable for the reader to use in their application. The shift in the industry towards ARM processors can change how we write softwares which in turn will affect the whole software development environment.</a:t>
                      </a:r>
                      <a:endParaRPr b="0" sz="1100" u="none" cap="none" strike="noStrike">
                        <a:latin typeface="Times New Roman"/>
                        <a:ea typeface="Times New Roman"/>
                        <a:cs typeface="Times New Roman"/>
                        <a:sym typeface="Times New Roman"/>
                      </a:endParaRPr>
                    </a:p>
                  </a:txBody>
                  <a:tcPr marT="0" marB="0" marR="33125" marL="33125"/>
                </a:tc>
                <a:tc>
                  <a:txBody>
                    <a:bodyPr/>
                    <a:lstStyle/>
                    <a:p>
                      <a:pPr indent="0" lvl="0" marL="0" marR="0" rtl="0" algn="just">
                        <a:lnSpc>
                          <a:spcPct val="107000"/>
                        </a:lnSpc>
                        <a:spcBef>
                          <a:spcPts val="0"/>
                        </a:spcBef>
                        <a:spcAft>
                          <a:spcPts val="0"/>
                        </a:spcAft>
                        <a:buNone/>
                      </a:pPr>
                      <a:r>
                        <a:rPr b="0" lang="en-US" sz="1100" u="none" cap="none" strike="noStrike">
                          <a:latin typeface="Times New Roman"/>
                          <a:ea typeface="Times New Roman"/>
                          <a:cs typeface="Times New Roman"/>
                          <a:sym typeface="Times New Roman"/>
                        </a:rPr>
                        <a:t>The purpose of this study is to show the difference in the  two most popular processor  technologies  and which  of  the  two can  overtake  the  industry  in  the coming years. To make  the comparison  we will  run benchmarks  on  different  systems  with  both  the processors and then compile the data into graphs and tables.</a:t>
                      </a:r>
                      <a:endParaRPr b="0" sz="1100" u="none" cap="none" strike="noStrike">
                        <a:latin typeface="Times New Roman"/>
                        <a:ea typeface="Times New Roman"/>
                        <a:cs typeface="Times New Roman"/>
                        <a:sym typeface="Times New Roman"/>
                      </a:endParaRPr>
                    </a:p>
                    <a:p>
                      <a:pPr indent="0" lvl="0" marL="0" marR="0" rtl="0" algn="just">
                        <a:lnSpc>
                          <a:spcPct val="107000"/>
                        </a:lnSpc>
                        <a:spcBef>
                          <a:spcPts val="800"/>
                        </a:spcBef>
                        <a:spcAft>
                          <a:spcPts val="0"/>
                        </a:spcAft>
                        <a:buNone/>
                      </a:pPr>
                      <a:r>
                        <a:rPr lang="en-US" sz="1100" u="none" cap="none" strike="noStrike">
                          <a:latin typeface="Times New Roman"/>
                          <a:ea typeface="Times New Roman"/>
                          <a:cs typeface="Times New Roman"/>
                          <a:sym typeface="Times New Roman"/>
                        </a:rPr>
                        <a:t> </a:t>
                      </a:r>
                      <a:endParaRPr sz="1100" u="none" cap="none" strike="noStrike">
                        <a:latin typeface="Times New Roman"/>
                        <a:ea typeface="Times New Roman"/>
                        <a:cs typeface="Times New Roman"/>
                        <a:sym typeface="Times New Roman"/>
                      </a:endParaRPr>
                    </a:p>
                  </a:txBody>
                  <a:tcPr marT="0" marB="0" marR="33125" marL="33125"/>
                </a:tc>
              </a:tr>
              <a:tr h="1556050">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Reassessing the Performance of ARM vs x86 with Recent Technological Shift of Apple</a:t>
                      </a:r>
                      <a:endParaRPr>
                        <a:latin typeface="Times New Roman"/>
                        <a:ea typeface="Times New Roman"/>
                        <a:cs typeface="Times New Roman"/>
                        <a:sym typeface="Times New Roman"/>
                      </a:endParaRPr>
                    </a:p>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03-04 October 2022</a:t>
                      </a:r>
                      <a:endParaRPr sz="1100" u="none" cap="none" strike="noStrike">
                        <a:latin typeface="Times New Roman"/>
                        <a:ea typeface="Times New Roman"/>
                        <a:cs typeface="Times New Roman"/>
                        <a:sym typeface="Times New Roman"/>
                      </a:endParaRPr>
                    </a:p>
                  </a:txBody>
                  <a:tcPr marT="0" marB="0" marR="33125" marL="33125"/>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Zohaib Ali, Talha Tanveer, Samia Aziz, Muhammad Usman, Awaiz Azam</a:t>
                      </a:r>
                      <a:endParaRPr sz="1100" u="none" cap="none" strike="noStrike">
                        <a:latin typeface="Times New Roman"/>
                        <a:ea typeface="Times New Roman"/>
                        <a:cs typeface="Times New Roman"/>
                        <a:sym typeface="Times New Roman"/>
                      </a:endParaRPr>
                    </a:p>
                  </a:txBody>
                  <a:tcPr marT="0" marB="0" marR="33125" marL="33125"/>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IEEE</a:t>
                      </a:r>
                      <a:endParaRPr sz="1100" u="none" cap="none" strike="noStrike">
                        <a:latin typeface="Times New Roman"/>
                        <a:ea typeface="Times New Roman"/>
                        <a:cs typeface="Times New Roman"/>
                        <a:sym typeface="Times New Roman"/>
                      </a:endParaRPr>
                    </a:p>
                  </a:txBody>
                  <a:tcPr marT="0" marB="0" marR="33125" marL="33125"/>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Recently, Apple shifted entirely from Intel’s x86 family of (CISC ISA) to their newly designed series of ARM (RISC ISA) SoC (System On the chip) called the M1 series. This is an great example of shifting to the new era of microprocessors.</a:t>
                      </a:r>
                      <a:endParaRPr sz="1100" u="none" cap="none" strike="noStrike">
                        <a:latin typeface="Times New Roman"/>
                        <a:ea typeface="Times New Roman"/>
                        <a:cs typeface="Times New Roman"/>
                        <a:sym typeface="Times New Roman"/>
                      </a:endParaRPr>
                    </a:p>
                  </a:txBody>
                  <a:tcPr marT="0" marB="0" marR="33125" marL="33125"/>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The study indicates that the decision to switch to RISC architecture was driven by its superior power efficiency, lower energy consumption, and better thermal properties compared to CISC. This shift allows Apple to focus on developing their ecosystem around this architecture.</a:t>
                      </a:r>
                      <a:endParaRPr sz="1100" u="none" cap="none" strike="noStrike">
                        <a:latin typeface="Times New Roman"/>
                        <a:ea typeface="Times New Roman"/>
                        <a:cs typeface="Times New Roman"/>
                        <a:sym typeface="Times New Roman"/>
                      </a:endParaRPr>
                    </a:p>
                  </a:txBody>
                  <a:tcPr marT="0" marB="0" marR="33125" marL="33125"/>
                </a:tc>
              </a:tr>
              <a:tr h="2388675">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Improving Reliability in Spidergon Network on Chip-Microprocessors</a:t>
                      </a:r>
                      <a:endParaRPr sz="1100" u="none" cap="none" strike="noStrike">
                        <a:latin typeface="Times New Roman"/>
                        <a:ea typeface="Times New Roman"/>
                        <a:cs typeface="Times New Roman"/>
                        <a:sym typeface="Times New Roman"/>
                      </a:endParaRPr>
                    </a:p>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 </a:t>
                      </a:r>
                      <a:endParaRPr sz="1100" u="none" cap="none" strike="noStrike">
                        <a:latin typeface="Times New Roman"/>
                        <a:ea typeface="Times New Roman"/>
                        <a:cs typeface="Times New Roman"/>
                        <a:sym typeface="Times New Roman"/>
                      </a:endParaRPr>
                    </a:p>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02 September 2020</a:t>
                      </a:r>
                      <a:endParaRPr sz="1100" u="none" cap="none" strike="noStrike">
                        <a:latin typeface="Times New Roman"/>
                        <a:ea typeface="Times New Roman"/>
                        <a:cs typeface="Times New Roman"/>
                        <a:sym typeface="Times New Roman"/>
                      </a:endParaRPr>
                    </a:p>
                  </a:txBody>
                  <a:tcPr marT="0" marB="0" marR="33125" marL="33125"/>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Biswajit Bhowmik, Jatindra Kumar Deka, Santosh Biswas</a:t>
                      </a:r>
                      <a:endParaRPr sz="1100" u="none" cap="none" strike="noStrike">
                        <a:latin typeface="Times New Roman"/>
                        <a:ea typeface="Times New Roman"/>
                        <a:cs typeface="Times New Roman"/>
                        <a:sym typeface="Times New Roman"/>
                      </a:endParaRPr>
                    </a:p>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 </a:t>
                      </a:r>
                      <a:endParaRPr sz="1100" u="none" cap="none" strike="noStrike">
                        <a:latin typeface="Times New Roman"/>
                        <a:ea typeface="Times New Roman"/>
                        <a:cs typeface="Times New Roman"/>
                        <a:sym typeface="Times New Roman"/>
                      </a:endParaRPr>
                    </a:p>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 </a:t>
                      </a:r>
                      <a:endParaRPr sz="1100" u="none" cap="none" strike="noStrike">
                        <a:latin typeface="Times New Roman"/>
                        <a:ea typeface="Times New Roman"/>
                        <a:cs typeface="Times New Roman"/>
                        <a:sym typeface="Times New Roman"/>
                      </a:endParaRPr>
                    </a:p>
                  </a:txBody>
                  <a:tcPr marT="0" marB="0" marR="33125" marL="33125"/>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IEEE</a:t>
                      </a:r>
                      <a:endParaRPr sz="1100" u="none" cap="none" strike="noStrike">
                        <a:latin typeface="Times New Roman"/>
                        <a:ea typeface="Times New Roman"/>
                        <a:cs typeface="Times New Roman"/>
                        <a:sym typeface="Times New Roman"/>
                      </a:endParaRPr>
                    </a:p>
                  </a:txBody>
                  <a:tcPr marT="0" marB="0" marR="33125" marL="33125"/>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This research paper proposes a low-cost test scheme using built-in-self-test (BIST) to detect communication channel faults in Spidergon NoCs. The method achieves an 81.25% test time reduction compared to the current solution, improving NoC reliability without compromising system performance. It offers a valuable contribution to addressing NoC vulnerabilities caused by aggressive technology scaling.</a:t>
                      </a:r>
                      <a:endParaRPr sz="1100" u="none" cap="none" strike="noStrike">
                        <a:latin typeface="Times New Roman"/>
                        <a:ea typeface="Times New Roman"/>
                        <a:cs typeface="Times New Roman"/>
                        <a:sym typeface="Times New Roman"/>
                      </a:endParaRPr>
                    </a:p>
                  </a:txBody>
                  <a:tcPr marT="0" marB="0" marR="33125" marL="33125"/>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The test algorithm is capable of detecting the faults to ensure the health condition of channels and locating faulty channelwires to ensure the functioning of fault tolerance propriety in the presence of faults in some part of the channels. The scheduling technique provides a concurrent testing framework in the network for lowering test cost parameters to the lowest possible values.</a:t>
                      </a:r>
                      <a:endParaRPr sz="1100" u="none" cap="none" strike="noStrike">
                        <a:latin typeface="Times New Roman"/>
                        <a:ea typeface="Times New Roman"/>
                        <a:cs typeface="Times New Roman"/>
                        <a:sym typeface="Times New Roman"/>
                      </a:endParaRPr>
                    </a:p>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 </a:t>
                      </a:r>
                      <a:endParaRPr sz="1100" u="none" cap="none" strike="noStrike">
                        <a:latin typeface="Times New Roman"/>
                        <a:ea typeface="Times New Roman"/>
                        <a:cs typeface="Times New Roman"/>
                        <a:sym typeface="Times New Roman"/>
                      </a:endParaRPr>
                    </a:p>
                  </a:txBody>
                  <a:tcPr marT="0" marB="0" marR="33125" marL="331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graphicFrame>
        <p:nvGraphicFramePr>
          <p:cNvPr id="397" name="Google Shape;397;p21"/>
          <p:cNvGraphicFramePr/>
          <p:nvPr/>
        </p:nvGraphicFramePr>
        <p:xfrm>
          <a:off x="942109" y="358940"/>
          <a:ext cx="3000000" cy="3000000"/>
        </p:xfrm>
        <a:graphic>
          <a:graphicData uri="http://schemas.openxmlformats.org/drawingml/2006/table">
            <a:tbl>
              <a:tblPr bandRow="1" firstCol="1" firstRow="1">
                <a:noFill/>
                <a:tableStyleId>{6B2E9C4D-4045-4C1A-B156-DC835A8E4035}</a:tableStyleId>
              </a:tblPr>
              <a:tblGrid>
                <a:gridCol w="1543650"/>
                <a:gridCol w="1215425"/>
                <a:gridCol w="663450"/>
                <a:gridCol w="2652275"/>
                <a:gridCol w="2210225"/>
              </a:tblGrid>
              <a:tr h="2821100">
                <a:tc>
                  <a:txBody>
                    <a:bodyPr/>
                    <a:lstStyle/>
                    <a:p>
                      <a:pPr indent="0" lvl="0" marL="0" marR="0" rtl="0" algn="l">
                        <a:lnSpc>
                          <a:spcPct val="107000"/>
                        </a:lnSpc>
                        <a:spcBef>
                          <a:spcPts val="0"/>
                        </a:spcBef>
                        <a:spcAft>
                          <a:spcPts val="0"/>
                        </a:spcAft>
                        <a:buNone/>
                      </a:pPr>
                      <a:r>
                        <a:rPr lang="en-US" sz="1100" u="none" cap="none" strike="noStrike"/>
                        <a:t>Increasing the Reliability of Hydro Power Plants</a:t>
                      </a:r>
                      <a:endParaRPr sz="1100" u="none" cap="none" strike="noStrike"/>
                    </a:p>
                    <a:p>
                      <a:pPr indent="0" lvl="0" marL="0" marR="0" rtl="0" algn="l">
                        <a:lnSpc>
                          <a:spcPct val="107000"/>
                        </a:lnSpc>
                        <a:spcBef>
                          <a:spcPts val="0"/>
                        </a:spcBef>
                        <a:spcAft>
                          <a:spcPts val="0"/>
                        </a:spcAft>
                        <a:buNone/>
                      </a:pPr>
                      <a:r>
                        <a:rPr lang="en-US" sz="1100" u="none" cap="none" strike="noStrike"/>
                        <a:t> </a:t>
                      </a:r>
                      <a:endParaRPr sz="1100" u="none" cap="none" strike="noStrike"/>
                    </a:p>
                    <a:p>
                      <a:pPr indent="0" lvl="0" marL="0" marR="0" rtl="0" algn="l">
                        <a:lnSpc>
                          <a:spcPct val="107000"/>
                        </a:lnSpc>
                        <a:spcBef>
                          <a:spcPts val="0"/>
                        </a:spcBef>
                        <a:spcAft>
                          <a:spcPts val="0"/>
                        </a:spcAft>
                        <a:buNone/>
                      </a:pPr>
                      <a:r>
                        <a:rPr lang="en-US" sz="1100" u="none" cap="none" strike="noStrike"/>
                        <a:t>11 June 2021</a:t>
                      </a:r>
                      <a:endParaRPr sz="1100" u="none" cap="none" strike="noStrike">
                        <a:latin typeface="Calibri"/>
                        <a:ea typeface="Calibri"/>
                        <a:cs typeface="Calibri"/>
                        <a:sym typeface="Calibri"/>
                      </a:endParaRPr>
                    </a:p>
                  </a:txBody>
                  <a:tcPr marT="0" marB="0" marR="28700" marL="28700"/>
                </a:tc>
                <a:tc>
                  <a:txBody>
                    <a:bodyPr/>
                    <a:lstStyle/>
                    <a:p>
                      <a:pPr indent="0" lvl="0" marL="0" marR="0" rtl="0" algn="l">
                        <a:lnSpc>
                          <a:spcPct val="107000"/>
                        </a:lnSpc>
                        <a:spcBef>
                          <a:spcPts val="0"/>
                        </a:spcBef>
                        <a:spcAft>
                          <a:spcPts val="0"/>
                        </a:spcAft>
                        <a:buNone/>
                      </a:pPr>
                      <a:r>
                        <a:rPr lang="en-US" sz="1100" u="none" cap="none" strike="noStrike"/>
                        <a:t>Roman Klyuev, Anu Madaeva, Anna Dzhamalueva</a:t>
                      </a:r>
                      <a:endParaRPr sz="1100" u="none" cap="none" strike="noStrike"/>
                    </a:p>
                    <a:p>
                      <a:pPr indent="0" lvl="0" marL="0" marR="0" rtl="0" algn="l">
                        <a:lnSpc>
                          <a:spcPct val="107000"/>
                        </a:lnSpc>
                        <a:spcBef>
                          <a:spcPts val="0"/>
                        </a:spcBef>
                        <a:spcAft>
                          <a:spcPts val="0"/>
                        </a:spcAft>
                        <a:buNone/>
                      </a:pPr>
                      <a:r>
                        <a:rPr lang="en-US" sz="1100" u="none" cap="none" strike="noStrike"/>
                        <a:t> </a:t>
                      </a:r>
                      <a:endParaRPr sz="1100" u="none" cap="none" strike="noStrike"/>
                    </a:p>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28700" marL="28700"/>
                </a:tc>
                <a:tc>
                  <a:txBody>
                    <a:bodyPr/>
                    <a:lstStyle/>
                    <a:p>
                      <a:pPr indent="0" lvl="0" marL="0" marR="0" rtl="0" algn="l">
                        <a:lnSpc>
                          <a:spcPct val="107000"/>
                        </a:lnSpc>
                        <a:spcBef>
                          <a:spcPts val="0"/>
                        </a:spcBef>
                        <a:spcAft>
                          <a:spcPts val="0"/>
                        </a:spcAft>
                        <a:buNone/>
                      </a:pPr>
                      <a:r>
                        <a:rPr lang="en-US" sz="1100" u="none" cap="none" strike="noStrike"/>
                        <a:t>IEEE</a:t>
                      </a:r>
                      <a:endParaRPr sz="1100" u="none" cap="none" strike="noStrike">
                        <a:latin typeface="Calibri"/>
                        <a:ea typeface="Calibri"/>
                        <a:cs typeface="Calibri"/>
                        <a:sym typeface="Calibri"/>
                      </a:endParaRPr>
                    </a:p>
                  </a:txBody>
                  <a:tcPr marT="0" marB="0" marR="28700" marL="28700"/>
                </a:tc>
                <a:tc>
                  <a:txBody>
                    <a:bodyPr/>
                    <a:lstStyle/>
                    <a:p>
                      <a:pPr indent="0" lvl="0" marL="0" marR="0" rtl="0" algn="l">
                        <a:lnSpc>
                          <a:spcPct val="107000"/>
                        </a:lnSpc>
                        <a:spcBef>
                          <a:spcPts val="0"/>
                        </a:spcBef>
                        <a:spcAft>
                          <a:spcPts val="0"/>
                        </a:spcAft>
                        <a:buNone/>
                      </a:pPr>
                      <a:r>
                        <a:rPr lang="en-US" sz="1100" u="none" cap="none" strike="noStrike"/>
                        <a:t>The research paper highlights a deterioration in electromechanical relay protections at hydroelectric power plants (HPP) and recommends replacing them with microprocessor-based systems. The advantages of the latter include self-diagnosis, comprehensive documentation, and increased reliability. Implementing this transition is expected to enhance protection mechanisms and improve overall efficiency and safety in power generation infrastructure.</a:t>
                      </a:r>
                      <a:endParaRPr sz="1100" u="none" cap="none" strike="noStrike">
                        <a:latin typeface="Calibri"/>
                        <a:ea typeface="Calibri"/>
                        <a:cs typeface="Calibri"/>
                        <a:sym typeface="Calibri"/>
                      </a:endParaRPr>
                    </a:p>
                  </a:txBody>
                  <a:tcPr marT="0" marB="0" marR="28700" marL="28700"/>
                </a:tc>
                <a:tc>
                  <a:txBody>
                    <a:bodyPr/>
                    <a:lstStyle/>
                    <a:p>
                      <a:pPr indent="0" lvl="0" marL="0" marR="0" rtl="0" algn="l">
                        <a:lnSpc>
                          <a:spcPct val="107000"/>
                        </a:lnSpc>
                        <a:spcBef>
                          <a:spcPts val="0"/>
                        </a:spcBef>
                        <a:spcAft>
                          <a:spcPts val="0"/>
                        </a:spcAft>
                        <a:buNone/>
                      </a:pPr>
                      <a:r>
                        <a:rPr lang="en-US" sz="1100" u="none" cap="none" strike="noStrike"/>
                        <a:t>Statistics show that more than 30% of all failures of relay protection devices are associated with personnel errors. With the existing trend towards a reduction in maintenance personnel, one of the ways to solve the problem is to expand the use of automatic verification tools, which reduces both the time and costs for verification, and possible errors during verification performed according to a given program in automatic mode. Such maintenance can be carried out by specialized organizations with minimal participation (control) of relay protection services.</a:t>
                      </a:r>
                      <a:endParaRPr sz="1100" u="none" cap="none" strike="noStrike"/>
                    </a:p>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28700" marL="28700"/>
                </a:tc>
              </a:tr>
              <a:tr h="2925650">
                <a:tc>
                  <a:txBody>
                    <a:bodyPr/>
                    <a:lstStyle/>
                    <a:p>
                      <a:pPr indent="0" lvl="0" marL="0" marR="0" rtl="0" algn="l">
                        <a:lnSpc>
                          <a:spcPct val="107000"/>
                        </a:lnSpc>
                        <a:spcBef>
                          <a:spcPts val="0"/>
                        </a:spcBef>
                        <a:spcAft>
                          <a:spcPts val="0"/>
                        </a:spcAft>
                        <a:buNone/>
                      </a:pPr>
                      <a:r>
                        <a:rPr lang="en-US" sz="1100" u="none" cap="none" strike="noStrike"/>
                        <a:t>Building an Open-Source Linux Computing System On RISC-V</a:t>
                      </a:r>
                      <a:endParaRPr sz="1100" u="none" cap="none" strike="noStrike"/>
                    </a:p>
                    <a:p>
                      <a:pPr indent="0" lvl="0" marL="0" marR="0" rtl="0" algn="l">
                        <a:lnSpc>
                          <a:spcPct val="107000"/>
                        </a:lnSpc>
                        <a:spcBef>
                          <a:spcPts val="0"/>
                        </a:spcBef>
                        <a:spcAft>
                          <a:spcPts val="0"/>
                        </a:spcAft>
                        <a:buNone/>
                      </a:pPr>
                      <a:r>
                        <a:rPr lang="en-US" sz="1100" u="none" cap="none" strike="noStrike"/>
                        <a:t>06-07 November 2019</a:t>
                      </a:r>
                      <a:endParaRPr sz="1100" u="none" cap="none" strike="noStrike">
                        <a:latin typeface="Calibri"/>
                        <a:ea typeface="Calibri"/>
                        <a:cs typeface="Calibri"/>
                        <a:sym typeface="Calibri"/>
                      </a:endParaRPr>
                    </a:p>
                  </a:txBody>
                  <a:tcPr marT="0" marB="0" marR="28700" marL="28700"/>
                </a:tc>
                <a:tc>
                  <a:txBody>
                    <a:bodyPr/>
                    <a:lstStyle/>
                    <a:p>
                      <a:pPr indent="0" lvl="0" marL="0" marR="0" rtl="0" algn="l">
                        <a:lnSpc>
                          <a:spcPct val="107000"/>
                        </a:lnSpc>
                        <a:spcBef>
                          <a:spcPts val="0"/>
                        </a:spcBef>
                        <a:spcAft>
                          <a:spcPts val="0"/>
                        </a:spcAft>
                        <a:buNone/>
                      </a:pPr>
                      <a:r>
                        <a:rPr lang="en-US" sz="1100" u="none" cap="none" strike="noStrike"/>
                        <a:t>Joseph Ledet, Melih Gunay, M. Numan Ince</a:t>
                      </a:r>
                      <a:endParaRPr sz="1100" u="none" cap="none" strike="noStrike">
                        <a:latin typeface="Calibri"/>
                        <a:ea typeface="Calibri"/>
                        <a:cs typeface="Calibri"/>
                        <a:sym typeface="Calibri"/>
                      </a:endParaRPr>
                    </a:p>
                  </a:txBody>
                  <a:tcPr marT="0" marB="0" marR="28700" marL="28700"/>
                </a:tc>
                <a:tc>
                  <a:txBody>
                    <a:bodyPr/>
                    <a:lstStyle/>
                    <a:p>
                      <a:pPr indent="0" lvl="0" marL="0" marR="0" rtl="0" algn="l">
                        <a:lnSpc>
                          <a:spcPct val="107000"/>
                        </a:lnSpc>
                        <a:spcBef>
                          <a:spcPts val="0"/>
                        </a:spcBef>
                        <a:spcAft>
                          <a:spcPts val="0"/>
                        </a:spcAft>
                        <a:buNone/>
                      </a:pPr>
                      <a:r>
                        <a:rPr lang="en-US" sz="1100" u="none" cap="none" strike="noStrike"/>
                        <a:t>IEEE</a:t>
                      </a:r>
                      <a:endParaRPr sz="1100" u="none" cap="none" strike="noStrike">
                        <a:latin typeface="Calibri"/>
                        <a:ea typeface="Calibri"/>
                        <a:cs typeface="Calibri"/>
                        <a:sym typeface="Calibri"/>
                      </a:endParaRPr>
                    </a:p>
                  </a:txBody>
                  <a:tcPr marT="0" marB="0" marR="28700" marL="28700"/>
                </a:tc>
                <a:tc>
                  <a:txBody>
                    <a:bodyPr/>
                    <a:lstStyle/>
                    <a:p>
                      <a:pPr indent="0" lvl="0" marL="0" marR="0" rtl="0" algn="l">
                        <a:lnSpc>
                          <a:spcPct val="107000"/>
                        </a:lnSpc>
                        <a:spcBef>
                          <a:spcPts val="0"/>
                        </a:spcBef>
                        <a:spcAft>
                          <a:spcPts val="0"/>
                        </a:spcAft>
                        <a:buNone/>
                      </a:pPr>
                      <a:r>
                        <a:rPr lang="en-US" sz="1100" u="none" cap="none" strike="noStrike"/>
                        <a:t>In this paper, the RISC-V processor has been compared to other architectures and its bright future was implied. Being opensource and its community driven design through open-source hardware initiative, it may be used in mission critical projects. Especially with the advances on the Internet of Things, the use of RISC-V processor boards may likely become popular in the market with the exciting features it provides.</a:t>
                      </a:r>
                      <a:endParaRPr sz="1100" u="none" cap="none" strike="noStrike">
                        <a:latin typeface="Calibri"/>
                        <a:ea typeface="Calibri"/>
                        <a:cs typeface="Calibri"/>
                        <a:sym typeface="Calibri"/>
                      </a:endParaRPr>
                    </a:p>
                  </a:txBody>
                  <a:tcPr marT="0" marB="0" marR="28700" marL="28700"/>
                </a:tc>
                <a:tc>
                  <a:txBody>
                    <a:bodyPr/>
                    <a:lstStyle/>
                    <a:p>
                      <a:pPr indent="0" lvl="0" marL="0" marR="0" rtl="0" algn="l">
                        <a:lnSpc>
                          <a:spcPct val="107000"/>
                        </a:lnSpc>
                        <a:spcBef>
                          <a:spcPts val="0"/>
                        </a:spcBef>
                        <a:spcAft>
                          <a:spcPts val="0"/>
                        </a:spcAft>
                        <a:buNone/>
                      </a:pPr>
                      <a:r>
                        <a:rPr lang="en-US" sz="1100" u="none" cap="none" strike="noStrike"/>
                        <a:t>The paper describes the successful porting of MILIS Linux to 64-bit RISC-V architecture, utilizing QEMU for emulation, GCC 9.1 and Glibc 2.29 for toolchain setup, and RISC-V specific Berkley Bootloader (BBL) for kernel loading. The RISC-V Linux port has been integrated into the Linux tree and is set to release as part of version 4.15. Future work is identified in various areas including kernel and userspace development. The process involves cross-compilation, resulting in a bootable operating system for RISC-V hardware or emulators, demonstrating effective adaptation of open-source technologies.</a:t>
                      </a:r>
                      <a:endParaRPr sz="1100" u="none" cap="none" strike="noStrike">
                        <a:latin typeface="Calibri"/>
                        <a:ea typeface="Calibri"/>
                        <a:cs typeface="Calibri"/>
                        <a:sym typeface="Calibri"/>
                      </a:endParaRPr>
                    </a:p>
                  </a:txBody>
                  <a:tcPr marT="0" marB="0" marR="28700" marL="287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graphicFrame>
        <p:nvGraphicFramePr>
          <p:cNvPr id="402" name="Google Shape;402;p22"/>
          <p:cNvGraphicFramePr/>
          <p:nvPr/>
        </p:nvGraphicFramePr>
        <p:xfrm>
          <a:off x="1343891" y="423862"/>
          <a:ext cx="3000000" cy="3000000"/>
        </p:xfrm>
        <a:graphic>
          <a:graphicData uri="http://schemas.openxmlformats.org/drawingml/2006/table">
            <a:tbl>
              <a:tblPr bandRow="1" firstCol="1" firstRow="1">
                <a:noFill/>
                <a:tableStyleId>{6B2E9C4D-4045-4C1A-B156-DC835A8E4035}</a:tableStyleId>
              </a:tblPr>
              <a:tblGrid>
                <a:gridCol w="1751450"/>
                <a:gridCol w="1379050"/>
                <a:gridCol w="752775"/>
                <a:gridCol w="3009300"/>
                <a:gridCol w="2507750"/>
              </a:tblGrid>
              <a:tr h="1412700">
                <a:tc>
                  <a:txBody>
                    <a:bodyPr/>
                    <a:lstStyle/>
                    <a:p>
                      <a:pPr indent="0" lvl="0" marL="0" marR="0" rtl="0" algn="l">
                        <a:lnSpc>
                          <a:spcPct val="107000"/>
                        </a:lnSpc>
                        <a:spcBef>
                          <a:spcPts val="0"/>
                        </a:spcBef>
                        <a:spcAft>
                          <a:spcPts val="0"/>
                        </a:spcAft>
                        <a:buNone/>
                      </a:pPr>
                      <a:r>
                        <a:rPr lang="en-US" sz="1100" u="none" cap="none" strike="noStrike"/>
                        <a:t>Easy Navigation of Bus using Alert system</a:t>
                      </a:r>
                      <a:endParaRPr sz="1100" u="none" cap="none" strike="noStrike"/>
                    </a:p>
                    <a:p>
                      <a:pPr indent="0" lvl="0" marL="0" marR="0" rtl="0" algn="l">
                        <a:lnSpc>
                          <a:spcPct val="107000"/>
                        </a:lnSpc>
                        <a:spcBef>
                          <a:spcPts val="0"/>
                        </a:spcBef>
                        <a:spcAft>
                          <a:spcPts val="0"/>
                        </a:spcAft>
                        <a:buNone/>
                      </a:pPr>
                      <a:r>
                        <a:rPr lang="en-US" sz="1100" u="none" cap="none" strike="noStrike"/>
                        <a:t> </a:t>
                      </a:r>
                      <a:endParaRPr sz="1100" u="none" cap="none" strike="noStrike"/>
                    </a:p>
                    <a:p>
                      <a:pPr indent="0" lvl="0" marL="0" marR="0" rtl="0" algn="l">
                        <a:lnSpc>
                          <a:spcPct val="107000"/>
                        </a:lnSpc>
                        <a:spcBef>
                          <a:spcPts val="0"/>
                        </a:spcBef>
                        <a:spcAft>
                          <a:spcPts val="0"/>
                        </a:spcAft>
                        <a:buNone/>
                      </a:pPr>
                      <a:r>
                        <a:rPr lang="en-US" sz="1100" u="none" cap="none" strike="noStrike"/>
                        <a:t>10-08-2018</a:t>
                      </a:r>
                      <a:endParaRPr sz="1100" u="none" cap="none" strike="noStrike"/>
                    </a:p>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21650" marL="21650"/>
                </a:tc>
                <a:tc>
                  <a:txBody>
                    <a:bodyPr/>
                    <a:lstStyle/>
                    <a:p>
                      <a:pPr indent="0" lvl="0" marL="0" marR="0" rtl="0" algn="l">
                        <a:lnSpc>
                          <a:spcPct val="107000"/>
                        </a:lnSpc>
                        <a:spcBef>
                          <a:spcPts val="0"/>
                        </a:spcBef>
                        <a:spcAft>
                          <a:spcPts val="0"/>
                        </a:spcAft>
                        <a:buNone/>
                      </a:pPr>
                      <a:r>
                        <a:rPr lang="en-US" sz="1100" u="none" cap="none" strike="noStrike"/>
                        <a:t>: Prof. Snehal A.Ghodake , Prof. Megha Pallewar , Ms. Rajashri Bandal</a:t>
                      </a:r>
                      <a:endParaRPr sz="1100" u="none" cap="none" strike="noStrike">
                        <a:latin typeface="Calibri"/>
                        <a:ea typeface="Calibri"/>
                        <a:cs typeface="Calibri"/>
                        <a:sym typeface="Calibri"/>
                      </a:endParaRPr>
                    </a:p>
                  </a:txBody>
                  <a:tcPr marT="0" marB="0" marR="21650" marL="21650"/>
                </a:tc>
                <a:tc>
                  <a:txBody>
                    <a:bodyPr/>
                    <a:lstStyle/>
                    <a:p>
                      <a:pPr indent="0" lvl="0" marL="0" marR="0" rtl="0" algn="l">
                        <a:lnSpc>
                          <a:spcPct val="107000"/>
                        </a:lnSpc>
                        <a:spcBef>
                          <a:spcPts val="0"/>
                        </a:spcBef>
                        <a:spcAft>
                          <a:spcPts val="0"/>
                        </a:spcAft>
                        <a:buNone/>
                      </a:pPr>
                      <a:r>
                        <a:rPr lang="en-US" sz="1100" u="none" cap="none" strike="noStrike"/>
                        <a:t>IEEE</a:t>
                      </a:r>
                      <a:endParaRPr sz="1100" u="none" cap="none" strike="noStrike">
                        <a:latin typeface="Calibri"/>
                        <a:ea typeface="Calibri"/>
                        <a:cs typeface="Calibri"/>
                        <a:sym typeface="Calibri"/>
                      </a:endParaRPr>
                    </a:p>
                  </a:txBody>
                  <a:tcPr marT="0" marB="0" marR="21650" marL="21650"/>
                </a:tc>
                <a:tc>
                  <a:txBody>
                    <a:bodyPr/>
                    <a:lstStyle/>
                    <a:p>
                      <a:pPr indent="0" lvl="0" marL="0" marR="0" rtl="0" algn="l">
                        <a:lnSpc>
                          <a:spcPct val="107000"/>
                        </a:lnSpc>
                        <a:spcBef>
                          <a:spcPts val="0"/>
                        </a:spcBef>
                        <a:spcAft>
                          <a:spcPts val="0"/>
                        </a:spcAft>
                        <a:buNone/>
                      </a:pPr>
                      <a:r>
                        <a:rPr lang="en-US" sz="1100" u="none" cap="none" strike="noStrike"/>
                        <a:t>These papers collectively enhance transportation systems through technologies like RFID and participatory sensing for improved tracking, monitoring, and passenger information. They predict vehicle instances via mobile phones, provide real-time monitoring and arrival estimates at bus stops , employ RFID and GSM for efficient communication , enhance child safety through RFID-equipped school buses , and propose RFID-assisted navigation for VANETs .</a:t>
                      </a:r>
                      <a:endParaRPr sz="1100" u="none" cap="none" strike="noStrike">
                        <a:latin typeface="Calibri"/>
                        <a:ea typeface="Calibri"/>
                        <a:cs typeface="Calibri"/>
                        <a:sym typeface="Calibri"/>
                      </a:endParaRPr>
                    </a:p>
                  </a:txBody>
                  <a:tcPr marT="0" marB="0" marR="21650" marL="21650"/>
                </a:tc>
                <a:tc>
                  <a:txBody>
                    <a:bodyPr/>
                    <a:lstStyle/>
                    <a:p>
                      <a:pPr indent="0" lvl="0" marL="0" marR="0" rtl="0" algn="l">
                        <a:lnSpc>
                          <a:spcPct val="107000"/>
                        </a:lnSpc>
                        <a:spcBef>
                          <a:spcPts val="0"/>
                        </a:spcBef>
                        <a:spcAft>
                          <a:spcPts val="0"/>
                        </a:spcAft>
                        <a:buNone/>
                      </a:pPr>
                      <a:r>
                        <a:rPr lang="en-US" sz="1100" u="none" cap="none" strike="noStrike"/>
                        <a:t>New smart bus management system by using RFID technology and GSM Technology is to integrate with the situation of the public transport management system at present. For the transfer of data between the modules in the project, cost effective SMS service of GSM modem is used. Its low cost makes it easy to accept by public transportation Corporation.</a:t>
                      </a:r>
                      <a:endParaRPr sz="1100" u="none" cap="none" strike="noStrike">
                        <a:latin typeface="Calibri"/>
                        <a:ea typeface="Calibri"/>
                        <a:cs typeface="Calibri"/>
                        <a:sym typeface="Calibri"/>
                      </a:endParaRPr>
                    </a:p>
                  </a:txBody>
                  <a:tcPr marT="0" marB="0" marR="21650" marL="21650"/>
                </a:tc>
              </a:tr>
              <a:tr h="1639150">
                <a:tc>
                  <a:txBody>
                    <a:bodyPr/>
                    <a:lstStyle/>
                    <a:p>
                      <a:pPr indent="0" lvl="0" marL="0" marR="0" rtl="0" algn="l">
                        <a:lnSpc>
                          <a:spcPct val="107000"/>
                        </a:lnSpc>
                        <a:spcBef>
                          <a:spcPts val="0"/>
                        </a:spcBef>
                        <a:spcAft>
                          <a:spcPts val="0"/>
                        </a:spcAft>
                        <a:buNone/>
                      </a:pPr>
                      <a:r>
                        <a:rPr lang="en-US" sz="1100" u="none" cap="none" strike="noStrike"/>
                        <a:t>Evolution of Intel Processors</a:t>
                      </a:r>
                      <a:endParaRPr sz="1100" u="none" cap="none" strike="noStrike"/>
                    </a:p>
                    <a:p>
                      <a:pPr indent="0" lvl="0" marL="0" marR="0" rtl="0" algn="l">
                        <a:lnSpc>
                          <a:spcPct val="107000"/>
                        </a:lnSpc>
                        <a:spcBef>
                          <a:spcPts val="0"/>
                        </a:spcBef>
                        <a:spcAft>
                          <a:spcPts val="0"/>
                        </a:spcAft>
                        <a:buNone/>
                      </a:pPr>
                      <a:r>
                        <a:rPr lang="en-US" sz="1100" u="none" cap="none" strike="noStrike"/>
                        <a:t> </a:t>
                      </a:r>
                      <a:endParaRPr sz="1100" u="none" cap="none" strike="noStrike"/>
                    </a:p>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21650" marL="21650"/>
                </a:tc>
                <a:tc>
                  <a:txBody>
                    <a:bodyPr/>
                    <a:lstStyle/>
                    <a:p>
                      <a:pPr indent="0" lvl="0" marL="0" marR="0" rtl="0" algn="l">
                        <a:lnSpc>
                          <a:spcPct val="107000"/>
                        </a:lnSpc>
                        <a:spcBef>
                          <a:spcPts val="0"/>
                        </a:spcBef>
                        <a:spcAft>
                          <a:spcPts val="0"/>
                        </a:spcAft>
                        <a:buNone/>
                      </a:pPr>
                      <a:r>
                        <a:rPr lang="en-US" sz="1100" u="none" cap="none" strike="noStrike"/>
                        <a:t>Tiyasha Ghosh,Avishek Bhattarcharjee</a:t>
                      </a:r>
                      <a:endParaRPr sz="1100" u="none" cap="none" strike="noStrike">
                        <a:latin typeface="Calibri"/>
                        <a:ea typeface="Calibri"/>
                        <a:cs typeface="Calibri"/>
                        <a:sym typeface="Calibri"/>
                      </a:endParaRPr>
                    </a:p>
                  </a:txBody>
                  <a:tcPr marT="0" marB="0" marR="21650" marL="21650"/>
                </a:tc>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21650" marL="21650"/>
                </a:tc>
                <a:tc>
                  <a:txBody>
                    <a:bodyPr/>
                    <a:lstStyle/>
                    <a:p>
                      <a:pPr indent="0" lvl="0" marL="0" marR="0" rtl="0" algn="l">
                        <a:lnSpc>
                          <a:spcPct val="107000"/>
                        </a:lnSpc>
                        <a:spcBef>
                          <a:spcPts val="0"/>
                        </a:spcBef>
                        <a:spcAft>
                          <a:spcPts val="0"/>
                        </a:spcAft>
                        <a:buNone/>
                      </a:pPr>
                      <a:r>
                        <a:rPr lang="en-US" sz="1100" u="none" cap="none" strike="noStrike"/>
                        <a:t>This research paper presents a thorough summary of the evolution of Intel processors from their inception to the present day. It delves into the key milestones, technological advancements, architectural innovations, and manufacturing processes that have shaped the development of Intel processors over time. The paper also discusses the implications of past progress and identifies potential research directions to enhance the future performance and capabilities of these processors.</a:t>
                      </a:r>
                      <a:endParaRPr sz="1100" u="none" cap="none" strike="noStrike">
                        <a:latin typeface="Calibri"/>
                        <a:ea typeface="Calibri"/>
                        <a:cs typeface="Calibri"/>
                        <a:sym typeface="Calibri"/>
                      </a:endParaRPr>
                    </a:p>
                  </a:txBody>
                  <a:tcPr marT="0" marB="0" marR="21650" marL="21650"/>
                </a:tc>
                <a:tc>
                  <a:txBody>
                    <a:bodyPr/>
                    <a:lstStyle/>
                    <a:p>
                      <a:pPr indent="0" lvl="0" marL="0" marR="0" rtl="0" algn="l">
                        <a:lnSpc>
                          <a:spcPct val="107000"/>
                        </a:lnSpc>
                        <a:spcBef>
                          <a:spcPts val="0"/>
                        </a:spcBef>
                        <a:spcAft>
                          <a:spcPts val="0"/>
                        </a:spcAft>
                        <a:buNone/>
                      </a:pPr>
                      <a:r>
                        <a:rPr lang="en-US" sz="1100" u="none" cap="none" strike="noStrike"/>
                        <a:t>This part involves performance comparisons between different generations of Intel processors using benchmark results. It may include metrics like single-core and multi-core performance, power consumption, and thermal characteristics.</a:t>
                      </a:r>
                      <a:endParaRPr/>
                    </a:p>
                    <a:p>
                      <a:pPr indent="0" lvl="0" marL="0" marR="0" rtl="0" algn="l">
                        <a:lnSpc>
                          <a:spcPct val="107000"/>
                        </a:lnSpc>
                        <a:spcBef>
                          <a:spcPts val="0"/>
                        </a:spcBef>
                        <a:spcAft>
                          <a:spcPts val="0"/>
                        </a:spcAft>
                        <a:buNone/>
                      </a:pPr>
                      <a:r>
                        <a:rPr lang="en-US" sz="1100" u="none" cap="none" strike="noStrike"/>
                        <a:t>       The results section of a research paper on the evolution of Intel processors would typically present quantitative data and performance benchmarks from various generations of processors.</a:t>
                      </a:r>
                      <a:endParaRPr sz="1100" u="none" cap="none" strike="noStrike">
                        <a:latin typeface="Calibri"/>
                        <a:ea typeface="Calibri"/>
                        <a:cs typeface="Calibri"/>
                        <a:sym typeface="Calibri"/>
                      </a:endParaRPr>
                    </a:p>
                  </a:txBody>
                  <a:tcPr marT="0" marB="0" marR="21650" marL="21650"/>
                </a:tc>
              </a:tr>
              <a:tr h="1299500">
                <a:tc>
                  <a:txBody>
                    <a:bodyPr/>
                    <a:lstStyle/>
                    <a:p>
                      <a:pPr indent="0" lvl="0" marL="0" marR="0" rtl="0" algn="l">
                        <a:lnSpc>
                          <a:spcPct val="107000"/>
                        </a:lnSpc>
                        <a:spcBef>
                          <a:spcPts val="0"/>
                        </a:spcBef>
                        <a:spcAft>
                          <a:spcPts val="0"/>
                        </a:spcAft>
                        <a:buNone/>
                      </a:pPr>
                      <a:r>
                        <a:rPr lang="en-US" sz="1100" u="none" cap="none" strike="noStrike"/>
                        <a:t>Evolution of processors and its Implication in Data Computation Capability</a:t>
                      </a:r>
                      <a:endParaRPr sz="1100" u="none" cap="none" strike="noStrike"/>
                    </a:p>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21650" marL="21650"/>
                </a:tc>
                <a:tc>
                  <a:txBody>
                    <a:bodyPr/>
                    <a:lstStyle/>
                    <a:p>
                      <a:pPr indent="0" lvl="0" marL="0" marR="0" rtl="0" algn="l">
                        <a:lnSpc>
                          <a:spcPct val="107000"/>
                        </a:lnSpc>
                        <a:spcBef>
                          <a:spcPts val="0"/>
                        </a:spcBef>
                        <a:spcAft>
                          <a:spcPts val="0"/>
                        </a:spcAft>
                        <a:buNone/>
                      </a:pPr>
                      <a:r>
                        <a:rPr lang="en-US" sz="1100" u="none" cap="none" strike="noStrike"/>
                        <a:t>Ravi Kumar,D.Chatterjee,K.V.Rachana Rao,A.Dakshinamurthy</a:t>
                      </a:r>
                      <a:endParaRPr sz="1100" u="none" cap="none" strike="noStrike">
                        <a:latin typeface="Calibri"/>
                        <a:ea typeface="Calibri"/>
                        <a:cs typeface="Calibri"/>
                        <a:sym typeface="Calibri"/>
                      </a:endParaRPr>
                    </a:p>
                  </a:txBody>
                  <a:tcPr marT="0" marB="0" marR="21650" marL="21650"/>
                </a:tc>
                <a:tc>
                  <a:txBody>
                    <a:bodyPr/>
                    <a:lstStyle/>
                    <a:p>
                      <a:pPr indent="0" lvl="0" marL="0" marR="0" rtl="0" algn="l">
                        <a:lnSpc>
                          <a:spcPct val="107000"/>
                        </a:lnSpc>
                        <a:spcBef>
                          <a:spcPts val="0"/>
                        </a:spcBef>
                        <a:spcAft>
                          <a:spcPts val="0"/>
                        </a:spcAft>
                        <a:buNone/>
                      </a:pPr>
                      <a:r>
                        <a:rPr lang="en-US" sz="1100" u="none" cap="none" strike="noStrike"/>
                        <a:t> </a:t>
                      </a:r>
                      <a:endParaRPr sz="1100" u="none" cap="none" strike="noStrike">
                        <a:latin typeface="Calibri"/>
                        <a:ea typeface="Calibri"/>
                        <a:cs typeface="Calibri"/>
                        <a:sym typeface="Calibri"/>
                      </a:endParaRPr>
                    </a:p>
                  </a:txBody>
                  <a:tcPr marT="0" marB="0" marR="21650" marL="21650"/>
                </a:tc>
                <a:tc>
                  <a:txBody>
                    <a:bodyPr/>
                    <a:lstStyle/>
                    <a:p>
                      <a:pPr indent="0" lvl="0" marL="0" marR="0" rtl="0" algn="l">
                        <a:lnSpc>
                          <a:spcPct val="107000"/>
                        </a:lnSpc>
                        <a:spcBef>
                          <a:spcPts val="0"/>
                        </a:spcBef>
                        <a:spcAft>
                          <a:spcPts val="0"/>
                        </a:spcAft>
                        <a:buNone/>
                      </a:pPr>
                      <a:r>
                        <a:rPr lang="en-US" sz="1100" u="none" cap="none" strike="noStrike"/>
                        <a:t>The research paper on the Evolution of Processors and its Implications in Data Computation Capability explores the historical progression of processors and its profound impact on data computation. The paper traces the development of processors from mechanical calculators to modern microprocessors, highlighting key milestones like the transition from vacuum tubes to transistors and the advent of integrated circuits</a:t>
                      </a:r>
                      <a:endParaRPr sz="1100" u="none" cap="none" strike="noStrike">
                        <a:latin typeface="Calibri"/>
                        <a:ea typeface="Calibri"/>
                        <a:cs typeface="Calibri"/>
                        <a:sym typeface="Calibri"/>
                      </a:endParaRPr>
                    </a:p>
                  </a:txBody>
                  <a:tcPr marT="0" marB="0" marR="21650" marL="21650"/>
                </a:tc>
                <a:tc>
                  <a:txBody>
                    <a:bodyPr/>
                    <a:lstStyle/>
                    <a:p>
                      <a:pPr indent="0" lvl="0" marL="0" marR="0" rtl="0" algn="l">
                        <a:lnSpc>
                          <a:spcPct val="107000"/>
                        </a:lnSpc>
                        <a:spcBef>
                          <a:spcPts val="0"/>
                        </a:spcBef>
                        <a:spcAft>
                          <a:spcPts val="0"/>
                        </a:spcAft>
                        <a:buNone/>
                      </a:pPr>
                      <a:r>
                        <a:rPr lang="en-US" sz="1100" u="none" cap="none" strike="noStrike"/>
                        <a:t>The evolution of processors has witnessed significant strides, leading to a remarkable increase in data computation capability. Key developments include Moore's Law, microarchitecture advancements, multi-core CPUs, GPUs, specialized processors, heterogeneous computing, and the emergence of quantum processors..</a:t>
                      </a:r>
                      <a:endParaRPr sz="1100" u="none" cap="none" strike="noStrike">
                        <a:latin typeface="Calibri"/>
                        <a:ea typeface="Calibri"/>
                        <a:cs typeface="Calibri"/>
                        <a:sym typeface="Calibri"/>
                      </a:endParaRPr>
                    </a:p>
                  </a:txBody>
                  <a:tcPr marT="0" marB="0" marR="21650" marL="21650"/>
                </a:tc>
              </a:tr>
            </a:tbl>
          </a:graphicData>
        </a:graphic>
      </p:graphicFrame>
      <p:sp>
        <p:nvSpPr>
          <p:cNvPr id="403" name="Google Shape;403;p22"/>
          <p:cNvSpPr/>
          <p:nvPr/>
        </p:nvSpPr>
        <p:spPr>
          <a:xfrm>
            <a:off x="0" y="0"/>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 name="Google Shape;107;p3"/>
          <p:cNvSpPr txBox="1"/>
          <p:nvPr>
            <p:ph type="title"/>
          </p:nvPr>
        </p:nvSpPr>
        <p:spPr>
          <a:xfrm>
            <a:off x="1136397" y="502021"/>
            <a:ext cx="9688296" cy="70701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latin typeface="Times New Roman"/>
                <a:ea typeface="Times New Roman"/>
                <a:cs typeface="Times New Roman"/>
                <a:sym typeface="Times New Roman"/>
              </a:rPr>
              <a:t> Early Days of Processors (1950s-1970s)</a:t>
            </a:r>
            <a:endParaRPr sz="4000">
              <a:latin typeface="Times New Roman"/>
              <a:ea typeface="Times New Roman"/>
              <a:cs typeface="Times New Roman"/>
              <a:sym typeface="Times New Roman"/>
            </a:endParaRPr>
          </a:p>
        </p:txBody>
      </p:sp>
      <p:sp>
        <p:nvSpPr>
          <p:cNvPr id="108" name="Google Shape;108;p3"/>
          <p:cNvSpPr txBox="1"/>
          <p:nvPr>
            <p:ph idx="1" type="body"/>
          </p:nvPr>
        </p:nvSpPr>
        <p:spPr>
          <a:xfrm>
            <a:off x="1146557" y="1412240"/>
            <a:ext cx="9688296" cy="4470687"/>
          </a:xfrm>
          <a:prstGeom prst="rect">
            <a:avLst/>
          </a:prstGeom>
          <a:noFill/>
          <a:ln>
            <a:noFill/>
          </a:ln>
        </p:spPr>
        <p:txBody>
          <a:bodyPr anchorCtr="0" anchor="t" bIns="45700" lIns="91425" spcFirstLastPara="1" rIns="91425" wrap="square" tIns="45700">
            <a:normAutofit/>
          </a:bodyPr>
          <a:lstStyle/>
          <a:p>
            <a:pPr indent="-222250" lvl="0" marL="228600" rtl="0" algn="just">
              <a:lnSpc>
                <a:spcPct val="100000"/>
              </a:lnSpc>
              <a:spcBef>
                <a:spcPts val="0"/>
              </a:spcBef>
              <a:spcAft>
                <a:spcPts val="0"/>
              </a:spcAft>
              <a:buClr>
                <a:schemeClr val="dk1"/>
              </a:buClr>
              <a:buSzPts val="1900"/>
              <a:buFont typeface="Calibri"/>
              <a:buAutoNum type="arabicPeriod"/>
            </a:pPr>
            <a:r>
              <a:rPr b="1" i="0" lang="en-US" sz="1900">
                <a:latin typeface="Times New Roman"/>
                <a:ea typeface="Times New Roman"/>
                <a:cs typeface="Times New Roman"/>
                <a:sym typeface="Times New Roman"/>
              </a:rPr>
              <a:t>Vacuum Tube Computers</a:t>
            </a:r>
            <a:r>
              <a:rPr i="0" lang="en-US" sz="1900">
                <a:latin typeface="Times New Roman"/>
                <a:ea typeface="Times New Roman"/>
                <a:cs typeface="Times New Roman"/>
                <a:sym typeface="Times New Roman"/>
              </a:rPr>
              <a:t>: In the 1950s, the first electronic computers used vacuum tubes as processing elements, but they were large, power-consuming, and not very reliable.</a:t>
            </a:r>
            <a:endParaRPr sz="2700">
              <a:latin typeface="Times New Roman"/>
              <a:ea typeface="Times New Roman"/>
              <a:cs typeface="Times New Roman"/>
              <a:sym typeface="Times New Roman"/>
            </a:endParaRPr>
          </a:p>
          <a:p>
            <a:pPr indent="-222250" lvl="0" marL="228600" rtl="0" algn="just">
              <a:lnSpc>
                <a:spcPct val="100000"/>
              </a:lnSpc>
              <a:spcBef>
                <a:spcPts val="1000"/>
              </a:spcBef>
              <a:spcAft>
                <a:spcPts val="0"/>
              </a:spcAft>
              <a:buClr>
                <a:schemeClr val="dk1"/>
              </a:buClr>
              <a:buSzPts val="1900"/>
              <a:buFont typeface="Calibri"/>
              <a:buAutoNum type="arabicPeriod"/>
            </a:pPr>
            <a:r>
              <a:rPr b="1" i="0" lang="en-US" sz="1900">
                <a:latin typeface="Times New Roman"/>
                <a:ea typeface="Times New Roman"/>
                <a:cs typeface="Times New Roman"/>
                <a:sym typeface="Times New Roman"/>
              </a:rPr>
              <a:t>Transistor Revolution</a:t>
            </a:r>
            <a:r>
              <a:rPr i="0" lang="en-US" sz="1900">
                <a:latin typeface="Times New Roman"/>
                <a:ea typeface="Times New Roman"/>
                <a:cs typeface="Times New Roman"/>
                <a:sym typeface="Times New Roman"/>
              </a:rPr>
              <a:t>: In the late 1950s, transistors replaced vacuum tubes, leading to smaller, more reliable, and energy-efficient computers.</a:t>
            </a:r>
            <a:endParaRPr sz="2700">
              <a:latin typeface="Times New Roman"/>
              <a:ea typeface="Times New Roman"/>
              <a:cs typeface="Times New Roman"/>
              <a:sym typeface="Times New Roman"/>
            </a:endParaRPr>
          </a:p>
          <a:p>
            <a:pPr indent="-222250" lvl="0" marL="228600" rtl="0" algn="just">
              <a:lnSpc>
                <a:spcPct val="100000"/>
              </a:lnSpc>
              <a:spcBef>
                <a:spcPts val="1000"/>
              </a:spcBef>
              <a:spcAft>
                <a:spcPts val="0"/>
              </a:spcAft>
              <a:buClr>
                <a:schemeClr val="dk1"/>
              </a:buClr>
              <a:buSzPts val="1900"/>
              <a:buFont typeface="Calibri"/>
              <a:buAutoNum type="arabicPeriod"/>
            </a:pPr>
            <a:r>
              <a:rPr b="1" i="0" lang="en-US" sz="1900">
                <a:latin typeface="Times New Roman"/>
                <a:ea typeface="Times New Roman"/>
                <a:cs typeface="Times New Roman"/>
                <a:sym typeface="Times New Roman"/>
              </a:rPr>
              <a:t>Minicomputers and Microcomputers</a:t>
            </a:r>
            <a:r>
              <a:rPr i="0" lang="en-US" sz="1900">
                <a:latin typeface="Times New Roman"/>
                <a:ea typeface="Times New Roman"/>
                <a:cs typeface="Times New Roman"/>
                <a:sym typeface="Times New Roman"/>
              </a:rPr>
              <a:t>: The introduction of transistors led to the emergence of minicomputers in the 1960s and microcomputers (early microprocessors) in the late 1960s, making computing more accessible.</a:t>
            </a:r>
            <a:endParaRPr sz="2700">
              <a:latin typeface="Times New Roman"/>
              <a:ea typeface="Times New Roman"/>
              <a:cs typeface="Times New Roman"/>
              <a:sym typeface="Times New Roman"/>
            </a:endParaRPr>
          </a:p>
          <a:p>
            <a:pPr indent="-222250" lvl="0" marL="228600" rtl="0" algn="just">
              <a:lnSpc>
                <a:spcPct val="100000"/>
              </a:lnSpc>
              <a:spcBef>
                <a:spcPts val="1000"/>
              </a:spcBef>
              <a:spcAft>
                <a:spcPts val="0"/>
              </a:spcAft>
              <a:buClr>
                <a:schemeClr val="dk1"/>
              </a:buClr>
              <a:buSzPts val="1900"/>
              <a:buFont typeface="Calibri"/>
              <a:buAutoNum type="arabicPeriod"/>
            </a:pPr>
            <a:r>
              <a:rPr b="1" i="0" lang="en-US" sz="1900">
                <a:latin typeface="Times New Roman"/>
                <a:ea typeface="Times New Roman"/>
                <a:cs typeface="Times New Roman"/>
                <a:sym typeface="Times New Roman"/>
              </a:rPr>
              <a:t>Integrated Circuits (ICs)</a:t>
            </a:r>
            <a:r>
              <a:rPr i="0" lang="en-US" sz="1900">
                <a:latin typeface="Times New Roman"/>
                <a:ea typeface="Times New Roman"/>
                <a:cs typeface="Times New Roman"/>
                <a:sym typeface="Times New Roman"/>
              </a:rPr>
              <a:t>: The 1960s saw the invention of Integrated Circuits (ICs), which combined multiple transistors on a single silicon chip, enhancing computer performance and reducing size.</a:t>
            </a:r>
            <a:endParaRPr sz="2700">
              <a:latin typeface="Times New Roman"/>
              <a:ea typeface="Times New Roman"/>
              <a:cs typeface="Times New Roman"/>
              <a:sym typeface="Times New Roman"/>
            </a:endParaRPr>
          </a:p>
          <a:p>
            <a:pPr indent="-222250" lvl="0" marL="228600" rtl="0" algn="just">
              <a:lnSpc>
                <a:spcPct val="100000"/>
              </a:lnSpc>
              <a:spcBef>
                <a:spcPts val="1000"/>
              </a:spcBef>
              <a:spcAft>
                <a:spcPts val="0"/>
              </a:spcAft>
              <a:buClr>
                <a:schemeClr val="dk1"/>
              </a:buClr>
              <a:buSzPts val="1900"/>
              <a:buFont typeface="Calibri"/>
              <a:buAutoNum type="arabicPeriod"/>
            </a:pPr>
            <a:r>
              <a:rPr b="1" i="0" lang="en-US" sz="1900">
                <a:latin typeface="Times New Roman"/>
                <a:ea typeface="Times New Roman"/>
                <a:cs typeface="Times New Roman"/>
                <a:sym typeface="Times New Roman"/>
              </a:rPr>
              <a:t>Birth of Microprocessors</a:t>
            </a:r>
            <a:r>
              <a:rPr i="0" lang="en-US" sz="1900">
                <a:latin typeface="Times New Roman"/>
                <a:ea typeface="Times New Roman"/>
                <a:cs typeface="Times New Roman"/>
                <a:sym typeface="Times New Roman"/>
              </a:rPr>
              <a:t>: In the early 1970s, the first microprocessors, such as Intel 4004 and 8008, were developed, paving the way for the personal computing revolution.</a:t>
            </a:r>
            <a:endParaRPr sz="2700">
              <a:latin typeface="Times New Roman"/>
              <a:ea typeface="Times New Roman"/>
              <a:cs typeface="Times New Roman"/>
              <a:sym typeface="Times New Roman"/>
            </a:endParaRPr>
          </a:p>
        </p:txBody>
      </p:sp>
      <p:sp>
        <p:nvSpPr>
          <p:cNvPr id="109" name="Google Shape;109;p3"/>
          <p:cNvSpPr/>
          <p:nvPr/>
        </p:nvSpPr>
        <p:spPr>
          <a:xfrm flipH="1" rot="10800000">
            <a:off x="0" y="6400799"/>
            <a:ext cx="12192000" cy="456773"/>
          </a:xfrm>
          <a:prstGeom prst="rect">
            <a:avLst/>
          </a:prstGeom>
          <a:gradFill>
            <a:gsLst>
              <a:gs pos="0">
                <a:schemeClr val="accent1"/>
              </a:gs>
              <a:gs pos="78000">
                <a:srgbClr val="000000"/>
              </a:gs>
              <a:gs pos="100000">
                <a:srgbClr val="000000"/>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3"/>
          <p:cNvSpPr/>
          <p:nvPr/>
        </p:nvSpPr>
        <p:spPr>
          <a:xfrm flipH="1">
            <a:off x="4038600" y="6400799"/>
            <a:ext cx="8153398" cy="456772"/>
          </a:xfrm>
          <a:prstGeom prst="rect">
            <a:avLst/>
          </a:prstGeom>
          <a:gradFill>
            <a:gsLst>
              <a:gs pos="0">
                <a:srgbClr val="000000">
                  <a:alpha val="62745"/>
                </a:srgbClr>
              </a:gs>
              <a:gs pos="100000">
                <a:srgbClr val="2F5496"/>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Microprocessors Revolution (1970s-1980s)</a:t>
            </a:r>
            <a:endParaRPr>
              <a:latin typeface="Times New Roman"/>
              <a:ea typeface="Times New Roman"/>
              <a:cs typeface="Times New Roman"/>
              <a:sym typeface="Times New Roman"/>
            </a:endParaRPr>
          </a:p>
        </p:txBody>
      </p:sp>
      <p:grpSp>
        <p:nvGrpSpPr>
          <p:cNvPr id="116" name="Google Shape;116;p4"/>
          <p:cNvGrpSpPr/>
          <p:nvPr/>
        </p:nvGrpSpPr>
        <p:grpSpPr>
          <a:xfrm>
            <a:off x="387448" y="1835442"/>
            <a:ext cx="11391181" cy="4809895"/>
            <a:chOff x="226396" y="542008"/>
            <a:chExt cx="10034515" cy="3573739"/>
          </a:xfrm>
        </p:grpSpPr>
        <p:sp>
          <p:nvSpPr>
            <p:cNvPr id="117" name="Google Shape;117;p4"/>
            <p:cNvSpPr/>
            <p:nvPr/>
          </p:nvSpPr>
          <p:spPr>
            <a:xfrm>
              <a:off x="974386" y="582798"/>
              <a:ext cx="1177689" cy="1177689"/>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226396" y="2379942"/>
              <a:ext cx="2617087" cy="153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txBox="1"/>
            <p:nvPr/>
          </p:nvSpPr>
          <p:spPr>
            <a:xfrm>
              <a:off x="254585" y="2366159"/>
              <a:ext cx="2617200" cy="15300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200"/>
                <a:buFont typeface="Calibri"/>
                <a:buNone/>
              </a:pPr>
              <a:r>
                <a:rPr b="1" i="0" lang="en-US" u="none" cap="none" strike="noStrike">
                  <a:solidFill>
                    <a:schemeClr val="dk1"/>
                  </a:solidFill>
                  <a:latin typeface="Times New Roman"/>
                  <a:ea typeface="Times New Roman"/>
                  <a:cs typeface="Times New Roman"/>
                  <a:sym typeface="Times New Roman"/>
                </a:rPr>
                <a:t>Microprocessors</a:t>
              </a:r>
              <a:r>
                <a:rPr i="0" lang="en-US" u="none" cap="none" strike="noStrike">
                  <a:solidFill>
                    <a:schemeClr val="dk1"/>
                  </a:solidFill>
                  <a:latin typeface="Times New Roman"/>
                  <a:ea typeface="Times New Roman"/>
                  <a:cs typeface="Times New Roman"/>
                  <a:sym typeface="Times New Roman"/>
                </a:rPr>
                <a:t>: The 1970s marked the advent of microprocessors, with </a:t>
              </a:r>
              <a:r>
                <a:rPr i="0" lang="en-US" sz="1600" u="none" cap="none" strike="noStrike">
                  <a:solidFill>
                    <a:schemeClr val="dk1"/>
                  </a:solidFill>
                  <a:latin typeface="Times New Roman"/>
                  <a:ea typeface="Times New Roman"/>
                  <a:cs typeface="Times New Roman"/>
                  <a:sym typeface="Times New Roman"/>
                </a:rPr>
                <a:t>Intel</a:t>
              </a:r>
              <a:r>
                <a:rPr i="0" lang="en-US" u="none" cap="none" strike="noStrike">
                  <a:solidFill>
                    <a:schemeClr val="dk1"/>
                  </a:solidFill>
                  <a:latin typeface="Times New Roman"/>
                  <a:ea typeface="Times New Roman"/>
                  <a:cs typeface="Times New Roman"/>
                  <a:sym typeface="Times New Roman"/>
                </a:rPr>
                <a:t> introducing the 4-bit Intel 4004 and 8-bit Intel 8008, followed by the groundbreaking Intel 8080. These microprocessors brought computing power to a single chip and laid the foundation for modern computing.</a:t>
              </a:r>
              <a:endParaRPr i="0" u="none" cap="none" strike="noStrike">
                <a:solidFill>
                  <a:schemeClr val="dk1"/>
                </a:solidFill>
                <a:latin typeface="Times New Roman"/>
                <a:ea typeface="Times New Roman"/>
                <a:cs typeface="Times New Roman"/>
                <a:sym typeface="Times New Roman"/>
              </a:endParaRPr>
            </a:p>
          </p:txBody>
        </p:sp>
        <p:sp>
          <p:nvSpPr>
            <p:cNvPr id="120" name="Google Shape;120;p4"/>
            <p:cNvSpPr/>
            <p:nvPr/>
          </p:nvSpPr>
          <p:spPr>
            <a:xfrm>
              <a:off x="4240799" y="542008"/>
              <a:ext cx="1177689" cy="1177689"/>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3329765" y="2361888"/>
              <a:ext cx="2999758" cy="169315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txBox="1"/>
            <p:nvPr/>
          </p:nvSpPr>
          <p:spPr>
            <a:xfrm>
              <a:off x="3329765" y="2361888"/>
              <a:ext cx="2999758" cy="1693159"/>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200"/>
                <a:buFont typeface="Calibri"/>
                <a:buNone/>
              </a:pPr>
              <a:r>
                <a:rPr b="1" i="0" lang="en-US" u="none" cap="none" strike="noStrike">
                  <a:solidFill>
                    <a:schemeClr val="dk1"/>
                  </a:solidFill>
                  <a:latin typeface="Times New Roman"/>
                  <a:ea typeface="Times New Roman"/>
                  <a:cs typeface="Times New Roman"/>
                  <a:sym typeface="Times New Roman"/>
                </a:rPr>
                <a:t>Rise of Personal Computers</a:t>
              </a:r>
              <a:r>
                <a:rPr i="0" lang="en-US" u="none" cap="none" strike="noStrike">
                  <a:solidFill>
                    <a:schemeClr val="dk1"/>
                  </a:solidFill>
                  <a:latin typeface="Times New Roman"/>
                  <a:ea typeface="Times New Roman"/>
                  <a:cs typeface="Times New Roman"/>
                  <a:sym typeface="Times New Roman"/>
                </a:rPr>
                <a:t>: The introduction of microprocessors paved the way for the rise of personal computers (PCs) in the 1980s. Companies like Apple, IBM, and Commodore released iconic PCs that became more affordable and accessible to individuals, driving the personal computing revolution.</a:t>
              </a:r>
              <a:endParaRPr i="0" u="none" cap="none" strike="noStrike">
                <a:solidFill>
                  <a:schemeClr val="dk1"/>
                </a:solidFill>
                <a:latin typeface="Times New Roman"/>
                <a:ea typeface="Times New Roman"/>
                <a:cs typeface="Times New Roman"/>
                <a:sym typeface="Times New Roman"/>
              </a:endParaRPr>
            </a:p>
          </p:txBody>
        </p:sp>
        <p:sp>
          <p:nvSpPr>
            <p:cNvPr id="123" name="Google Shape;123;p4"/>
            <p:cNvSpPr/>
            <p:nvPr/>
          </p:nvSpPr>
          <p:spPr>
            <a:xfrm>
              <a:off x="7976309" y="582748"/>
              <a:ext cx="1177800" cy="113700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6787513" y="2263222"/>
              <a:ext cx="3473398" cy="173589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txBox="1"/>
            <p:nvPr/>
          </p:nvSpPr>
          <p:spPr>
            <a:xfrm>
              <a:off x="6644168" y="2379947"/>
              <a:ext cx="3473400" cy="1735800"/>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300"/>
                <a:buFont typeface="Calibri"/>
                <a:buNone/>
              </a:pPr>
              <a:r>
                <a:rPr b="1" i="0" lang="en-US" u="none" cap="none" strike="noStrike">
                  <a:solidFill>
                    <a:schemeClr val="dk1"/>
                  </a:solidFill>
                  <a:latin typeface="Times New Roman"/>
                  <a:ea typeface="Times New Roman"/>
                  <a:cs typeface="Times New Roman"/>
                  <a:sym typeface="Times New Roman"/>
                </a:rPr>
                <a:t>Microprocessor Architecture Advancements</a:t>
              </a:r>
              <a:r>
                <a:rPr i="0" lang="en-US" u="none" cap="none" strike="noStrike">
                  <a:solidFill>
                    <a:schemeClr val="dk1"/>
                  </a:solidFill>
                  <a:latin typeface="Times New Roman"/>
                  <a:ea typeface="Times New Roman"/>
                  <a:cs typeface="Times New Roman"/>
                  <a:sym typeface="Times New Roman"/>
                </a:rPr>
                <a:t>: The 1980s saw significant advancements in microprocessor architectures, transitioning from 8-bit to 16-bit and 32-bit architectures. Processors like the Intel 8086/8088 and Motorola 68000 brought higher performance and memory addressing capabilities.</a:t>
              </a:r>
              <a:endParaRPr i="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latin typeface="Times New Roman"/>
                <a:ea typeface="Times New Roman"/>
                <a:cs typeface="Times New Roman"/>
                <a:sym typeface="Times New Roman"/>
              </a:rPr>
              <a:t>Microprocessors Revolution (1970s-1980s)</a:t>
            </a:r>
            <a:endParaRPr>
              <a:latin typeface="Times New Roman"/>
              <a:ea typeface="Times New Roman"/>
              <a:cs typeface="Times New Roman"/>
              <a:sym typeface="Times New Roman"/>
            </a:endParaRPr>
          </a:p>
        </p:txBody>
      </p:sp>
      <p:grpSp>
        <p:nvGrpSpPr>
          <p:cNvPr id="131" name="Google Shape;131;p5"/>
          <p:cNvGrpSpPr/>
          <p:nvPr/>
        </p:nvGrpSpPr>
        <p:grpSpPr>
          <a:xfrm>
            <a:off x="340957" y="1576950"/>
            <a:ext cx="11089159" cy="5021587"/>
            <a:chOff x="559800" y="0"/>
            <a:chExt cx="9396000" cy="4189544"/>
          </a:xfrm>
        </p:grpSpPr>
        <p:sp>
          <p:nvSpPr>
            <p:cNvPr id="132" name="Google Shape;132;p5"/>
            <p:cNvSpPr/>
            <p:nvPr/>
          </p:nvSpPr>
          <p:spPr>
            <a:xfrm>
              <a:off x="1415298" y="0"/>
              <a:ext cx="1944000" cy="1681437"/>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559800" y="1927281"/>
              <a:ext cx="4320000" cy="21086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txBox="1"/>
            <p:nvPr/>
          </p:nvSpPr>
          <p:spPr>
            <a:xfrm>
              <a:off x="559800" y="1927281"/>
              <a:ext cx="4320000" cy="2108618"/>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300"/>
                <a:buFont typeface="Calibri"/>
                <a:buNone/>
              </a:pPr>
              <a:r>
                <a:rPr b="1" i="0" lang="en-US" sz="1600" u="none" cap="none" strike="noStrike">
                  <a:solidFill>
                    <a:schemeClr val="dk1"/>
                  </a:solidFill>
                  <a:latin typeface="Times New Roman"/>
                  <a:ea typeface="Times New Roman"/>
                  <a:cs typeface="Times New Roman"/>
                  <a:sym typeface="Times New Roman"/>
                </a:rPr>
                <a:t>Integration and Performance Boost</a:t>
              </a:r>
              <a:r>
                <a:rPr i="0" lang="en-US" sz="1600" u="none" cap="none" strike="noStrike">
                  <a:solidFill>
                    <a:schemeClr val="dk1"/>
                  </a:solidFill>
                  <a:latin typeface="Times New Roman"/>
                  <a:ea typeface="Times New Roman"/>
                  <a:cs typeface="Times New Roman"/>
                  <a:sym typeface="Times New Roman"/>
                </a:rPr>
                <a:t>: Microprocessors integrated more components, such as memory controllers and math coprocessors, onto the same chip. This integration improved overall system performance, making computers faster and more efficient.</a:t>
              </a:r>
              <a:endParaRPr i="0" sz="1600" u="none" cap="none" strike="noStrike">
                <a:solidFill>
                  <a:schemeClr val="dk1"/>
                </a:solidFill>
                <a:latin typeface="Times New Roman"/>
                <a:ea typeface="Times New Roman"/>
                <a:cs typeface="Times New Roman"/>
                <a:sym typeface="Times New Roman"/>
              </a:endParaRPr>
            </a:p>
          </p:txBody>
        </p:sp>
        <p:sp>
          <p:nvSpPr>
            <p:cNvPr id="135" name="Google Shape;135;p5"/>
            <p:cNvSpPr/>
            <p:nvPr/>
          </p:nvSpPr>
          <p:spPr>
            <a:xfrm>
              <a:off x="6622907" y="0"/>
              <a:ext cx="1944000" cy="194400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5635800" y="1864945"/>
              <a:ext cx="4320000" cy="232459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txBox="1"/>
            <p:nvPr/>
          </p:nvSpPr>
          <p:spPr>
            <a:xfrm>
              <a:off x="5635800" y="1864945"/>
              <a:ext cx="4320000" cy="2324599"/>
            </a:xfrm>
            <a:prstGeom prst="rect">
              <a:avLst/>
            </a:prstGeom>
            <a:noFill/>
            <a:ln>
              <a:noFill/>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100"/>
                <a:buFont typeface="Calibri"/>
                <a:buNone/>
              </a:pPr>
              <a:r>
                <a:rPr b="1" i="0" lang="en-US" sz="1600" u="none" cap="none" strike="noStrike">
                  <a:solidFill>
                    <a:schemeClr val="dk1"/>
                  </a:solidFill>
                  <a:latin typeface="Times New Roman"/>
                  <a:ea typeface="Times New Roman"/>
                  <a:cs typeface="Times New Roman"/>
                  <a:sym typeface="Times New Roman"/>
                </a:rPr>
                <a:t>Industrial and Commercial Applications</a:t>
              </a:r>
              <a:r>
                <a:rPr i="0" lang="en-US" sz="1600" u="none" cap="none" strike="noStrike">
                  <a:solidFill>
                    <a:schemeClr val="dk1"/>
                  </a:solidFill>
                  <a:latin typeface="Times New Roman"/>
                  <a:ea typeface="Times New Roman"/>
                  <a:cs typeface="Times New Roman"/>
                  <a:sym typeface="Times New Roman"/>
                </a:rPr>
                <a:t>: Microprocessors found applications beyond personal computers, revolutionizing industries like telecommunications, automotive, and consumer electronics. Microcontrollers powered various devices, from microwave ovens to cars, transforming the way we interact with technology in our daily lives.</a:t>
              </a:r>
              <a:endParaRPr i="0" sz="16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 name="Shape 141"/>
        <p:cNvGrpSpPr/>
        <p:nvPr/>
      </p:nvGrpSpPr>
      <p:grpSpPr>
        <a:xfrm>
          <a:off x="0" y="0"/>
          <a:ext cx="0" cy="0"/>
          <a:chOff x="0" y="0"/>
          <a:chExt cx="0" cy="0"/>
        </a:xfrm>
      </p:grpSpPr>
      <p:sp>
        <p:nvSpPr>
          <p:cNvPr id="142" name="Google Shape;142;p6"/>
          <p:cNvSpPr/>
          <p:nvPr/>
        </p:nvSpPr>
        <p:spPr>
          <a:xfrm>
            <a:off x="0" y="0"/>
            <a:ext cx="12191999" cy="1729117"/>
          </a:xfrm>
          <a:prstGeom prst="rect">
            <a:avLst/>
          </a:prstGeom>
          <a:solidFill>
            <a:schemeClr val="lt1"/>
          </a:solidFill>
          <a:ln>
            <a:noFill/>
          </a:ln>
          <a:effectLst>
            <a:outerShdw blurRad="368300" sx="90000" rotWithShape="0" algn="t" dir="5460000" dist="101600" sy="90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3" name="Google Shape;143;p6"/>
          <p:cNvSpPr txBox="1"/>
          <p:nvPr>
            <p:ph type="title"/>
          </p:nvPr>
        </p:nvSpPr>
        <p:spPr>
          <a:xfrm>
            <a:off x="761801" y="283714"/>
            <a:ext cx="9906799" cy="1161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700"/>
              <a:buFont typeface="Calibri"/>
              <a:buNone/>
            </a:pPr>
            <a:r>
              <a:rPr lang="en-US" sz="3700">
                <a:latin typeface="Times New Roman"/>
                <a:ea typeface="Times New Roman"/>
                <a:cs typeface="Times New Roman"/>
                <a:sym typeface="Times New Roman"/>
              </a:rPr>
              <a:t>The Rise of RISC (Reduced Instruction Set Computing)</a:t>
            </a:r>
            <a:endParaRPr sz="3700">
              <a:latin typeface="Times New Roman"/>
              <a:ea typeface="Times New Roman"/>
              <a:cs typeface="Times New Roman"/>
              <a:sym typeface="Times New Roman"/>
            </a:endParaRPr>
          </a:p>
        </p:txBody>
      </p:sp>
      <p:sp>
        <p:nvSpPr>
          <p:cNvPr id="144" name="Google Shape;144;p6"/>
          <p:cNvSpPr txBox="1"/>
          <p:nvPr>
            <p:ph idx="1" type="body"/>
          </p:nvPr>
        </p:nvSpPr>
        <p:spPr>
          <a:xfrm>
            <a:off x="1084083" y="2083324"/>
            <a:ext cx="8850438" cy="4168553"/>
          </a:xfrm>
          <a:prstGeom prst="rect">
            <a:avLst/>
          </a:prstGeom>
          <a:noFill/>
          <a:ln>
            <a:noFill/>
          </a:ln>
        </p:spPr>
        <p:txBody>
          <a:bodyPr anchorCtr="0" anchor="ctr" bIns="45700" lIns="91425" spcFirstLastPara="1" rIns="91425" wrap="square" tIns="45700">
            <a:normAutofit fontScale="92500" lnSpcReduction="20000"/>
          </a:bodyPr>
          <a:lstStyle/>
          <a:p>
            <a:pPr indent="-220027" lvl="0" marL="228600" rtl="0" algn="just">
              <a:lnSpc>
                <a:spcPct val="100000"/>
              </a:lnSpc>
              <a:spcBef>
                <a:spcPts val="0"/>
              </a:spcBef>
              <a:spcAft>
                <a:spcPts val="0"/>
              </a:spcAft>
              <a:buClr>
                <a:schemeClr val="dk1"/>
              </a:buClr>
              <a:buSzPct val="100000"/>
              <a:buFont typeface="Calibri"/>
              <a:buAutoNum type="arabicPeriod"/>
            </a:pPr>
            <a:r>
              <a:rPr b="1" i="0" lang="en-US" sz="1800">
                <a:latin typeface="Arial"/>
                <a:ea typeface="Arial"/>
                <a:cs typeface="Arial"/>
                <a:sym typeface="Arial"/>
              </a:rPr>
              <a:t>Simplicity and Efficiency</a:t>
            </a:r>
            <a:r>
              <a:rPr b="0" i="0" lang="en-US" sz="1800">
                <a:latin typeface="Arial"/>
                <a:ea typeface="Arial"/>
                <a:cs typeface="Arial"/>
                <a:sym typeface="Arial"/>
              </a:rPr>
              <a:t>: RISC (Reduced Instruction Set Computing) architecture emphasized a streamlined design with a limited and simple set of instructions. This approach enabled faster execution of instructions and improved overall processor efficiency.</a:t>
            </a:r>
            <a:endParaRPr/>
          </a:p>
          <a:p>
            <a:pPr indent="-220027" lvl="0" marL="228600" rtl="0" algn="just">
              <a:lnSpc>
                <a:spcPct val="100000"/>
              </a:lnSpc>
              <a:spcBef>
                <a:spcPts val="1000"/>
              </a:spcBef>
              <a:spcAft>
                <a:spcPts val="0"/>
              </a:spcAft>
              <a:buClr>
                <a:schemeClr val="dk1"/>
              </a:buClr>
              <a:buSzPct val="100000"/>
              <a:buFont typeface="Calibri"/>
              <a:buAutoNum type="arabicPeriod"/>
            </a:pPr>
            <a:r>
              <a:rPr b="1" i="0" lang="en-US" sz="1800">
                <a:latin typeface="Arial"/>
                <a:ea typeface="Arial"/>
                <a:cs typeface="Arial"/>
                <a:sym typeface="Arial"/>
              </a:rPr>
              <a:t>Higher Performance</a:t>
            </a:r>
            <a:r>
              <a:rPr b="0" i="0" lang="en-US" sz="1800">
                <a:latin typeface="Arial"/>
                <a:ea typeface="Arial"/>
                <a:cs typeface="Arial"/>
                <a:sym typeface="Arial"/>
              </a:rPr>
              <a:t>: RISC processors achieved higher performance compared to their CISC (Complex Instruction Set Computing) counterparts by executing simple instructions in fewer clock cycles.</a:t>
            </a:r>
            <a:endParaRPr/>
          </a:p>
          <a:p>
            <a:pPr indent="-220027" lvl="0" marL="228600" rtl="0" algn="just">
              <a:lnSpc>
                <a:spcPct val="100000"/>
              </a:lnSpc>
              <a:spcBef>
                <a:spcPts val="1000"/>
              </a:spcBef>
              <a:spcAft>
                <a:spcPts val="0"/>
              </a:spcAft>
              <a:buClr>
                <a:schemeClr val="dk1"/>
              </a:buClr>
              <a:buSzPct val="100000"/>
              <a:buFont typeface="Calibri"/>
              <a:buAutoNum type="arabicPeriod"/>
            </a:pPr>
            <a:r>
              <a:rPr b="1" i="0" lang="en-US" sz="1800">
                <a:latin typeface="Arial"/>
                <a:ea typeface="Arial"/>
                <a:cs typeface="Arial"/>
                <a:sym typeface="Arial"/>
              </a:rPr>
              <a:t>Pipelining:</a:t>
            </a:r>
            <a:r>
              <a:rPr b="0" i="0" lang="en-US" sz="1800">
                <a:latin typeface="Arial"/>
                <a:ea typeface="Arial"/>
                <a:cs typeface="Arial"/>
                <a:sym typeface="Arial"/>
              </a:rPr>
              <a:t> RISC processors implemented pipelining, a technique that allowed the processor to fetch, decode, and execute multiple instructions simultaneously. This further improved processing speed and performance.</a:t>
            </a:r>
            <a:endParaRPr/>
          </a:p>
          <a:p>
            <a:pPr indent="-220027" lvl="0" marL="228600" rtl="0" algn="just">
              <a:lnSpc>
                <a:spcPct val="100000"/>
              </a:lnSpc>
              <a:spcBef>
                <a:spcPts val="1000"/>
              </a:spcBef>
              <a:spcAft>
                <a:spcPts val="0"/>
              </a:spcAft>
              <a:buClr>
                <a:schemeClr val="dk1"/>
              </a:buClr>
              <a:buSzPct val="100000"/>
              <a:buFont typeface="Calibri"/>
              <a:buAutoNum type="arabicPeriod"/>
            </a:pPr>
            <a:r>
              <a:rPr b="1" i="0" lang="en-US" sz="1800">
                <a:latin typeface="Arial"/>
                <a:ea typeface="Arial"/>
                <a:cs typeface="Arial"/>
                <a:sym typeface="Arial"/>
              </a:rPr>
              <a:t>Reduced Complexity and Cost</a:t>
            </a:r>
            <a:r>
              <a:rPr b="0" i="0" lang="en-US" sz="1800">
                <a:latin typeface="Arial"/>
                <a:ea typeface="Arial"/>
                <a:cs typeface="Arial"/>
                <a:sym typeface="Arial"/>
              </a:rPr>
              <a:t>: The simplified design of RISC processors made them easier and cheaper to manufacture, making them more cost-effective for mass production.</a:t>
            </a:r>
            <a:endParaRPr/>
          </a:p>
          <a:p>
            <a:pPr indent="-220027" lvl="0" marL="228600" rtl="0" algn="just">
              <a:lnSpc>
                <a:spcPct val="100000"/>
              </a:lnSpc>
              <a:spcBef>
                <a:spcPts val="1000"/>
              </a:spcBef>
              <a:spcAft>
                <a:spcPts val="0"/>
              </a:spcAft>
              <a:buClr>
                <a:schemeClr val="dk1"/>
              </a:buClr>
              <a:buSzPct val="100000"/>
              <a:buFont typeface="Calibri"/>
              <a:buAutoNum type="arabicPeriod"/>
            </a:pPr>
            <a:r>
              <a:rPr b="1" i="0" lang="en-US" sz="1800">
                <a:latin typeface="Arial"/>
                <a:ea typeface="Arial"/>
                <a:cs typeface="Arial"/>
                <a:sym typeface="Arial"/>
              </a:rPr>
              <a:t>Power Efficiency</a:t>
            </a:r>
            <a:r>
              <a:rPr b="0" i="0" lang="en-US" sz="1800">
                <a:latin typeface="Arial"/>
                <a:ea typeface="Arial"/>
                <a:cs typeface="Arial"/>
                <a:sym typeface="Arial"/>
              </a:rPr>
              <a:t>: RISC processors consumed less power due to their straightforward design and reduced complexity, making them well-suited for mobile devices and energy-conscious applications.</a:t>
            </a:r>
            <a:endParaRPr/>
          </a:p>
          <a:p>
            <a:pPr indent="-114300" lvl="0" marL="228600" rtl="0" algn="just">
              <a:lnSpc>
                <a:spcPct val="100000"/>
              </a:lnSpc>
              <a:spcBef>
                <a:spcPts val="1000"/>
              </a:spcBef>
              <a:spcAft>
                <a:spcPts val="0"/>
              </a:spcAft>
              <a:buClr>
                <a:schemeClr val="dk1"/>
              </a:buClr>
              <a:buSzPct val="100000"/>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Google Shape;150;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p7"/>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7"/>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3" name="Google Shape;153;p7"/>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4" name="Google Shape;154;p7"/>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5" name="Google Shape;155;p7"/>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6" name="Google Shape;156;p7"/>
          <p:cNvSpPr txBox="1"/>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marR="0" rtl="0" algn="r">
              <a:lnSpc>
                <a:spcPct val="90000"/>
              </a:lnSpc>
              <a:spcBef>
                <a:spcPts val="0"/>
              </a:spcBef>
              <a:spcAft>
                <a:spcPts val="0"/>
              </a:spcAft>
              <a:buClr>
                <a:srgbClr val="FFFFFF"/>
              </a:buClr>
              <a:buSzPts val="4000"/>
              <a:buFont typeface="Calibri"/>
              <a:buNone/>
            </a:pPr>
            <a:r>
              <a:rPr b="1" i="0" lang="en-US" sz="4000" u="none" cap="none" strike="noStrike">
                <a:solidFill>
                  <a:srgbClr val="FFFFFF"/>
                </a:solidFill>
                <a:latin typeface="Calibri"/>
                <a:ea typeface="Calibri"/>
                <a:cs typeface="Calibri"/>
                <a:sym typeface="Calibri"/>
              </a:rPr>
              <a:t>RISC vs CISC Architectures</a:t>
            </a:r>
            <a:br>
              <a:rPr b="1" i="0" lang="en-US" sz="4000" u="none" cap="none" strike="noStrike">
                <a:solidFill>
                  <a:srgbClr val="FFFFFF"/>
                </a:solidFill>
                <a:latin typeface="Calibri"/>
                <a:ea typeface="Calibri"/>
                <a:cs typeface="Calibri"/>
                <a:sym typeface="Calibri"/>
              </a:rPr>
            </a:br>
            <a:endParaRPr b="0" i="0" sz="4000" u="none" cap="none" strike="noStrike">
              <a:solidFill>
                <a:srgbClr val="FFFFFF"/>
              </a:solidFill>
              <a:latin typeface="Calibri"/>
              <a:ea typeface="Calibri"/>
              <a:cs typeface="Calibri"/>
              <a:sym typeface="Calibri"/>
            </a:endParaRPr>
          </a:p>
        </p:txBody>
      </p:sp>
      <p:sp>
        <p:nvSpPr>
          <p:cNvPr id="157" name="Google Shape;157;p7"/>
          <p:cNvSpPr txBox="1"/>
          <p:nvPr>
            <p:ph idx="1" type="body"/>
          </p:nvPr>
        </p:nvSpPr>
        <p:spPr>
          <a:xfrm>
            <a:off x="4810259" y="649480"/>
            <a:ext cx="6555347" cy="5546047"/>
          </a:xfrm>
          <a:prstGeom prst="rect">
            <a:avLst/>
          </a:prstGeom>
          <a:noFill/>
          <a:ln>
            <a:noFill/>
          </a:ln>
        </p:spPr>
        <p:txBody>
          <a:bodyPr anchorCtr="0" anchor="ctr" bIns="45700" lIns="91425" spcFirstLastPara="1" rIns="91425" wrap="square" tIns="45700">
            <a:noAutofit/>
          </a:bodyPr>
          <a:lstStyle/>
          <a:p>
            <a:pPr indent="0" lvl="0" marL="0" rtl="0" algn="just">
              <a:lnSpc>
                <a:spcPct val="100000"/>
              </a:lnSpc>
              <a:spcBef>
                <a:spcPts val="0"/>
              </a:spcBef>
              <a:spcAft>
                <a:spcPts val="0"/>
              </a:spcAft>
              <a:buNone/>
            </a:pPr>
            <a:r>
              <a:rPr b="1" lang="en-US" sz="2100">
                <a:latin typeface="Times New Roman"/>
                <a:ea typeface="Times New Roman"/>
                <a:cs typeface="Times New Roman"/>
                <a:sym typeface="Times New Roman"/>
              </a:rPr>
              <a:t>RISC</a:t>
            </a:r>
            <a:endParaRPr sz="29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400"/>
              <a:buNone/>
            </a:pPr>
            <a:r>
              <a:rPr i="0" lang="en-US" sz="1500">
                <a:latin typeface="Times New Roman"/>
                <a:ea typeface="Times New Roman"/>
                <a:cs typeface="Times New Roman"/>
                <a:sym typeface="Times New Roman"/>
              </a:rPr>
              <a:t>RISC architectures have a simple and streamlined instruction set. Instructions are typically of fixed length and perform simple operations. Complex operations are built by combining multiple simple instructions</a:t>
            </a:r>
            <a:r>
              <a:rPr lang="en-US" sz="2100">
                <a:latin typeface="Times New Roman"/>
                <a:ea typeface="Times New Roman"/>
                <a:cs typeface="Times New Roman"/>
                <a:sym typeface="Times New Roman"/>
              </a:rPr>
              <a:t>.</a:t>
            </a:r>
            <a:endParaRPr sz="29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400"/>
              <a:buNone/>
            </a:pPr>
            <a:r>
              <a:rPr i="0" lang="en-US" sz="1500">
                <a:latin typeface="Times New Roman"/>
                <a:ea typeface="Times New Roman"/>
                <a:cs typeface="Times New Roman"/>
                <a:sym typeface="Times New Roman"/>
              </a:rPr>
              <a:t>In RISC, instructions are typically of fixed length, which simplifies instruction decoding and pipelining.</a:t>
            </a:r>
            <a:endParaRPr sz="29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400"/>
              <a:buNone/>
            </a:pPr>
            <a:r>
              <a:rPr i="0" lang="en-US" sz="1500">
                <a:latin typeface="Times New Roman"/>
                <a:ea typeface="Times New Roman"/>
                <a:cs typeface="Times New Roman"/>
                <a:sym typeface="Times New Roman"/>
              </a:rPr>
              <a:t>RISC architectures are well-suited for pipelining due to their fixed instruction length and simple instructions, which allows for efficient instruction fetch and execution.</a:t>
            </a:r>
            <a:endParaRPr sz="2100">
              <a:latin typeface="Times New Roman"/>
              <a:ea typeface="Times New Roman"/>
              <a:cs typeface="Times New Roman"/>
              <a:sym typeface="Times New Roman"/>
            </a:endParaRPr>
          </a:p>
          <a:p>
            <a:pPr indent="-101600" lvl="0" marL="228600" rtl="0" algn="just">
              <a:lnSpc>
                <a:spcPct val="100000"/>
              </a:lnSpc>
              <a:spcBef>
                <a:spcPts val="1000"/>
              </a:spcBef>
              <a:spcAft>
                <a:spcPts val="0"/>
              </a:spcAft>
              <a:buClr>
                <a:schemeClr val="dk1"/>
              </a:buClr>
              <a:buSzPts val="2000"/>
              <a:buNone/>
            </a:pPr>
            <a:r>
              <a:t/>
            </a:r>
            <a:endParaRPr sz="2100">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b="1" lang="en-US" sz="2100">
                <a:latin typeface="Times New Roman"/>
                <a:ea typeface="Times New Roman"/>
                <a:cs typeface="Times New Roman"/>
                <a:sym typeface="Times New Roman"/>
              </a:rPr>
              <a:t>CISC</a:t>
            </a:r>
            <a:endParaRPr sz="29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400"/>
              <a:buNone/>
            </a:pPr>
            <a:r>
              <a:rPr i="0" lang="en-US" sz="1500">
                <a:latin typeface="Times New Roman"/>
                <a:ea typeface="Times New Roman"/>
                <a:cs typeface="Times New Roman"/>
                <a:sym typeface="Times New Roman"/>
              </a:rPr>
              <a:t> CISC architectures have a more complex instruction set, which includes a variety of instructions that can perform complex operations in a single instruction. This complexity can make decoding and execution more challenging.</a:t>
            </a:r>
            <a:endParaRPr sz="21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400"/>
              <a:buNone/>
            </a:pPr>
            <a:r>
              <a:rPr i="0" lang="en-US" sz="1500">
                <a:latin typeface="Times New Roman"/>
                <a:ea typeface="Times New Roman"/>
                <a:cs typeface="Times New Roman"/>
                <a:sym typeface="Times New Roman"/>
              </a:rPr>
              <a:t>CISC instructions can have varying lengths, which makes instruction decoding more complex.</a:t>
            </a:r>
            <a:endParaRPr sz="2900">
              <a:latin typeface="Times New Roman"/>
              <a:ea typeface="Times New Roman"/>
              <a:cs typeface="Times New Roman"/>
              <a:sym typeface="Times New Roman"/>
            </a:endParaRPr>
          </a:p>
          <a:p>
            <a:pPr indent="0" lvl="0" marL="0" rtl="0" algn="just">
              <a:lnSpc>
                <a:spcPct val="100000"/>
              </a:lnSpc>
              <a:spcBef>
                <a:spcPts val="1000"/>
              </a:spcBef>
              <a:spcAft>
                <a:spcPts val="0"/>
              </a:spcAft>
              <a:buClr>
                <a:schemeClr val="dk1"/>
              </a:buClr>
              <a:buSzPts val="1400"/>
              <a:buNone/>
            </a:pPr>
            <a:r>
              <a:rPr i="0" lang="en-US" sz="1500">
                <a:latin typeface="Times New Roman"/>
                <a:ea typeface="Times New Roman"/>
                <a:cs typeface="Times New Roman"/>
                <a:sym typeface="Times New Roman"/>
              </a:rPr>
              <a:t>CISC architectures can be pipelined but may encounter challenges due to variable-length instructions and complex operations.</a:t>
            </a:r>
            <a:endParaRPr sz="21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3" name="Google Shape;163;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8"/>
          <p:cNvSpPr/>
          <p:nvPr/>
        </p:nvSpPr>
        <p:spPr>
          <a:xfrm flipH="1" rot="5400000">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5" name="Google Shape;165;p8"/>
          <p:cNvSpPr/>
          <p:nvPr/>
        </p:nvSpPr>
        <p:spPr>
          <a:xfrm flipH="1" rot="5400000">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8"/>
          <p:cNvSpPr/>
          <p:nvPr/>
        </p:nvSpPr>
        <p:spPr>
          <a:xfrm flipH="1" rot="5400000">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7" name="Google Shape;167;p8"/>
          <p:cNvSpPr/>
          <p:nvPr/>
        </p:nvSpPr>
        <p:spPr>
          <a:xfrm rot="-964587">
            <a:off x="-501737" y="969718"/>
            <a:ext cx="3900357" cy="417895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8" name="Google Shape;168;p8"/>
          <p:cNvSpPr/>
          <p:nvPr/>
        </p:nvSpPr>
        <p:spPr>
          <a:xfrm flipH="1" rot="5400000">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p8"/>
          <p:cNvSpPr txBox="1"/>
          <p:nvPr>
            <p:ph type="title"/>
          </p:nvPr>
        </p:nvSpPr>
        <p:spPr>
          <a:xfrm>
            <a:off x="466722" y="586855"/>
            <a:ext cx="3201366" cy="3387497"/>
          </a:xfrm>
          <a:prstGeom prst="rect">
            <a:avLst/>
          </a:prstGeom>
          <a:noFill/>
          <a:ln>
            <a:noFill/>
          </a:ln>
        </p:spPr>
        <p:txBody>
          <a:bodyPr anchorCtr="0" anchor="b" bIns="45700" lIns="91425" spcFirstLastPara="1" rIns="91425" wrap="square" tIns="45700">
            <a:normAutofit/>
          </a:bodyPr>
          <a:lstStyle/>
          <a:p>
            <a:pPr indent="0" lvl="0" marL="0" rtl="0" algn="just">
              <a:lnSpc>
                <a:spcPct val="90000"/>
              </a:lnSpc>
              <a:spcBef>
                <a:spcPts val="0"/>
              </a:spcBef>
              <a:spcAft>
                <a:spcPts val="0"/>
              </a:spcAft>
              <a:buClr>
                <a:srgbClr val="FFFFFF"/>
              </a:buClr>
              <a:buSzPts val="4000"/>
              <a:buFont typeface="Calibri"/>
              <a:buNone/>
            </a:pPr>
            <a:r>
              <a:rPr lang="en-US" sz="3900">
                <a:solidFill>
                  <a:srgbClr val="FFFFFF"/>
                </a:solidFill>
                <a:latin typeface="Times New Roman"/>
                <a:ea typeface="Times New Roman"/>
                <a:cs typeface="Times New Roman"/>
                <a:sym typeface="Times New Roman"/>
              </a:rPr>
              <a:t> Advancements in Parallel Processing</a:t>
            </a:r>
            <a:endParaRPr sz="4300">
              <a:latin typeface="Times New Roman"/>
              <a:ea typeface="Times New Roman"/>
              <a:cs typeface="Times New Roman"/>
              <a:sym typeface="Times New Roman"/>
            </a:endParaRPr>
          </a:p>
        </p:txBody>
      </p:sp>
      <p:sp>
        <p:nvSpPr>
          <p:cNvPr id="170" name="Google Shape;170;p8"/>
          <p:cNvSpPr txBox="1"/>
          <p:nvPr>
            <p:ph idx="1" type="body"/>
          </p:nvPr>
        </p:nvSpPr>
        <p:spPr>
          <a:xfrm>
            <a:off x="4810259" y="649480"/>
            <a:ext cx="6555347" cy="5546047"/>
          </a:xfrm>
          <a:prstGeom prst="rect">
            <a:avLst/>
          </a:prstGeom>
          <a:noFill/>
          <a:ln>
            <a:noFill/>
          </a:ln>
        </p:spPr>
        <p:txBody>
          <a:bodyPr anchorCtr="0" anchor="ctr" bIns="0" lIns="0" spcFirstLastPara="1" rIns="0" wrap="square" tIns="198375">
            <a:noAutofit/>
          </a:bodyPr>
          <a:lstStyle/>
          <a:p>
            <a:pPr indent="0" lvl="0" marL="0" marR="0" rtl="0" algn="just">
              <a:lnSpc>
                <a:spcPct val="80000"/>
              </a:lnSpc>
              <a:spcBef>
                <a:spcPts val="0"/>
              </a:spcBef>
              <a:spcAft>
                <a:spcPts val="0"/>
              </a:spcAft>
              <a:buClr>
                <a:schemeClr val="dk1"/>
              </a:buClr>
              <a:buSzPts val="1400"/>
              <a:buFont typeface="Calibri"/>
              <a:buNone/>
            </a:pPr>
            <a:r>
              <a:t/>
            </a:r>
            <a:endParaRPr i="0" sz="1600" u="none" cap="none" strike="noStrike">
              <a:latin typeface="Times New Roman"/>
              <a:ea typeface="Times New Roman"/>
              <a:cs typeface="Times New Roman"/>
              <a:sym typeface="Times New Roman"/>
            </a:endParaRPr>
          </a:p>
          <a:p>
            <a:pPr indent="-101600" lvl="0" marL="0" marR="0" rtl="0" algn="just">
              <a:lnSpc>
                <a:spcPct val="80000"/>
              </a:lnSpc>
              <a:spcBef>
                <a:spcPts val="600"/>
              </a:spcBef>
              <a:spcAft>
                <a:spcPts val="0"/>
              </a:spcAft>
              <a:buClr>
                <a:schemeClr val="dk1"/>
              </a:buClr>
              <a:buSzPts val="1600"/>
              <a:buFont typeface="Arial"/>
              <a:buAutoNum type="arabicPeriod"/>
            </a:pPr>
            <a:r>
              <a:rPr b="1" i="0" lang="en-US" sz="1600" u="none" cap="none" strike="noStrike">
                <a:latin typeface="Times New Roman"/>
                <a:ea typeface="Times New Roman"/>
                <a:cs typeface="Times New Roman"/>
                <a:sym typeface="Times New Roman"/>
              </a:rPr>
              <a:t>Multi-Core Processors</a:t>
            </a:r>
            <a:r>
              <a:rPr i="0" lang="en-US" sz="1600" u="none" cap="none" strike="noStrike">
                <a:latin typeface="Times New Roman"/>
                <a:ea typeface="Times New Roman"/>
                <a:cs typeface="Times New Roman"/>
                <a:sym typeface="Times New Roman"/>
              </a:rPr>
              <a:t>: The introduction of multi-core processors marked a significant advancement in parallel processing. Multiple processor cores integrated on a single chip allowed for simultaneous execution of tasks, improving performance and efficiency.</a:t>
            </a:r>
            <a:endParaRPr sz="3000">
              <a:latin typeface="Times New Roman"/>
              <a:ea typeface="Times New Roman"/>
              <a:cs typeface="Times New Roman"/>
              <a:sym typeface="Times New Roman"/>
            </a:endParaRPr>
          </a:p>
          <a:p>
            <a:pPr indent="0" lvl="0" marL="0" marR="0" rtl="0" algn="just">
              <a:lnSpc>
                <a:spcPct val="80000"/>
              </a:lnSpc>
              <a:spcBef>
                <a:spcPts val="600"/>
              </a:spcBef>
              <a:spcAft>
                <a:spcPts val="0"/>
              </a:spcAft>
              <a:buClr>
                <a:schemeClr val="dk1"/>
              </a:buClr>
              <a:buSzPts val="1400"/>
              <a:buFont typeface="Calibri"/>
              <a:buNone/>
            </a:pPr>
            <a:r>
              <a:t/>
            </a:r>
            <a:endParaRPr i="0" sz="1600" u="none" cap="none" strike="noStrike">
              <a:latin typeface="Times New Roman"/>
              <a:ea typeface="Times New Roman"/>
              <a:cs typeface="Times New Roman"/>
              <a:sym typeface="Times New Roman"/>
            </a:endParaRPr>
          </a:p>
          <a:p>
            <a:pPr indent="-101600" lvl="0" marL="0" marR="0" rtl="0" algn="just">
              <a:lnSpc>
                <a:spcPct val="80000"/>
              </a:lnSpc>
              <a:spcBef>
                <a:spcPts val="600"/>
              </a:spcBef>
              <a:spcAft>
                <a:spcPts val="0"/>
              </a:spcAft>
              <a:buClr>
                <a:schemeClr val="dk1"/>
              </a:buClr>
              <a:buSzPts val="1600"/>
              <a:buFont typeface="Arial"/>
              <a:buAutoNum type="arabicPeriod"/>
            </a:pPr>
            <a:r>
              <a:rPr b="1" i="0" lang="en-US" sz="1600" u="none" cap="none" strike="noStrike">
                <a:latin typeface="Times New Roman"/>
                <a:ea typeface="Times New Roman"/>
                <a:cs typeface="Times New Roman"/>
                <a:sym typeface="Times New Roman"/>
              </a:rPr>
              <a:t>SIMD and MIMD Architectures</a:t>
            </a:r>
            <a:r>
              <a:rPr i="0" lang="en-US" sz="1600" u="none" cap="none" strike="noStrike">
                <a:latin typeface="Times New Roman"/>
                <a:ea typeface="Times New Roman"/>
                <a:cs typeface="Times New Roman"/>
                <a:sym typeface="Times New Roman"/>
              </a:rPr>
              <a:t>: SIMD (Single Instruction, Multiple Data) and MIMD (Multiple Instruction, Multiple Data) architectures enabled parallel processing of data and instructions, leading to faster execution of compute-intensive tasks.</a:t>
            </a:r>
            <a:endParaRPr sz="3000">
              <a:latin typeface="Times New Roman"/>
              <a:ea typeface="Times New Roman"/>
              <a:cs typeface="Times New Roman"/>
              <a:sym typeface="Times New Roman"/>
            </a:endParaRPr>
          </a:p>
          <a:p>
            <a:pPr indent="0" lvl="0" marL="0" marR="0" rtl="0" algn="just">
              <a:lnSpc>
                <a:spcPct val="80000"/>
              </a:lnSpc>
              <a:spcBef>
                <a:spcPts val="600"/>
              </a:spcBef>
              <a:spcAft>
                <a:spcPts val="0"/>
              </a:spcAft>
              <a:buClr>
                <a:schemeClr val="dk1"/>
              </a:buClr>
              <a:buSzPts val="1400"/>
              <a:buFont typeface="Calibri"/>
              <a:buNone/>
            </a:pPr>
            <a:r>
              <a:t/>
            </a:r>
            <a:endParaRPr i="0" sz="1600" u="none" cap="none" strike="noStrike">
              <a:latin typeface="Times New Roman"/>
              <a:ea typeface="Times New Roman"/>
              <a:cs typeface="Times New Roman"/>
              <a:sym typeface="Times New Roman"/>
            </a:endParaRPr>
          </a:p>
          <a:p>
            <a:pPr indent="-101600" lvl="0" marL="0" marR="0" rtl="0" algn="just">
              <a:lnSpc>
                <a:spcPct val="80000"/>
              </a:lnSpc>
              <a:spcBef>
                <a:spcPts val="600"/>
              </a:spcBef>
              <a:spcAft>
                <a:spcPts val="0"/>
              </a:spcAft>
              <a:buClr>
                <a:schemeClr val="dk1"/>
              </a:buClr>
              <a:buSzPts val="1600"/>
              <a:buFont typeface="Arial"/>
              <a:buAutoNum type="arabicPeriod"/>
            </a:pPr>
            <a:r>
              <a:rPr b="1" i="0" lang="en-US" sz="1600" u="none" cap="none" strike="noStrike">
                <a:latin typeface="Times New Roman"/>
                <a:ea typeface="Times New Roman"/>
                <a:cs typeface="Times New Roman"/>
                <a:sym typeface="Times New Roman"/>
              </a:rPr>
              <a:t>GPU Acceleration</a:t>
            </a:r>
            <a:r>
              <a:rPr i="0" lang="en-US" sz="1600" u="none" cap="none" strike="noStrike">
                <a:latin typeface="Times New Roman"/>
                <a:ea typeface="Times New Roman"/>
                <a:cs typeface="Times New Roman"/>
                <a:sym typeface="Times New Roman"/>
              </a:rPr>
              <a:t>: Graphics Processing Units (GPUs) were repurposed for general-purpose parallel computing, providing massive parallel processing power for tasks like scientific simulations, AI, and image processing.</a:t>
            </a:r>
            <a:endParaRPr sz="3000">
              <a:latin typeface="Times New Roman"/>
              <a:ea typeface="Times New Roman"/>
              <a:cs typeface="Times New Roman"/>
              <a:sym typeface="Times New Roman"/>
            </a:endParaRPr>
          </a:p>
          <a:p>
            <a:pPr indent="0" lvl="0" marL="0" marR="0" rtl="0" algn="just">
              <a:lnSpc>
                <a:spcPct val="80000"/>
              </a:lnSpc>
              <a:spcBef>
                <a:spcPts val="600"/>
              </a:spcBef>
              <a:spcAft>
                <a:spcPts val="0"/>
              </a:spcAft>
              <a:buClr>
                <a:schemeClr val="dk1"/>
              </a:buClr>
              <a:buSzPts val="1400"/>
              <a:buFont typeface="Calibri"/>
              <a:buNone/>
            </a:pPr>
            <a:r>
              <a:t/>
            </a:r>
            <a:endParaRPr i="0" sz="1600" u="none" cap="none" strike="noStrike">
              <a:latin typeface="Times New Roman"/>
              <a:ea typeface="Times New Roman"/>
              <a:cs typeface="Times New Roman"/>
              <a:sym typeface="Times New Roman"/>
            </a:endParaRPr>
          </a:p>
          <a:p>
            <a:pPr indent="-101600" lvl="0" marL="0" marR="0" rtl="0" algn="just">
              <a:lnSpc>
                <a:spcPct val="80000"/>
              </a:lnSpc>
              <a:spcBef>
                <a:spcPts val="600"/>
              </a:spcBef>
              <a:spcAft>
                <a:spcPts val="0"/>
              </a:spcAft>
              <a:buClr>
                <a:schemeClr val="dk1"/>
              </a:buClr>
              <a:buSzPts val="1600"/>
              <a:buFont typeface="Arial"/>
              <a:buAutoNum type="arabicPeriod"/>
            </a:pPr>
            <a:r>
              <a:rPr b="1" i="0" lang="en-US" sz="1600" u="none" cap="none" strike="noStrike">
                <a:latin typeface="Times New Roman"/>
                <a:ea typeface="Times New Roman"/>
                <a:cs typeface="Times New Roman"/>
                <a:sym typeface="Times New Roman"/>
              </a:rPr>
              <a:t>Distributed Computing</a:t>
            </a:r>
            <a:r>
              <a:rPr i="0" lang="en-US" sz="1600" u="none" cap="none" strike="noStrike">
                <a:latin typeface="Times New Roman"/>
                <a:ea typeface="Times New Roman"/>
                <a:cs typeface="Times New Roman"/>
                <a:sym typeface="Times New Roman"/>
              </a:rPr>
              <a:t>: Advancements in networking and high-speed interconnects facilitated distributed computing. Large-scale tasks could be divided among multiple processors across a network, harnessing collective processing power.</a:t>
            </a:r>
            <a:endParaRPr sz="3000">
              <a:latin typeface="Times New Roman"/>
              <a:ea typeface="Times New Roman"/>
              <a:cs typeface="Times New Roman"/>
              <a:sym typeface="Times New Roman"/>
            </a:endParaRPr>
          </a:p>
          <a:p>
            <a:pPr indent="0" lvl="0" marL="0" marR="0" rtl="0" algn="just">
              <a:lnSpc>
                <a:spcPct val="80000"/>
              </a:lnSpc>
              <a:spcBef>
                <a:spcPts val="600"/>
              </a:spcBef>
              <a:spcAft>
                <a:spcPts val="0"/>
              </a:spcAft>
              <a:buClr>
                <a:schemeClr val="dk1"/>
              </a:buClr>
              <a:buSzPts val="1400"/>
              <a:buFont typeface="Calibri"/>
              <a:buNone/>
            </a:pPr>
            <a:r>
              <a:t/>
            </a:r>
            <a:endParaRPr i="0" sz="1600" u="none" cap="none" strike="noStrike">
              <a:latin typeface="Times New Roman"/>
              <a:ea typeface="Times New Roman"/>
              <a:cs typeface="Times New Roman"/>
              <a:sym typeface="Times New Roman"/>
            </a:endParaRPr>
          </a:p>
          <a:p>
            <a:pPr indent="-101600" lvl="0" marL="0" marR="0" rtl="0" algn="just">
              <a:lnSpc>
                <a:spcPct val="80000"/>
              </a:lnSpc>
              <a:spcBef>
                <a:spcPts val="600"/>
              </a:spcBef>
              <a:spcAft>
                <a:spcPts val="0"/>
              </a:spcAft>
              <a:buClr>
                <a:schemeClr val="dk1"/>
              </a:buClr>
              <a:buSzPts val="1600"/>
              <a:buFont typeface="Arial"/>
              <a:buAutoNum type="arabicPeriod"/>
            </a:pPr>
            <a:r>
              <a:rPr b="1" i="0" lang="en-US" sz="1600" u="none" cap="none" strike="noStrike">
                <a:latin typeface="Times New Roman"/>
                <a:ea typeface="Times New Roman"/>
                <a:cs typeface="Times New Roman"/>
                <a:sym typeface="Times New Roman"/>
              </a:rPr>
              <a:t>H</a:t>
            </a:r>
            <a:r>
              <a:rPr b="1" lang="en-US" sz="1600">
                <a:latin typeface="Times New Roman"/>
                <a:ea typeface="Times New Roman"/>
                <a:cs typeface="Times New Roman"/>
                <a:sym typeface="Times New Roman"/>
              </a:rPr>
              <a:t>igh-</a:t>
            </a:r>
            <a:r>
              <a:rPr b="1" i="0" lang="en-US" sz="1600" u="none" cap="none" strike="noStrike">
                <a:latin typeface="Times New Roman"/>
                <a:ea typeface="Times New Roman"/>
                <a:cs typeface="Times New Roman"/>
                <a:sym typeface="Times New Roman"/>
              </a:rPr>
              <a:t>Performance Computing (HPC) Clusters</a:t>
            </a:r>
            <a:r>
              <a:rPr i="0" lang="en-US" sz="1600" u="none" cap="none" strike="noStrike">
                <a:latin typeface="Times New Roman"/>
                <a:ea typeface="Times New Roman"/>
                <a:cs typeface="Times New Roman"/>
                <a:sym typeface="Times New Roman"/>
              </a:rPr>
              <a:t>: Parallel processing was employed in HPC clusters, where thousands of interconnected processors worked collaboratively on complex computations, enabling scientific research, weather forecasting, and other data-intensive applications.</a:t>
            </a:r>
            <a:endParaRPr sz="3000">
              <a:latin typeface="Times New Roman"/>
              <a:ea typeface="Times New Roman"/>
              <a:cs typeface="Times New Roman"/>
              <a:sym typeface="Times New Roman"/>
            </a:endParaRPr>
          </a:p>
          <a:p>
            <a:pPr indent="0" lvl="0" marL="0" marR="0" rtl="0" algn="just">
              <a:lnSpc>
                <a:spcPct val="80000"/>
              </a:lnSpc>
              <a:spcBef>
                <a:spcPts val="600"/>
              </a:spcBef>
              <a:spcAft>
                <a:spcPts val="0"/>
              </a:spcAft>
              <a:buClr>
                <a:schemeClr val="dk1"/>
              </a:buClr>
              <a:buSzPts val="1400"/>
              <a:buFont typeface="Calibri"/>
              <a:buNone/>
            </a:pPr>
            <a:br>
              <a:rPr i="0" lang="en-US" sz="1600" u="none" cap="none" strike="noStrike">
                <a:latin typeface="Times New Roman"/>
                <a:ea typeface="Times New Roman"/>
                <a:cs typeface="Times New Roman"/>
                <a:sym typeface="Times New Roman"/>
              </a:rPr>
            </a:br>
            <a:endParaRPr i="0" sz="1600" u="none" cap="none" strike="noStrike">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9"/>
          <p:cNvSpPr/>
          <p:nvPr/>
        </p:nvSpPr>
        <p:spPr>
          <a:xfrm>
            <a:off x="0" y="1215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6" name="Google Shape;176;p9"/>
          <p:cNvSpPr/>
          <p:nvPr/>
        </p:nvSpPr>
        <p:spPr>
          <a:xfrm flipH="1">
            <a:off x="2" y="0"/>
            <a:ext cx="12191998" cy="2170031"/>
          </a:xfrm>
          <a:prstGeom prst="rect">
            <a:avLst/>
          </a:prstGeom>
          <a:gradFill>
            <a:gsLst>
              <a:gs pos="0">
                <a:srgbClr val="000000">
                  <a:alpha val="95686"/>
                </a:srgbClr>
              </a:gs>
              <a:gs pos="100000">
                <a:srgbClr val="2F5496"/>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 name="Google Shape;177;p9"/>
          <p:cNvSpPr/>
          <p:nvPr/>
        </p:nvSpPr>
        <p:spPr>
          <a:xfrm flipH="1">
            <a:off x="8082819" y="0"/>
            <a:ext cx="4097211" cy="2170661"/>
          </a:xfrm>
          <a:prstGeom prst="rect">
            <a:avLst/>
          </a:prstGeom>
          <a:gradFill>
            <a:gsLst>
              <a:gs pos="0">
                <a:srgbClr val="1F3864">
                  <a:alpha val="67843"/>
                </a:srgbClr>
              </a:gs>
              <a:gs pos="19000">
                <a:srgbClr val="1F3864">
                  <a:alpha val="67843"/>
                </a:srgbClr>
              </a:gs>
              <a:gs pos="100000">
                <a:srgbClr val="4472C4">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8" name="Google Shape;178;p9"/>
          <p:cNvSpPr/>
          <p:nvPr/>
        </p:nvSpPr>
        <p:spPr>
          <a:xfrm flipH="1" rot="-5400000">
            <a:off x="5010646" y="-5010043"/>
            <a:ext cx="2170709" cy="12192000"/>
          </a:xfrm>
          <a:prstGeom prst="rect">
            <a:avLst/>
          </a:prstGeom>
          <a:gradFill>
            <a:gsLst>
              <a:gs pos="0">
                <a:srgbClr val="2F5496">
                  <a:alpha val="15686"/>
                </a:srgbClr>
              </a:gs>
              <a:gs pos="23000">
                <a:srgbClr val="2F5496">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p9"/>
          <p:cNvSpPr txBox="1"/>
          <p:nvPr>
            <p:ph type="title"/>
          </p:nvPr>
        </p:nvSpPr>
        <p:spPr>
          <a:xfrm>
            <a:off x="1383564" y="348865"/>
            <a:ext cx="9718111"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lang="en-US" sz="4000">
                <a:solidFill>
                  <a:srgbClr val="FFFFFF"/>
                </a:solidFill>
                <a:latin typeface="Times New Roman"/>
                <a:ea typeface="Times New Roman"/>
                <a:cs typeface="Times New Roman"/>
                <a:sym typeface="Times New Roman"/>
              </a:rPr>
              <a:t>The Era of Multi-Core Processors (2000s)</a:t>
            </a:r>
            <a:endParaRPr sz="4000">
              <a:solidFill>
                <a:srgbClr val="FFFFFF"/>
              </a:solidFill>
              <a:latin typeface="Times New Roman"/>
              <a:ea typeface="Times New Roman"/>
              <a:cs typeface="Times New Roman"/>
              <a:sym typeface="Times New Roman"/>
            </a:endParaRPr>
          </a:p>
        </p:txBody>
      </p:sp>
      <p:grpSp>
        <p:nvGrpSpPr>
          <p:cNvPr id="180" name="Google Shape;180;p9"/>
          <p:cNvGrpSpPr/>
          <p:nvPr/>
        </p:nvGrpSpPr>
        <p:grpSpPr>
          <a:xfrm>
            <a:off x="2650799" y="2472126"/>
            <a:ext cx="7376818" cy="3688409"/>
            <a:chOff x="1775505" y="497"/>
            <a:chExt cx="7376818" cy="3688409"/>
          </a:xfrm>
        </p:grpSpPr>
        <p:sp>
          <p:nvSpPr>
            <p:cNvPr id="181" name="Google Shape;181;p9"/>
            <p:cNvSpPr/>
            <p:nvPr/>
          </p:nvSpPr>
          <p:spPr>
            <a:xfrm>
              <a:off x="1775505" y="497"/>
              <a:ext cx="2107662" cy="1053831"/>
            </a:xfrm>
            <a:prstGeom prst="roundRect">
              <a:avLst>
                <a:gd fmla="val 10000" name="adj"/>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txBox="1"/>
            <p:nvPr/>
          </p:nvSpPr>
          <p:spPr>
            <a:xfrm>
              <a:off x="1806371" y="31363"/>
              <a:ext cx="2045930" cy="992099"/>
            </a:xfrm>
            <a:prstGeom prst="rect">
              <a:avLst/>
            </a:prstGeom>
            <a:noFill/>
            <a:ln>
              <a:noFill/>
            </a:ln>
          </p:spPr>
          <p:txBody>
            <a:bodyPr anchorCtr="0" anchor="ctr" bIns="27925" lIns="41900" spcFirstLastPara="1" rIns="41900" wrap="square" tIns="27925">
              <a:noAutofit/>
            </a:bodyPr>
            <a:lstStyle/>
            <a:p>
              <a:pPr indent="0" lvl="0" marL="0" marR="0" rtl="0" algn="ctr">
                <a:lnSpc>
                  <a:spcPct val="90000"/>
                </a:lnSpc>
                <a:spcBef>
                  <a:spcPts val="0"/>
                </a:spcBef>
                <a:spcAft>
                  <a:spcPts val="0"/>
                </a:spcAft>
                <a:buClr>
                  <a:schemeClr val="lt1"/>
                </a:buClr>
                <a:buSzPts val="2200"/>
                <a:buFont typeface="Calibri"/>
                <a:buNone/>
              </a:pPr>
              <a:r>
                <a:rPr i="0" lang="en-US" sz="2200" u="none" cap="none" strike="noStrike">
                  <a:solidFill>
                    <a:schemeClr val="lt1"/>
                  </a:solidFill>
                  <a:latin typeface="Times New Roman"/>
                  <a:ea typeface="Times New Roman"/>
                  <a:cs typeface="Times New Roman"/>
                  <a:sym typeface="Times New Roman"/>
                </a:rPr>
                <a:t>Introduction of Multi-Core Architecture:</a:t>
              </a:r>
              <a:endParaRPr i="0" sz="2200" u="none" cap="none" strike="noStrike">
                <a:solidFill>
                  <a:schemeClr val="lt1"/>
                </a:solidFill>
                <a:latin typeface="Times New Roman"/>
                <a:ea typeface="Times New Roman"/>
                <a:cs typeface="Times New Roman"/>
                <a:sym typeface="Times New Roman"/>
              </a:endParaRPr>
            </a:p>
          </p:txBody>
        </p:sp>
        <p:sp>
          <p:nvSpPr>
            <p:cNvPr id="183" name="Google Shape;183;p9"/>
            <p:cNvSpPr/>
            <p:nvPr/>
          </p:nvSpPr>
          <p:spPr>
            <a:xfrm>
              <a:off x="1986271" y="1054329"/>
              <a:ext cx="210766" cy="790373"/>
            </a:xfrm>
            <a:custGeom>
              <a:rect b="b" l="l" r="r" t="t"/>
              <a:pathLst>
                <a:path extrusionOk="0" h="120000" w="120000">
                  <a:moveTo>
                    <a:pt x="0" y="0"/>
                  </a:moveTo>
                  <a:lnTo>
                    <a:pt x="0" y="120000"/>
                  </a:lnTo>
                  <a:lnTo>
                    <a:pt x="120000" y="120000"/>
                  </a:lnTo>
                </a:path>
              </a:pathLst>
            </a:custGeom>
            <a:noFill/>
            <a:ln cap="flat" cmpd="sng" w="12700">
              <a:solidFill>
                <a:srgbClr val="354254"/>
              </a:solidFill>
              <a:prstDash val="solid"/>
              <a:miter lim="800000"/>
              <a:headEnd len="sm" w="sm" type="none"/>
              <a:tailEnd len="sm" w="sm" type="none"/>
            </a:ln>
          </p:spPr>
        </p:sp>
        <p:sp>
          <p:nvSpPr>
            <p:cNvPr id="184" name="Google Shape;184;p9"/>
            <p:cNvSpPr/>
            <p:nvPr/>
          </p:nvSpPr>
          <p:spPr>
            <a:xfrm>
              <a:off x="2197037" y="1317786"/>
              <a:ext cx="1686129" cy="1053831"/>
            </a:xfrm>
            <a:prstGeom prst="roundRect">
              <a:avLst>
                <a:gd fmla="val 10000" name="adj"/>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txBox="1"/>
            <p:nvPr/>
          </p:nvSpPr>
          <p:spPr>
            <a:xfrm>
              <a:off x="2227903" y="1348652"/>
              <a:ext cx="1624397" cy="992099"/>
            </a:xfrm>
            <a:prstGeom prst="rect">
              <a:avLst/>
            </a:prstGeom>
            <a:noFill/>
            <a:ln>
              <a:noFill/>
            </a:ln>
          </p:spPr>
          <p:txBody>
            <a:bodyPr anchorCtr="0" anchor="ctr" bIns="12700" lIns="19050" spcFirstLastPara="1" rIns="19050" wrap="square" tIns="12700">
              <a:noAutofit/>
            </a:bodyPr>
            <a:lstStyle/>
            <a:p>
              <a:pPr indent="0" lvl="0" marL="0" marR="0" rtl="0" algn="just">
                <a:lnSpc>
                  <a:spcPct val="90000"/>
                </a:lnSpc>
                <a:spcBef>
                  <a:spcPts val="0"/>
                </a:spcBef>
                <a:spcAft>
                  <a:spcPts val="0"/>
                </a:spcAft>
                <a:buClr>
                  <a:schemeClr val="dk1"/>
                </a:buClr>
                <a:buSzPts val="1000"/>
                <a:buFont typeface="Calibri"/>
                <a:buNone/>
              </a:pPr>
              <a:r>
                <a:rPr i="0" lang="en-US" sz="1000" u="none" cap="none" strike="noStrike">
                  <a:solidFill>
                    <a:schemeClr val="dk1"/>
                  </a:solidFill>
                  <a:latin typeface="Times New Roman"/>
                  <a:ea typeface="Times New Roman"/>
                  <a:cs typeface="Times New Roman"/>
                  <a:sym typeface="Times New Roman"/>
                </a:rPr>
                <a:t>In the 2000s, processor manufacturers shifted from single-core to multi-core architectures.</a:t>
              </a:r>
              <a:endParaRPr i="0" sz="1000" u="none" cap="none" strike="noStrike">
                <a:solidFill>
                  <a:schemeClr val="dk1"/>
                </a:solidFill>
                <a:latin typeface="Times New Roman"/>
                <a:ea typeface="Times New Roman"/>
                <a:cs typeface="Times New Roman"/>
                <a:sym typeface="Times New Roman"/>
              </a:endParaRPr>
            </a:p>
          </p:txBody>
        </p:sp>
        <p:sp>
          <p:nvSpPr>
            <p:cNvPr id="186" name="Google Shape;186;p9"/>
            <p:cNvSpPr/>
            <p:nvPr/>
          </p:nvSpPr>
          <p:spPr>
            <a:xfrm>
              <a:off x="1986271" y="1054329"/>
              <a:ext cx="210766" cy="2107662"/>
            </a:xfrm>
            <a:custGeom>
              <a:rect b="b" l="l" r="r" t="t"/>
              <a:pathLst>
                <a:path extrusionOk="0" h="120000" w="120000">
                  <a:moveTo>
                    <a:pt x="0" y="0"/>
                  </a:moveTo>
                  <a:lnTo>
                    <a:pt x="0" y="120000"/>
                  </a:lnTo>
                  <a:lnTo>
                    <a:pt x="120000" y="120000"/>
                  </a:lnTo>
                </a:path>
              </a:pathLst>
            </a:custGeom>
            <a:noFill/>
            <a:ln cap="flat" cmpd="sng" w="12700">
              <a:solidFill>
                <a:srgbClr val="354254"/>
              </a:solidFill>
              <a:prstDash val="solid"/>
              <a:miter lim="800000"/>
              <a:headEnd len="sm" w="sm" type="none"/>
              <a:tailEnd len="sm" w="sm" type="none"/>
            </a:ln>
          </p:spPr>
        </p:sp>
        <p:sp>
          <p:nvSpPr>
            <p:cNvPr id="187" name="Google Shape;187;p9"/>
            <p:cNvSpPr/>
            <p:nvPr/>
          </p:nvSpPr>
          <p:spPr>
            <a:xfrm>
              <a:off x="2197037" y="2635075"/>
              <a:ext cx="1686129" cy="1053831"/>
            </a:xfrm>
            <a:prstGeom prst="roundRect">
              <a:avLst>
                <a:gd fmla="val 10000" name="adj"/>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txBox="1"/>
            <p:nvPr/>
          </p:nvSpPr>
          <p:spPr>
            <a:xfrm>
              <a:off x="2227903" y="2665941"/>
              <a:ext cx="1624397" cy="992099"/>
            </a:xfrm>
            <a:prstGeom prst="rect">
              <a:avLst/>
            </a:prstGeom>
            <a:noFill/>
            <a:ln>
              <a:noFill/>
            </a:ln>
          </p:spPr>
          <p:txBody>
            <a:bodyPr anchorCtr="0" anchor="ctr" bIns="12700" lIns="19050" spcFirstLastPara="1" rIns="19050" wrap="square" tIns="12700">
              <a:noAutofit/>
            </a:bodyPr>
            <a:lstStyle/>
            <a:p>
              <a:pPr indent="0" lvl="0" marL="0" marR="0" rtl="0" algn="just">
                <a:lnSpc>
                  <a:spcPct val="90000"/>
                </a:lnSpc>
                <a:spcBef>
                  <a:spcPts val="0"/>
                </a:spcBef>
                <a:spcAft>
                  <a:spcPts val="0"/>
                </a:spcAft>
                <a:buClr>
                  <a:schemeClr val="dk1"/>
                </a:buClr>
                <a:buSzPts val="1000"/>
                <a:buFont typeface="Calibri"/>
                <a:buNone/>
              </a:pPr>
              <a:r>
                <a:rPr i="0" lang="en-US" sz="1000" u="none" cap="none" strike="noStrike">
                  <a:solidFill>
                    <a:schemeClr val="dk1"/>
                  </a:solidFill>
                  <a:latin typeface="Times New Roman"/>
                  <a:ea typeface="Times New Roman"/>
                  <a:cs typeface="Times New Roman"/>
                  <a:sym typeface="Times New Roman"/>
                </a:rPr>
                <a:t>Multi-core processors integrated multiple processing cores on a single chip, allowing parallel execution of tasks.</a:t>
              </a:r>
              <a:endParaRPr i="0" sz="1000" u="none" cap="none" strike="noStrike">
                <a:solidFill>
                  <a:schemeClr val="dk1"/>
                </a:solidFill>
                <a:latin typeface="Times New Roman"/>
                <a:ea typeface="Times New Roman"/>
                <a:cs typeface="Times New Roman"/>
                <a:sym typeface="Times New Roman"/>
              </a:endParaRPr>
            </a:p>
          </p:txBody>
        </p:sp>
        <p:sp>
          <p:nvSpPr>
            <p:cNvPr id="189" name="Google Shape;189;p9"/>
            <p:cNvSpPr/>
            <p:nvPr/>
          </p:nvSpPr>
          <p:spPr>
            <a:xfrm>
              <a:off x="4410083" y="497"/>
              <a:ext cx="2107662" cy="1053831"/>
            </a:xfrm>
            <a:prstGeom prst="roundRect">
              <a:avLst>
                <a:gd fmla="val 10000" name="adj"/>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txBox="1"/>
            <p:nvPr/>
          </p:nvSpPr>
          <p:spPr>
            <a:xfrm>
              <a:off x="4440949" y="31363"/>
              <a:ext cx="2045930" cy="992099"/>
            </a:xfrm>
            <a:prstGeom prst="rect">
              <a:avLst/>
            </a:prstGeom>
            <a:noFill/>
            <a:ln>
              <a:noFill/>
            </a:ln>
          </p:spPr>
          <p:txBody>
            <a:bodyPr anchorCtr="0" anchor="ctr" bIns="27925" lIns="41900" spcFirstLastPara="1" rIns="41900" wrap="square" tIns="27925">
              <a:noAutofit/>
            </a:bodyPr>
            <a:lstStyle/>
            <a:p>
              <a:pPr indent="0" lvl="0" marL="0" marR="0" rtl="0" algn="ctr">
                <a:lnSpc>
                  <a:spcPct val="90000"/>
                </a:lnSpc>
                <a:spcBef>
                  <a:spcPts val="0"/>
                </a:spcBef>
                <a:spcAft>
                  <a:spcPts val="0"/>
                </a:spcAft>
                <a:buClr>
                  <a:schemeClr val="lt1"/>
                </a:buClr>
                <a:buSzPts val="2200"/>
                <a:buFont typeface="Calibri"/>
                <a:buNone/>
              </a:pPr>
              <a:r>
                <a:rPr i="0" lang="en-US" sz="2200" u="none" cap="none" strike="noStrike">
                  <a:solidFill>
                    <a:schemeClr val="lt1"/>
                  </a:solidFill>
                  <a:latin typeface="Times New Roman"/>
                  <a:ea typeface="Times New Roman"/>
                  <a:cs typeface="Times New Roman"/>
                  <a:sym typeface="Times New Roman"/>
                </a:rPr>
                <a:t>Enhanced Performance and Multitasking:</a:t>
              </a:r>
              <a:endParaRPr i="0" sz="2200" u="none" cap="none" strike="noStrike">
                <a:solidFill>
                  <a:schemeClr val="lt1"/>
                </a:solidFill>
                <a:latin typeface="Times New Roman"/>
                <a:ea typeface="Times New Roman"/>
                <a:cs typeface="Times New Roman"/>
                <a:sym typeface="Times New Roman"/>
              </a:endParaRPr>
            </a:p>
          </p:txBody>
        </p:sp>
        <p:sp>
          <p:nvSpPr>
            <p:cNvPr id="191" name="Google Shape;191;p9"/>
            <p:cNvSpPr/>
            <p:nvPr/>
          </p:nvSpPr>
          <p:spPr>
            <a:xfrm>
              <a:off x="4620849" y="1054329"/>
              <a:ext cx="210766" cy="790373"/>
            </a:xfrm>
            <a:custGeom>
              <a:rect b="b" l="l" r="r" t="t"/>
              <a:pathLst>
                <a:path extrusionOk="0" h="120000" w="120000">
                  <a:moveTo>
                    <a:pt x="0" y="0"/>
                  </a:moveTo>
                  <a:lnTo>
                    <a:pt x="0" y="120000"/>
                  </a:lnTo>
                  <a:lnTo>
                    <a:pt x="120000" y="120000"/>
                  </a:lnTo>
                </a:path>
              </a:pathLst>
            </a:custGeom>
            <a:noFill/>
            <a:ln cap="flat" cmpd="sng" w="12700">
              <a:solidFill>
                <a:srgbClr val="354254"/>
              </a:solidFill>
              <a:prstDash val="solid"/>
              <a:miter lim="800000"/>
              <a:headEnd len="sm" w="sm" type="none"/>
              <a:tailEnd len="sm" w="sm" type="none"/>
            </a:ln>
          </p:spPr>
        </p:sp>
        <p:sp>
          <p:nvSpPr>
            <p:cNvPr id="192" name="Google Shape;192;p9"/>
            <p:cNvSpPr/>
            <p:nvPr/>
          </p:nvSpPr>
          <p:spPr>
            <a:xfrm>
              <a:off x="4831615" y="1317786"/>
              <a:ext cx="1686129" cy="1053831"/>
            </a:xfrm>
            <a:prstGeom prst="roundRect">
              <a:avLst>
                <a:gd fmla="val 10000" name="adj"/>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txBox="1"/>
            <p:nvPr/>
          </p:nvSpPr>
          <p:spPr>
            <a:xfrm>
              <a:off x="4862481" y="1348652"/>
              <a:ext cx="1624397" cy="992099"/>
            </a:xfrm>
            <a:prstGeom prst="rect">
              <a:avLst/>
            </a:prstGeom>
            <a:noFill/>
            <a:ln>
              <a:noFill/>
            </a:ln>
          </p:spPr>
          <p:txBody>
            <a:bodyPr anchorCtr="0" anchor="ctr" bIns="12700" lIns="19050" spcFirstLastPara="1" rIns="19050" wrap="square" tIns="12700">
              <a:noAutofit/>
            </a:bodyPr>
            <a:lstStyle/>
            <a:p>
              <a:pPr indent="0" lvl="0" marL="0" marR="0" rtl="0" algn="just">
                <a:lnSpc>
                  <a:spcPct val="90000"/>
                </a:lnSpc>
                <a:spcBef>
                  <a:spcPts val="0"/>
                </a:spcBef>
                <a:spcAft>
                  <a:spcPts val="0"/>
                </a:spcAft>
                <a:buClr>
                  <a:schemeClr val="dk1"/>
                </a:buClr>
                <a:buSzPts val="1000"/>
                <a:buFont typeface="Calibri"/>
                <a:buNone/>
              </a:pPr>
              <a:r>
                <a:rPr i="0" lang="en-US" sz="1100" u="none" cap="none" strike="noStrike">
                  <a:solidFill>
                    <a:schemeClr val="dk1"/>
                  </a:solidFill>
                  <a:latin typeface="Times New Roman"/>
                  <a:ea typeface="Times New Roman"/>
                  <a:cs typeface="Times New Roman"/>
                  <a:sym typeface="Times New Roman"/>
                </a:rPr>
                <a:t>Multi-core processors offered significant performance improvements over single-core counterparts.</a:t>
              </a:r>
              <a:endParaRPr i="0" sz="1100" u="none" cap="none" strike="noStrike">
                <a:solidFill>
                  <a:schemeClr val="dk1"/>
                </a:solidFill>
                <a:latin typeface="Times New Roman"/>
                <a:ea typeface="Times New Roman"/>
                <a:cs typeface="Times New Roman"/>
                <a:sym typeface="Times New Roman"/>
              </a:endParaRPr>
            </a:p>
          </p:txBody>
        </p:sp>
        <p:sp>
          <p:nvSpPr>
            <p:cNvPr id="194" name="Google Shape;194;p9"/>
            <p:cNvSpPr/>
            <p:nvPr/>
          </p:nvSpPr>
          <p:spPr>
            <a:xfrm>
              <a:off x="4620849" y="1054329"/>
              <a:ext cx="210766" cy="2107662"/>
            </a:xfrm>
            <a:custGeom>
              <a:rect b="b" l="l" r="r" t="t"/>
              <a:pathLst>
                <a:path extrusionOk="0" h="120000" w="120000">
                  <a:moveTo>
                    <a:pt x="0" y="0"/>
                  </a:moveTo>
                  <a:lnTo>
                    <a:pt x="0" y="120000"/>
                  </a:lnTo>
                  <a:lnTo>
                    <a:pt x="120000" y="120000"/>
                  </a:lnTo>
                </a:path>
              </a:pathLst>
            </a:custGeom>
            <a:noFill/>
            <a:ln cap="flat" cmpd="sng" w="12700">
              <a:solidFill>
                <a:srgbClr val="354254"/>
              </a:solidFill>
              <a:prstDash val="solid"/>
              <a:miter lim="800000"/>
              <a:headEnd len="sm" w="sm" type="none"/>
              <a:tailEnd len="sm" w="sm" type="none"/>
            </a:ln>
          </p:spPr>
        </p:sp>
        <p:sp>
          <p:nvSpPr>
            <p:cNvPr id="195" name="Google Shape;195;p9"/>
            <p:cNvSpPr/>
            <p:nvPr/>
          </p:nvSpPr>
          <p:spPr>
            <a:xfrm>
              <a:off x="4831615" y="2635075"/>
              <a:ext cx="1686129" cy="1053831"/>
            </a:xfrm>
            <a:prstGeom prst="roundRect">
              <a:avLst>
                <a:gd fmla="val 10000" name="adj"/>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txBox="1"/>
            <p:nvPr/>
          </p:nvSpPr>
          <p:spPr>
            <a:xfrm>
              <a:off x="4862481" y="2665941"/>
              <a:ext cx="1624397" cy="992099"/>
            </a:xfrm>
            <a:prstGeom prst="rect">
              <a:avLst/>
            </a:prstGeom>
            <a:noFill/>
            <a:ln>
              <a:noFill/>
            </a:ln>
          </p:spPr>
          <p:txBody>
            <a:bodyPr anchorCtr="0" anchor="ctr" bIns="12700" lIns="19050" spcFirstLastPara="1" rIns="19050" wrap="square" tIns="12700">
              <a:noAutofit/>
            </a:bodyPr>
            <a:lstStyle/>
            <a:p>
              <a:pPr indent="0" lvl="0" marL="0" marR="0" rtl="0" algn="just">
                <a:lnSpc>
                  <a:spcPct val="90000"/>
                </a:lnSpc>
                <a:spcBef>
                  <a:spcPts val="0"/>
                </a:spcBef>
                <a:spcAft>
                  <a:spcPts val="0"/>
                </a:spcAft>
                <a:buClr>
                  <a:schemeClr val="dk1"/>
                </a:buClr>
                <a:buSzPts val="1000"/>
                <a:buFont typeface="Calibri"/>
                <a:buNone/>
              </a:pPr>
              <a:r>
                <a:rPr i="0" lang="en-US" sz="1000" u="none" cap="none" strike="noStrike">
                  <a:solidFill>
                    <a:schemeClr val="dk1"/>
                  </a:solidFill>
                  <a:latin typeface="Times New Roman"/>
                  <a:ea typeface="Times New Roman"/>
                  <a:cs typeface="Times New Roman"/>
                  <a:sym typeface="Times New Roman"/>
                </a:rPr>
                <a:t>They excelled in multitasking scenarios, enabling users to run multiple applications simultaneously without significant performance degradation.</a:t>
              </a:r>
              <a:endParaRPr i="0" sz="1000" u="none" cap="none" strike="noStrike">
                <a:solidFill>
                  <a:schemeClr val="dk1"/>
                </a:solidFill>
                <a:latin typeface="Times New Roman"/>
                <a:ea typeface="Times New Roman"/>
                <a:cs typeface="Times New Roman"/>
                <a:sym typeface="Times New Roman"/>
              </a:endParaRPr>
            </a:p>
          </p:txBody>
        </p:sp>
        <p:sp>
          <p:nvSpPr>
            <p:cNvPr id="197" name="Google Shape;197;p9"/>
            <p:cNvSpPr/>
            <p:nvPr/>
          </p:nvSpPr>
          <p:spPr>
            <a:xfrm>
              <a:off x="7044661" y="497"/>
              <a:ext cx="2107662" cy="1053831"/>
            </a:xfrm>
            <a:prstGeom prst="roundRect">
              <a:avLst>
                <a:gd fmla="val 10000" name="adj"/>
              </a:avLst>
            </a:prstGeom>
            <a:solidFill>
              <a:schemeClr val="dk2"/>
            </a:solidFill>
            <a:ln cap="flat" cmpd="sng" w="127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txBox="1"/>
            <p:nvPr/>
          </p:nvSpPr>
          <p:spPr>
            <a:xfrm>
              <a:off x="7075527" y="31363"/>
              <a:ext cx="2045930" cy="992099"/>
            </a:xfrm>
            <a:prstGeom prst="rect">
              <a:avLst/>
            </a:prstGeom>
            <a:noFill/>
            <a:ln>
              <a:noFill/>
            </a:ln>
          </p:spPr>
          <p:txBody>
            <a:bodyPr anchorCtr="0" anchor="ctr" bIns="27925" lIns="41900" spcFirstLastPara="1" rIns="41900" wrap="square" tIns="27925">
              <a:noAutofit/>
            </a:bodyPr>
            <a:lstStyle/>
            <a:p>
              <a:pPr indent="0" lvl="0" marL="0" marR="0" rtl="0" algn="ctr">
                <a:lnSpc>
                  <a:spcPct val="90000"/>
                </a:lnSpc>
                <a:spcBef>
                  <a:spcPts val="0"/>
                </a:spcBef>
                <a:spcAft>
                  <a:spcPts val="0"/>
                </a:spcAft>
                <a:buClr>
                  <a:schemeClr val="lt1"/>
                </a:buClr>
                <a:buSzPts val="2200"/>
                <a:buFont typeface="Calibri"/>
                <a:buNone/>
              </a:pPr>
              <a:r>
                <a:rPr i="0" lang="en-US" sz="2200" u="none" cap="none" strike="noStrike">
                  <a:solidFill>
                    <a:schemeClr val="lt1"/>
                  </a:solidFill>
                  <a:latin typeface="Times New Roman"/>
                  <a:ea typeface="Times New Roman"/>
                  <a:cs typeface="Times New Roman"/>
                  <a:sym typeface="Times New Roman"/>
                </a:rPr>
                <a:t>Power Efficiency and Heat Management:</a:t>
              </a:r>
              <a:endParaRPr i="0" sz="2200" u="none" cap="none" strike="noStrike">
                <a:solidFill>
                  <a:schemeClr val="lt1"/>
                </a:solidFill>
                <a:latin typeface="Times New Roman"/>
                <a:ea typeface="Times New Roman"/>
                <a:cs typeface="Times New Roman"/>
                <a:sym typeface="Times New Roman"/>
              </a:endParaRPr>
            </a:p>
          </p:txBody>
        </p:sp>
        <p:sp>
          <p:nvSpPr>
            <p:cNvPr id="199" name="Google Shape;199;p9"/>
            <p:cNvSpPr/>
            <p:nvPr/>
          </p:nvSpPr>
          <p:spPr>
            <a:xfrm>
              <a:off x="7255427" y="1054329"/>
              <a:ext cx="210766" cy="790373"/>
            </a:xfrm>
            <a:custGeom>
              <a:rect b="b" l="l" r="r" t="t"/>
              <a:pathLst>
                <a:path extrusionOk="0" h="120000" w="120000">
                  <a:moveTo>
                    <a:pt x="0" y="0"/>
                  </a:moveTo>
                  <a:lnTo>
                    <a:pt x="0" y="120000"/>
                  </a:lnTo>
                  <a:lnTo>
                    <a:pt x="120000" y="120000"/>
                  </a:lnTo>
                </a:path>
              </a:pathLst>
            </a:custGeom>
            <a:noFill/>
            <a:ln cap="flat" cmpd="sng" w="12700">
              <a:solidFill>
                <a:srgbClr val="354254"/>
              </a:solidFill>
              <a:prstDash val="solid"/>
              <a:miter lim="800000"/>
              <a:headEnd len="sm" w="sm" type="none"/>
              <a:tailEnd len="sm" w="sm" type="none"/>
            </a:ln>
          </p:spPr>
        </p:sp>
        <p:sp>
          <p:nvSpPr>
            <p:cNvPr id="200" name="Google Shape;200;p9"/>
            <p:cNvSpPr/>
            <p:nvPr/>
          </p:nvSpPr>
          <p:spPr>
            <a:xfrm>
              <a:off x="7466193" y="1317786"/>
              <a:ext cx="1686129" cy="1053831"/>
            </a:xfrm>
            <a:prstGeom prst="roundRect">
              <a:avLst>
                <a:gd fmla="val 10000" name="adj"/>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txBox="1"/>
            <p:nvPr/>
          </p:nvSpPr>
          <p:spPr>
            <a:xfrm>
              <a:off x="7497059" y="1348652"/>
              <a:ext cx="1624397" cy="992099"/>
            </a:xfrm>
            <a:prstGeom prst="rect">
              <a:avLst/>
            </a:prstGeom>
            <a:noFill/>
            <a:ln>
              <a:noFill/>
            </a:ln>
          </p:spPr>
          <p:txBody>
            <a:bodyPr anchorCtr="0" anchor="ctr" bIns="12700" lIns="19050" spcFirstLastPara="1" rIns="19050" wrap="square" tIns="12700">
              <a:noAutofit/>
            </a:bodyPr>
            <a:lstStyle/>
            <a:p>
              <a:pPr indent="0" lvl="0" marL="0" marR="0" rtl="0" algn="just">
                <a:lnSpc>
                  <a:spcPct val="90000"/>
                </a:lnSpc>
                <a:spcBef>
                  <a:spcPts val="0"/>
                </a:spcBef>
                <a:spcAft>
                  <a:spcPts val="0"/>
                </a:spcAft>
                <a:buClr>
                  <a:schemeClr val="dk1"/>
                </a:buClr>
                <a:buSzPts val="1000"/>
                <a:buFont typeface="Calibri"/>
                <a:buNone/>
              </a:pPr>
              <a:r>
                <a:rPr b="0" i="0" lang="en-US" sz="1000" u="none" cap="none" strike="noStrike">
                  <a:solidFill>
                    <a:schemeClr val="dk1"/>
                  </a:solidFill>
                  <a:latin typeface="Calibri"/>
                  <a:ea typeface="Calibri"/>
                  <a:cs typeface="Calibri"/>
                  <a:sym typeface="Calibri"/>
                </a:rPr>
                <a:t>Multi-core processors improved power efficiency by distributing tasks across cores, allowing for more efficient use of resources.</a:t>
              </a:r>
              <a:endParaRPr b="0" i="0" sz="1000" u="none" cap="none" strike="noStrike">
                <a:solidFill>
                  <a:schemeClr val="dk1"/>
                </a:solidFill>
                <a:latin typeface="Calibri"/>
                <a:ea typeface="Calibri"/>
                <a:cs typeface="Calibri"/>
                <a:sym typeface="Calibri"/>
              </a:endParaRPr>
            </a:p>
          </p:txBody>
        </p:sp>
        <p:sp>
          <p:nvSpPr>
            <p:cNvPr id="202" name="Google Shape;202;p9"/>
            <p:cNvSpPr/>
            <p:nvPr/>
          </p:nvSpPr>
          <p:spPr>
            <a:xfrm>
              <a:off x="7255427" y="1054329"/>
              <a:ext cx="210766" cy="2107662"/>
            </a:xfrm>
            <a:custGeom>
              <a:rect b="b" l="l" r="r" t="t"/>
              <a:pathLst>
                <a:path extrusionOk="0" h="120000" w="120000">
                  <a:moveTo>
                    <a:pt x="0" y="0"/>
                  </a:moveTo>
                  <a:lnTo>
                    <a:pt x="0" y="120000"/>
                  </a:lnTo>
                  <a:lnTo>
                    <a:pt x="120000" y="120000"/>
                  </a:lnTo>
                </a:path>
              </a:pathLst>
            </a:custGeom>
            <a:noFill/>
            <a:ln cap="flat" cmpd="sng" w="12700">
              <a:solidFill>
                <a:srgbClr val="354254"/>
              </a:solidFill>
              <a:prstDash val="solid"/>
              <a:miter lim="800000"/>
              <a:headEnd len="sm" w="sm" type="none"/>
              <a:tailEnd len="sm" w="sm" type="none"/>
            </a:ln>
          </p:spPr>
        </p:sp>
        <p:sp>
          <p:nvSpPr>
            <p:cNvPr id="203" name="Google Shape;203;p9"/>
            <p:cNvSpPr/>
            <p:nvPr/>
          </p:nvSpPr>
          <p:spPr>
            <a:xfrm>
              <a:off x="7466193" y="2635075"/>
              <a:ext cx="1686129" cy="1053831"/>
            </a:xfrm>
            <a:prstGeom prst="roundRect">
              <a:avLst>
                <a:gd fmla="val 10000" name="adj"/>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txBox="1"/>
            <p:nvPr/>
          </p:nvSpPr>
          <p:spPr>
            <a:xfrm>
              <a:off x="7497059" y="2665941"/>
              <a:ext cx="1624397" cy="992099"/>
            </a:xfrm>
            <a:prstGeom prst="rect">
              <a:avLst/>
            </a:prstGeom>
            <a:noFill/>
            <a:ln>
              <a:noFill/>
            </a:ln>
          </p:spPr>
          <p:txBody>
            <a:bodyPr anchorCtr="0" anchor="ctr" bIns="12700" lIns="19050" spcFirstLastPara="1" rIns="19050" wrap="square" tIns="12700">
              <a:noAutofit/>
            </a:bodyPr>
            <a:lstStyle/>
            <a:p>
              <a:pPr indent="0" lvl="0" marL="0" marR="0" rtl="0" algn="just">
                <a:lnSpc>
                  <a:spcPct val="90000"/>
                </a:lnSpc>
                <a:spcBef>
                  <a:spcPts val="0"/>
                </a:spcBef>
                <a:spcAft>
                  <a:spcPts val="0"/>
                </a:spcAft>
                <a:buClr>
                  <a:schemeClr val="dk1"/>
                </a:buClr>
                <a:buSzPts val="1000"/>
                <a:buFont typeface="Calibri"/>
                <a:buNone/>
              </a:pPr>
              <a:r>
                <a:rPr i="0" lang="en-US" sz="1000" u="none" cap="none" strike="noStrike">
                  <a:solidFill>
                    <a:schemeClr val="dk1"/>
                  </a:solidFill>
                  <a:latin typeface="Times New Roman"/>
                  <a:ea typeface="Times New Roman"/>
                  <a:cs typeface="Times New Roman"/>
                  <a:sym typeface="Times New Roman"/>
                </a:rPr>
                <a:t>Heat management became crucial as multi-core processors generated more heat, necessitating advanced cooling solutions.</a:t>
              </a:r>
              <a:endParaRPr i="0" sz="1000" u="none" cap="none" strike="noStrike">
                <a:solidFill>
                  <a:schemeClr val="dk1"/>
                </a:solidFill>
                <a:latin typeface="Times New Roman"/>
                <a:ea typeface="Times New Roman"/>
                <a:cs typeface="Times New Roman"/>
                <a:sym typeface="Times New Roman"/>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2023-08-06T06:39:14Z</dcterms:created>
  <dc:creator>amey pathak</dc:creator>
</cp:coreProperties>
</file>