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32tTarer5iMxHOduhlJnZcVR/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p:nvPr>
            <p:ph idx="2" type="pic"/>
          </p:nvPr>
        </p:nvSpPr>
        <p:spPr>
          <a:xfrm>
            <a:off x="5183188" y="987425"/>
            <a:ext cx="6172200" cy="4873625"/>
          </a:xfrm>
          <a:prstGeom prst="rect">
            <a:avLst/>
          </a:prstGeom>
          <a:noFill/>
          <a:ln>
            <a:noFill/>
          </a:ln>
        </p:spPr>
      </p:sp>
      <p:sp>
        <p:nvSpPr>
          <p:cNvPr id="76" name="Google Shape;76;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pic>
        <p:nvPicPr>
          <p:cNvPr id="96" name="Google Shape;96;p1"/>
          <p:cNvPicPr preferRelativeResize="0"/>
          <p:nvPr/>
        </p:nvPicPr>
        <p:blipFill rotWithShape="1">
          <a:blip r:embed="rId3">
            <a:alphaModFix amt="40000"/>
          </a:blip>
          <a:srcRect b="0" l="0" r="0" t="0"/>
          <a:stretch/>
        </p:blipFill>
        <p:spPr>
          <a:xfrm>
            <a:off x="0" y="0"/>
            <a:ext cx="12192000" cy="6858000"/>
          </a:xfrm>
          <a:prstGeom prst="rect">
            <a:avLst/>
          </a:prstGeom>
          <a:noFill/>
          <a:ln>
            <a:noFill/>
          </a:ln>
        </p:spPr>
      </p:pic>
      <p:sp>
        <p:nvSpPr>
          <p:cNvPr id="97" name="Google Shape;97;p1"/>
          <p:cNvSpPr txBox="1"/>
          <p:nvPr>
            <p:ph type="ctrTitle"/>
          </p:nvPr>
        </p:nvSpPr>
        <p:spPr>
          <a:xfrm>
            <a:off x="965200" y="965201"/>
            <a:ext cx="10261600" cy="1625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SzPct val="100000"/>
              <a:buFont typeface="Arial"/>
              <a:buNone/>
            </a:pPr>
            <a:r>
              <a:rPr lang="en-US" sz="7200">
                <a:latin typeface="Arial"/>
                <a:ea typeface="Arial"/>
                <a:cs typeface="Arial"/>
                <a:sym typeface="Arial"/>
              </a:rPr>
              <a:t>Greenhouse Monitoring</a:t>
            </a:r>
            <a:endParaRPr sz="7200">
              <a:latin typeface="Arial"/>
              <a:ea typeface="Arial"/>
              <a:cs typeface="Arial"/>
              <a:sym typeface="Arial"/>
            </a:endParaRPr>
          </a:p>
          <a:p>
            <a:pPr indent="0" lvl="0" marL="0" rtl="0" algn="ctr">
              <a:lnSpc>
                <a:spcPct val="90000"/>
              </a:lnSpc>
              <a:spcBef>
                <a:spcPts val="0"/>
              </a:spcBef>
              <a:spcAft>
                <a:spcPts val="0"/>
              </a:spcAft>
              <a:buSzPct val="100000"/>
              <a:buFont typeface="Arial"/>
              <a:buNone/>
            </a:pPr>
            <a:r>
              <a:rPr lang="en-US" sz="7200">
                <a:latin typeface="Arial"/>
                <a:ea typeface="Arial"/>
                <a:cs typeface="Arial"/>
                <a:sym typeface="Arial"/>
              </a:rPr>
              <a:t>system</a:t>
            </a:r>
            <a:endParaRPr/>
          </a:p>
        </p:txBody>
      </p:sp>
      <p:sp>
        <p:nvSpPr>
          <p:cNvPr id="98" name="Google Shape;98;p1"/>
          <p:cNvSpPr txBox="1"/>
          <p:nvPr>
            <p:ph idx="1" type="subTitle"/>
          </p:nvPr>
        </p:nvSpPr>
        <p:spPr>
          <a:xfrm>
            <a:off x="965200" y="3285068"/>
            <a:ext cx="10261500" cy="340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US" sz="2900"/>
              <a:t>By SY_IT-B5</a:t>
            </a:r>
            <a:endParaRPr sz="3500"/>
          </a:p>
          <a:p>
            <a:pPr indent="0" lvl="0" marL="0" rtl="0" algn="l">
              <a:lnSpc>
                <a:spcPct val="90000"/>
              </a:lnSpc>
              <a:spcBef>
                <a:spcPts val="1000"/>
              </a:spcBef>
              <a:spcAft>
                <a:spcPts val="0"/>
              </a:spcAft>
              <a:buClr>
                <a:schemeClr val="lt1"/>
              </a:buClr>
              <a:buSzPts val="1800"/>
              <a:buNone/>
            </a:pPr>
            <a:r>
              <a:rPr lang="en-US" sz="1800"/>
              <a:t>1. SHYAM PAREEK</a:t>
            </a:r>
            <a:endParaRPr/>
          </a:p>
          <a:p>
            <a:pPr indent="0" lvl="0" marL="0" rtl="0" algn="l">
              <a:lnSpc>
                <a:spcPct val="90000"/>
              </a:lnSpc>
              <a:spcBef>
                <a:spcPts val="1000"/>
              </a:spcBef>
              <a:spcAft>
                <a:spcPts val="0"/>
              </a:spcAft>
              <a:buClr>
                <a:schemeClr val="lt1"/>
              </a:buClr>
              <a:buSzPts val="1800"/>
              <a:buNone/>
            </a:pPr>
            <a:r>
              <a:rPr lang="en-US" sz="1800"/>
              <a:t>2. AMEYA PATHAK</a:t>
            </a:r>
            <a:endParaRPr/>
          </a:p>
          <a:p>
            <a:pPr indent="0" lvl="0" marL="0" rtl="0" algn="l">
              <a:lnSpc>
                <a:spcPct val="90000"/>
              </a:lnSpc>
              <a:spcBef>
                <a:spcPts val="1000"/>
              </a:spcBef>
              <a:spcAft>
                <a:spcPts val="0"/>
              </a:spcAft>
              <a:buClr>
                <a:schemeClr val="lt1"/>
              </a:buClr>
              <a:buSzPts val="1800"/>
              <a:buNone/>
            </a:pPr>
            <a:r>
              <a:rPr lang="en-US" sz="1800"/>
              <a:t>3. DARSHAN PATIL </a:t>
            </a:r>
            <a:endParaRPr/>
          </a:p>
          <a:p>
            <a:pPr indent="0" lvl="0" marL="0" rtl="0" algn="l">
              <a:lnSpc>
                <a:spcPct val="90000"/>
              </a:lnSpc>
              <a:spcBef>
                <a:spcPts val="1000"/>
              </a:spcBef>
              <a:spcAft>
                <a:spcPts val="0"/>
              </a:spcAft>
              <a:buClr>
                <a:schemeClr val="lt1"/>
              </a:buClr>
              <a:buSzPts val="1800"/>
              <a:buNone/>
            </a:pPr>
            <a:r>
              <a:rPr lang="en-US" sz="1800"/>
              <a:t>4. ADITYA PATIL</a:t>
            </a:r>
            <a:endParaRPr/>
          </a:p>
          <a:p>
            <a:pPr indent="0" lvl="0" marL="0" rtl="0" algn="l">
              <a:lnSpc>
                <a:spcPct val="90000"/>
              </a:lnSpc>
              <a:spcBef>
                <a:spcPts val="1000"/>
              </a:spcBef>
              <a:spcAft>
                <a:spcPts val="0"/>
              </a:spcAft>
              <a:buClr>
                <a:schemeClr val="lt1"/>
              </a:buClr>
              <a:buSzPts val="1800"/>
              <a:buNone/>
            </a:pPr>
            <a:r>
              <a:rPr lang="en-US" sz="1800"/>
              <a:t>5. HARSHWARDHAN PATIL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id="105" name="Google Shape;105;p2"/>
          <p:cNvPicPr preferRelativeResize="0"/>
          <p:nvPr/>
        </p:nvPicPr>
        <p:blipFill rotWithShape="1">
          <a:blip r:embed="rId3">
            <a:alphaModFix amt="60000"/>
          </a:blip>
          <a:srcRect b="0" l="0" r="0" t="0"/>
          <a:stretch/>
        </p:blipFill>
        <p:spPr>
          <a:xfrm>
            <a:off x="-1525" y="0"/>
            <a:ext cx="12192000" cy="6858000"/>
          </a:xfrm>
          <a:prstGeom prst="rect">
            <a:avLst/>
          </a:prstGeom>
          <a:noFill/>
          <a:ln>
            <a:noFill/>
          </a:ln>
        </p:spPr>
      </p:pic>
      <p:sp>
        <p:nvSpPr>
          <p:cNvPr id="106" name="Google Shape;106;p2"/>
          <p:cNvSpPr txBox="1"/>
          <p:nvPr>
            <p:ph type="ctrTitle"/>
          </p:nvPr>
        </p:nvSpPr>
        <p:spPr>
          <a:xfrm>
            <a:off x="1130447" y="1286104"/>
            <a:ext cx="9795637" cy="110066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Arial"/>
              <a:buNone/>
            </a:pPr>
            <a:r>
              <a:rPr b="0" i="0" lang="en-US" sz="4800" u="none" strike="noStrike">
                <a:solidFill>
                  <a:srgbClr val="FFFFFF"/>
                </a:solidFill>
                <a:latin typeface="Arial"/>
                <a:ea typeface="Arial"/>
                <a:cs typeface="Arial"/>
                <a:sym typeface="Arial"/>
              </a:rPr>
              <a:t>CONTENTS</a:t>
            </a:r>
            <a:br>
              <a:rPr b="0" lang="en-US" sz="4800">
                <a:solidFill>
                  <a:srgbClr val="FFFFFF"/>
                </a:solidFill>
              </a:rPr>
            </a:br>
            <a:br>
              <a:rPr lang="en-US" sz="4800">
                <a:solidFill>
                  <a:srgbClr val="FFFFFF"/>
                </a:solidFill>
              </a:rPr>
            </a:br>
            <a:endParaRPr sz="4800">
              <a:solidFill>
                <a:srgbClr val="FFFFFF"/>
              </a:solidFill>
            </a:endParaRPr>
          </a:p>
        </p:txBody>
      </p:sp>
      <p:sp>
        <p:nvSpPr>
          <p:cNvPr id="107" name="Google Shape;107;p2"/>
          <p:cNvSpPr txBox="1"/>
          <p:nvPr>
            <p:ph idx="1" type="subTitle"/>
          </p:nvPr>
        </p:nvSpPr>
        <p:spPr>
          <a:xfrm>
            <a:off x="2818102" y="2517325"/>
            <a:ext cx="5829900" cy="3185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None/>
            </a:pPr>
            <a:r>
              <a:rPr b="0" i="0" lang="en-US" sz="2000" u="none" strike="noStrike">
                <a:solidFill>
                  <a:srgbClr val="FFFFFF"/>
                </a:solidFill>
                <a:latin typeface="Arial"/>
                <a:ea typeface="Arial"/>
                <a:cs typeface="Arial"/>
                <a:sym typeface="Arial"/>
              </a:rPr>
              <a:t>Introduction</a:t>
            </a:r>
            <a:endParaRPr/>
          </a:p>
          <a:p>
            <a:pPr indent="0" lvl="0" marL="0" rtl="0" algn="just">
              <a:lnSpc>
                <a:spcPct val="90000"/>
              </a:lnSpc>
              <a:spcBef>
                <a:spcPts val="0"/>
              </a:spcBef>
              <a:spcAft>
                <a:spcPts val="0"/>
              </a:spcAft>
              <a:buNone/>
            </a:pPr>
            <a:r>
              <a:t/>
            </a:r>
            <a:endParaRPr b="0" i="0" sz="2000" u="none" strike="noStrike">
              <a:solidFill>
                <a:srgbClr val="FFFFFF"/>
              </a:solidFill>
              <a:latin typeface="Arial"/>
              <a:ea typeface="Arial"/>
              <a:cs typeface="Arial"/>
              <a:sym typeface="Arial"/>
            </a:endParaRPr>
          </a:p>
          <a:p>
            <a:pPr indent="0" lvl="0" marL="0" rtl="0" algn="just">
              <a:lnSpc>
                <a:spcPct val="90000"/>
              </a:lnSpc>
              <a:spcBef>
                <a:spcPts val="0"/>
              </a:spcBef>
              <a:spcAft>
                <a:spcPts val="0"/>
              </a:spcAft>
              <a:buNone/>
            </a:pPr>
            <a:r>
              <a:rPr b="0" i="0" lang="en-US" sz="2000" u="none" strike="noStrike">
                <a:solidFill>
                  <a:srgbClr val="FFFFFF"/>
                </a:solidFill>
                <a:latin typeface="Arial"/>
                <a:ea typeface="Arial"/>
                <a:cs typeface="Arial"/>
                <a:sym typeface="Arial"/>
              </a:rPr>
              <a:t>Objectives</a:t>
            </a:r>
            <a:endParaRPr/>
          </a:p>
          <a:p>
            <a:pPr indent="0" lvl="0" marL="0" rtl="0" algn="just">
              <a:lnSpc>
                <a:spcPct val="90000"/>
              </a:lnSpc>
              <a:spcBef>
                <a:spcPts val="0"/>
              </a:spcBef>
              <a:spcAft>
                <a:spcPts val="0"/>
              </a:spcAft>
              <a:buNone/>
            </a:pPr>
            <a:r>
              <a:t/>
            </a:r>
            <a:endParaRPr b="0" i="0" sz="2000" u="none" strike="noStrike">
              <a:solidFill>
                <a:srgbClr val="FFFFFF"/>
              </a:solidFill>
              <a:latin typeface="Arial"/>
              <a:ea typeface="Arial"/>
              <a:cs typeface="Arial"/>
              <a:sym typeface="Arial"/>
            </a:endParaRPr>
          </a:p>
          <a:p>
            <a:pPr indent="0" lvl="0" marL="0" rtl="0" algn="just">
              <a:lnSpc>
                <a:spcPct val="90000"/>
              </a:lnSpc>
              <a:spcBef>
                <a:spcPts val="0"/>
              </a:spcBef>
              <a:spcAft>
                <a:spcPts val="0"/>
              </a:spcAft>
              <a:buNone/>
            </a:pPr>
            <a:r>
              <a:rPr b="0" i="0" lang="en-US" sz="2000" u="none" strike="noStrike">
                <a:solidFill>
                  <a:srgbClr val="FFFFFF"/>
                </a:solidFill>
                <a:latin typeface="Arial"/>
                <a:ea typeface="Arial"/>
                <a:cs typeface="Arial"/>
                <a:sym typeface="Arial"/>
              </a:rPr>
              <a:t>Implementation</a:t>
            </a:r>
            <a:endParaRPr/>
          </a:p>
          <a:p>
            <a:pPr indent="0" lvl="0" marL="0" rtl="0" algn="just">
              <a:lnSpc>
                <a:spcPct val="90000"/>
              </a:lnSpc>
              <a:spcBef>
                <a:spcPts val="0"/>
              </a:spcBef>
              <a:spcAft>
                <a:spcPts val="0"/>
              </a:spcAft>
              <a:buNone/>
            </a:pPr>
            <a:r>
              <a:t/>
            </a:r>
            <a:endParaRPr b="0" i="0" sz="2000" u="none" strike="noStrike">
              <a:solidFill>
                <a:srgbClr val="FFFFFF"/>
              </a:solidFill>
              <a:latin typeface="Arial"/>
              <a:ea typeface="Arial"/>
              <a:cs typeface="Arial"/>
              <a:sym typeface="Arial"/>
            </a:endParaRPr>
          </a:p>
          <a:p>
            <a:pPr indent="0" lvl="0" marL="0" rtl="0" algn="just">
              <a:lnSpc>
                <a:spcPct val="90000"/>
              </a:lnSpc>
              <a:spcBef>
                <a:spcPts val="0"/>
              </a:spcBef>
              <a:spcAft>
                <a:spcPts val="0"/>
              </a:spcAft>
              <a:buNone/>
            </a:pPr>
            <a:r>
              <a:rPr b="0" i="0" lang="en-US" sz="2000" u="none" strike="noStrike">
                <a:solidFill>
                  <a:srgbClr val="FFFFFF"/>
                </a:solidFill>
                <a:latin typeface="Arial"/>
                <a:ea typeface="Arial"/>
                <a:cs typeface="Arial"/>
                <a:sym typeface="Arial"/>
              </a:rPr>
              <a:t>Use Cases</a:t>
            </a:r>
            <a:endParaRPr/>
          </a:p>
          <a:p>
            <a:pPr indent="0" lvl="0" marL="0" rtl="0" algn="just">
              <a:lnSpc>
                <a:spcPct val="90000"/>
              </a:lnSpc>
              <a:spcBef>
                <a:spcPts val="0"/>
              </a:spcBef>
              <a:spcAft>
                <a:spcPts val="0"/>
              </a:spcAft>
              <a:buNone/>
            </a:pPr>
            <a:r>
              <a:t/>
            </a:r>
            <a:endParaRPr b="0" i="0" sz="2000" u="none" strike="noStrike">
              <a:solidFill>
                <a:srgbClr val="FFFFFF"/>
              </a:solidFill>
              <a:latin typeface="Arial"/>
              <a:ea typeface="Arial"/>
              <a:cs typeface="Arial"/>
              <a:sym typeface="Arial"/>
            </a:endParaRPr>
          </a:p>
          <a:p>
            <a:pPr indent="0" lvl="0" marL="0" rtl="0" algn="just">
              <a:lnSpc>
                <a:spcPct val="90000"/>
              </a:lnSpc>
              <a:spcBef>
                <a:spcPts val="0"/>
              </a:spcBef>
              <a:spcAft>
                <a:spcPts val="0"/>
              </a:spcAft>
              <a:buNone/>
            </a:pPr>
            <a:r>
              <a:rPr b="0" i="0" lang="en-US" sz="2000" u="none" strike="noStrike">
                <a:solidFill>
                  <a:srgbClr val="FFFFFF"/>
                </a:solidFill>
                <a:latin typeface="Arial"/>
                <a:ea typeface="Arial"/>
                <a:cs typeface="Arial"/>
                <a:sym typeface="Arial"/>
              </a:rPr>
              <a:t>Future Scope</a:t>
            </a:r>
            <a:endParaRPr/>
          </a:p>
          <a:p>
            <a:pPr indent="0" lvl="0" marL="0" rtl="0" algn="just">
              <a:lnSpc>
                <a:spcPct val="90000"/>
              </a:lnSpc>
              <a:spcBef>
                <a:spcPts val="0"/>
              </a:spcBef>
              <a:spcAft>
                <a:spcPts val="0"/>
              </a:spcAft>
              <a:buNone/>
            </a:pPr>
            <a:r>
              <a:t/>
            </a:r>
            <a:endParaRPr b="0" i="0" sz="2000" u="none" strike="noStrike">
              <a:solidFill>
                <a:srgbClr val="FFFFFF"/>
              </a:solidFill>
              <a:latin typeface="Arial"/>
              <a:ea typeface="Arial"/>
              <a:cs typeface="Arial"/>
              <a:sym typeface="Arial"/>
            </a:endParaRPr>
          </a:p>
          <a:p>
            <a:pPr indent="0" lvl="0" marL="0" rtl="0" algn="just">
              <a:lnSpc>
                <a:spcPct val="90000"/>
              </a:lnSpc>
              <a:spcBef>
                <a:spcPts val="0"/>
              </a:spcBef>
              <a:spcAft>
                <a:spcPts val="0"/>
              </a:spcAft>
              <a:buNone/>
            </a:pPr>
            <a:r>
              <a:rPr b="0" i="0" lang="en-US" sz="2000" u="none" strike="noStrike">
                <a:solidFill>
                  <a:srgbClr val="FFFFFF"/>
                </a:solidFill>
                <a:latin typeface="Arial"/>
                <a:ea typeface="Arial"/>
                <a:cs typeface="Arial"/>
                <a:sym typeface="Arial"/>
              </a:rPr>
              <a:t>Conclusion</a:t>
            </a:r>
            <a:endParaRPr/>
          </a:p>
          <a:p>
            <a:pPr indent="0" lvl="0" marL="0" rtl="0" algn="just">
              <a:lnSpc>
                <a:spcPct val="90000"/>
              </a:lnSpc>
              <a:spcBef>
                <a:spcPts val="1000"/>
              </a:spcBef>
              <a:spcAft>
                <a:spcPts val="0"/>
              </a:spcAft>
              <a:buNone/>
            </a:pPr>
            <a:br>
              <a:rPr b="0" lang="en-US" sz="2000">
                <a:solidFill>
                  <a:srgbClr val="FFFFFF"/>
                </a:solidFill>
              </a:rPr>
            </a:br>
            <a:br>
              <a:rPr b="0" lang="en-US" sz="2000">
                <a:solidFill>
                  <a:srgbClr val="FFFFFF"/>
                </a:solidFill>
              </a:rPr>
            </a:br>
            <a:br>
              <a:rPr b="0" lang="en-US" sz="2000">
                <a:solidFill>
                  <a:srgbClr val="FFFFFF"/>
                </a:solidFill>
              </a:rPr>
            </a:br>
            <a:endParaRPr sz="2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3"/>
          <p:cNvSpPr/>
          <p:nvPr/>
        </p:nvSpPr>
        <p:spPr>
          <a:xfrm>
            <a:off x="0" y="-8467"/>
            <a:ext cx="12191999" cy="686646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3" name="Google Shape;113;p3"/>
          <p:cNvPicPr preferRelativeResize="0"/>
          <p:nvPr/>
        </p:nvPicPr>
        <p:blipFill rotWithShape="1">
          <a:blip r:embed="rId3">
            <a:alphaModFix amt="55000"/>
          </a:blip>
          <a:srcRect b="0" l="0" r="0" t="0"/>
          <a:stretch/>
        </p:blipFill>
        <p:spPr>
          <a:xfrm>
            <a:off x="20" y="-9107"/>
            <a:ext cx="12191980" cy="6858000"/>
          </a:xfrm>
          <a:prstGeom prst="rect">
            <a:avLst/>
          </a:prstGeom>
          <a:noFill/>
          <a:ln>
            <a:noFill/>
          </a:ln>
        </p:spPr>
      </p:pic>
      <p:sp>
        <p:nvSpPr>
          <p:cNvPr id="114" name="Google Shape;114;p3"/>
          <p:cNvSpPr txBox="1"/>
          <p:nvPr>
            <p:ph type="ctrTitle"/>
          </p:nvPr>
        </p:nvSpPr>
        <p:spPr>
          <a:xfrm>
            <a:off x="686834" y="591344"/>
            <a:ext cx="3200400"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alibri"/>
              <a:buNone/>
            </a:pPr>
            <a:r>
              <a:rPr b="0" i="0" lang="en-US" sz="3700" u="none" strike="noStrike">
                <a:solidFill>
                  <a:srgbClr val="FFFFFF"/>
                </a:solidFill>
              </a:rPr>
              <a:t>INTRODUCTION</a:t>
            </a:r>
            <a:endParaRPr b="1" sz="3700">
              <a:solidFill>
                <a:srgbClr val="FFFFFF"/>
              </a:solidFill>
            </a:endParaRPr>
          </a:p>
        </p:txBody>
      </p:sp>
      <p:sp>
        <p:nvSpPr>
          <p:cNvPr id="115" name="Google Shape;115;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6" name="Google Shape;116;p3"/>
          <p:cNvSpPr txBox="1"/>
          <p:nvPr>
            <p:ph idx="1" type="subTitle"/>
          </p:nvPr>
        </p:nvSpPr>
        <p:spPr>
          <a:xfrm>
            <a:off x="4462908" y="636182"/>
            <a:ext cx="6906600" cy="558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Clr>
                <a:schemeClr val="lt1"/>
              </a:buClr>
              <a:buSzPts val="1700"/>
              <a:buFont typeface="Arial"/>
              <a:buChar char="•"/>
            </a:pPr>
            <a:r>
              <a:rPr lang="en-US">
                <a:solidFill>
                  <a:schemeClr val="lt1"/>
                </a:solidFill>
              </a:rPr>
              <a:t>We know that due to climate change many plants are not able to survive.</a:t>
            </a:r>
            <a:endParaRPr>
              <a:solidFill>
                <a:schemeClr val="lt1"/>
              </a:solidFill>
            </a:endParaRPr>
          </a:p>
          <a:p>
            <a:pPr indent="-44450" lvl="0" marL="0" rtl="0" algn="l">
              <a:lnSpc>
                <a:spcPct val="90000"/>
              </a:lnSpc>
              <a:spcBef>
                <a:spcPts val="1000"/>
              </a:spcBef>
              <a:spcAft>
                <a:spcPts val="0"/>
              </a:spcAft>
              <a:buClr>
                <a:schemeClr val="lt1"/>
              </a:buClr>
              <a:buSzPts val="2400"/>
              <a:buChar char="•"/>
            </a:pPr>
            <a:r>
              <a:rPr lang="en-US">
                <a:solidFill>
                  <a:schemeClr val="lt1"/>
                </a:solidFill>
              </a:rPr>
              <a:t>Our Project</a:t>
            </a:r>
            <a:r>
              <a:rPr lang="en-US">
                <a:solidFill>
                  <a:schemeClr val="lt1"/>
                </a:solidFill>
              </a:rPr>
              <a:t> is aimed at monitoring and analyzing the greenhouse effect to pave the way for informed decision-making and sustainable practices.</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
          <p:cNvSpPr/>
          <p:nvPr/>
        </p:nvSpPr>
        <p:spPr>
          <a:xfrm>
            <a:off x="0" y="-8467"/>
            <a:ext cx="12191999" cy="686646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22" name="Google Shape;122;p4"/>
          <p:cNvPicPr preferRelativeResize="0"/>
          <p:nvPr/>
        </p:nvPicPr>
        <p:blipFill rotWithShape="1">
          <a:blip r:embed="rId3">
            <a:alphaModFix amt="55000"/>
          </a:blip>
          <a:srcRect b="0" l="0" r="0" t="0"/>
          <a:stretch/>
        </p:blipFill>
        <p:spPr>
          <a:xfrm>
            <a:off x="20" y="-9107"/>
            <a:ext cx="12191980" cy="6858000"/>
          </a:xfrm>
          <a:prstGeom prst="rect">
            <a:avLst/>
          </a:prstGeom>
          <a:noFill/>
          <a:ln>
            <a:noFill/>
          </a:ln>
        </p:spPr>
      </p:pic>
      <p:sp>
        <p:nvSpPr>
          <p:cNvPr id="123" name="Google Shape;123;p4"/>
          <p:cNvSpPr txBox="1"/>
          <p:nvPr>
            <p:ph type="ctrTitle"/>
          </p:nvPr>
        </p:nvSpPr>
        <p:spPr>
          <a:xfrm>
            <a:off x="686834" y="591344"/>
            <a:ext cx="3200400"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sz="4400">
                <a:solidFill>
                  <a:srgbClr val="FFFFFF"/>
                </a:solidFill>
              </a:rPr>
              <a:t>OBJECTIVE</a:t>
            </a:r>
            <a:endParaRPr/>
          </a:p>
        </p:txBody>
      </p:sp>
      <p:sp>
        <p:nvSpPr>
          <p:cNvPr id="124" name="Google Shape;124;p4"/>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25" name="Google Shape;125;p4"/>
          <p:cNvSpPr txBox="1"/>
          <p:nvPr>
            <p:ph idx="1" type="subTitle"/>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rgbClr val="FFFFFF"/>
              </a:buClr>
              <a:buSzPts val="2400"/>
              <a:buFont typeface="Arial"/>
              <a:buChar char="•"/>
            </a:pPr>
            <a:r>
              <a:rPr b="0" i="0" lang="en-US">
                <a:solidFill>
                  <a:srgbClr val="FFFFFF"/>
                </a:solidFill>
              </a:rPr>
              <a:t>Optimize Environmental Conditions</a:t>
            </a:r>
            <a:endParaRPr/>
          </a:p>
          <a:p>
            <a:pPr indent="-228600" lvl="0" marL="342900" rtl="0" algn="l">
              <a:lnSpc>
                <a:spcPct val="90000"/>
              </a:lnSpc>
              <a:spcBef>
                <a:spcPts val="1000"/>
              </a:spcBef>
              <a:spcAft>
                <a:spcPts val="0"/>
              </a:spcAft>
              <a:buClr>
                <a:srgbClr val="FFFFFF"/>
              </a:buClr>
              <a:buSzPts val="2400"/>
              <a:buFont typeface="Arial"/>
              <a:buChar char="•"/>
            </a:pPr>
            <a:r>
              <a:rPr b="0" i="0" lang="en-US">
                <a:solidFill>
                  <a:srgbClr val="FFFFFF"/>
                </a:solidFill>
              </a:rPr>
              <a:t>Resource deficiency Elimination</a:t>
            </a:r>
            <a:endParaRPr/>
          </a:p>
          <a:p>
            <a:pPr indent="-228600" lvl="0" marL="342900" rtl="0" algn="l">
              <a:lnSpc>
                <a:spcPct val="90000"/>
              </a:lnSpc>
              <a:spcBef>
                <a:spcPts val="1000"/>
              </a:spcBef>
              <a:spcAft>
                <a:spcPts val="0"/>
              </a:spcAft>
              <a:buClr>
                <a:srgbClr val="FFFFFF"/>
              </a:buClr>
              <a:buSzPts val="2400"/>
              <a:buFont typeface="Arial"/>
              <a:buChar char="•"/>
            </a:pPr>
            <a:r>
              <a:rPr b="0" i="0" lang="en-US">
                <a:solidFill>
                  <a:srgbClr val="FFFFFF"/>
                </a:solidFill>
              </a:rPr>
              <a:t>Remote Management </a:t>
            </a:r>
            <a:endParaRPr/>
          </a:p>
          <a:p>
            <a:pPr indent="-228600" lvl="0" marL="342900" rtl="0" algn="l">
              <a:lnSpc>
                <a:spcPct val="90000"/>
              </a:lnSpc>
              <a:spcBef>
                <a:spcPts val="1000"/>
              </a:spcBef>
              <a:spcAft>
                <a:spcPts val="0"/>
              </a:spcAft>
              <a:buClr>
                <a:srgbClr val="FFFFFF"/>
              </a:buClr>
              <a:buSzPts val="2400"/>
              <a:buFont typeface="Arial"/>
              <a:buChar char="•"/>
            </a:pPr>
            <a:r>
              <a:rPr b="0" i="0" lang="en-US">
                <a:solidFill>
                  <a:srgbClr val="FFFFFF"/>
                </a:solidFill>
              </a:rPr>
              <a:t>Data-Driven Decision Making</a:t>
            </a:r>
            <a:endParaRPr/>
          </a:p>
          <a:p>
            <a:pPr indent="-228600" lvl="0" marL="342900" rtl="0" algn="l">
              <a:lnSpc>
                <a:spcPct val="90000"/>
              </a:lnSpc>
              <a:spcBef>
                <a:spcPts val="1000"/>
              </a:spcBef>
              <a:spcAft>
                <a:spcPts val="0"/>
              </a:spcAft>
              <a:buClr>
                <a:srgbClr val="FFFFFF"/>
              </a:buClr>
              <a:buSzPts val="2400"/>
              <a:buFont typeface="Arial"/>
              <a:buChar char="•"/>
            </a:pPr>
            <a:r>
              <a:rPr b="0" i="0" lang="en-US">
                <a:solidFill>
                  <a:srgbClr val="FFFFFF"/>
                </a:solidFill>
              </a:rPr>
              <a:t>Climate Change Adaptation</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6"/>
          <p:cNvSpPr/>
          <p:nvPr/>
        </p:nvSpPr>
        <p:spPr>
          <a:xfrm>
            <a:off x="0" y="-8467"/>
            <a:ext cx="12191999" cy="686646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1" name="Google Shape;131;p6"/>
          <p:cNvPicPr preferRelativeResize="0"/>
          <p:nvPr/>
        </p:nvPicPr>
        <p:blipFill rotWithShape="1">
          <a:blip r:embed="rId3">
            <a:alphaModFix amt="55000"/>
          </a:blip>
          <a:srcRect b="0" l="0" r="0" t="0"/>
          <a:stretch/>
        </p:blipFill>
        <p:spPr>
          <a:xfrm>
            <a:off x="20" y="-9107"/>
            <a:ext cx="12191980" cy="6858000"/>
          </a:xfrm>
          <a:prstGeom prst="rect">
            <a:avLst/>
          </a:prstGeom>
          <a:noFill/>
          <a:ln>
            <a:noFill/>
          </a:ln>
        </p:spPr>
      </p:pic>
      <p:sp>
        <p:nvSpPr>
          <p:cNvPr id="132" name="Google Shape;132;p6"/>
          <p:cNvSpPr txBox="1"/>
          <p:nvPr>
            <p:ph type="ctrTitle"/>
          </p:nvPr>
        </p:nvSpPr>
        <p:spPr>
          <a:xfrm>
            <a:off x="686834" y="591344"/>
            <a:ext cx="3200400"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0" i="0" lang="en-US" sz="4400" u="none" strike="noStrike">
                <a:solidFill>
                  <a:srgbClr val="FFFFFF"/>
                </a:solidFill>
              </a:rPr>
              <a:t>USE CASES</a:t>
            </a:r>
            <a:endParaRPr sz="4400">
              <a:solidFill>
                <a:srgbClr val="FFFFFF"/>
              </a:solidFill>
            </a:endParaRPr>
          </a:p>
        </p:txBody>
      </p:sp>
      <p:sp>
        <p:nvSpPr>
          <p:cNvPr id="133" name="Google Shape;133;p6"/>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4" name="Google Shape;134;p6"/>
          <p:cNvSpPr txBox="1"/>
          <p:nvPr>
            <p:ph idx="1" type="subTitle"/>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rgbClr val="FFFFFF"/>
              </a:buClr>
              <a:buSzPts val="2400"/>
              <a:buFont typeface="Arial"/>
              <a:buChar char="•"/>
            </a:pPr>
            <a:r>
              <a:rPr i="0" lang="en-US">
                <a:solidFill>
                  <a:srgbClr val="FFFFFF"/>
                </a:solidFill>
              </a:rPr>
              <a:t>Precision Agriculture</a:t>
            </a:r>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High-Value Crop Cultivation</a:t>
            </a:r>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Research and Development</a:t>
            </a:r>
            <a:endParaRPr>
              <a:solidFill>
                <a:srgbClr val="FFFFFF"/>
              </a:solidFill>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Vertical Farming</a:t>
            </a:r>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Disease and Pest Management</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7"/>
          <p:cNvSpPr/>
          <p:nvPr/>
        </p:nvSpPr>
        <p:spPr>
          <a:xfrm>
            <a:off x="0" y="-8467"/>
            <a:ext cx="12191999" cy="686646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40" name="Google Shape;140;p7"/>
          <p:cNvPicPr preferRelativeResize="0"/>
          <p:nvPr/>
        </p:nvPicPr>
        <p:blipFill rotWithShape="1">
          <a:blip r:embed="rId3">
            <a:alphaModFix amt="55000"/>
          </a:blip>
          <a:srcRect b="0" l="0" r="0" t="0"/>
          <a:stretch/>
        </p:blipFill>
        <p:spPr>
          <a:xfrm>
            <a:off x="20" y="-9107"/>
            <a:ext cx="12191980" cy="6858000"/>
          </a:xfrm>
          <a:prstGeom prst="rect">
            <a:avLst/>
          </a:prstGeom>
          <a:noFill/>
          <a:ln>
            <a:noFill/>
          </a:ln>
        </p:spPr>
      </p:pic>
      <p:sp>
        <p:nvSpPr>
          <p:cNvPr id="141" name="Google Shape;141;p7"/>
          <p:cNvSpPr txBox="1"/>
          <p:nvPr>
            <p:ph type="ctrTitle"/>
          </p:nvPr>
        </p:nvSpPr>
        <p:spPr>
          <a:xfrm>
            <a:off x="686834" y="591344"/>
            <a:ext cx="3200400"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b="0" i="0" lang="en-US" sz="4400" u="none" strike="noStrike">
                <a:solidFill>
                  <a:srgbClr val="FFFFFF"/>
                </a:solidFill>
              </a:rPr>
              <a:t>FUTURE SCOPE</a:t>
            </a:r>
            <a:endParaRPr sz="4400">
              <a:solidFill>
                <a:srgbClr val="FFFFFF"/>
              </a:solidFill>
            </a:endParaRPr>
          </a:p>
        </p:txBody>
      </p:sp>
      <p:sp>
        <p:nvSpPr>
          <p:cNvPr id="142" name="Google Shape;142;p7"/>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3" name="Google Shape;143;p7"/>
          <p:cNvSpPr txBox="1"/>
          <p:nvPr>
            <p:ph idx="1" type="subTitle"/>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342900" rtl="0" algn="l">
              <a:lnSpc>
                <a:spcPct val="90000"/>
              </a:lnSpc>
              <a:spcBef>
                <a:spcPts val="0"/>
              </a:spcBef>
              <a:spcAft>
                <a:spcPts val="0"/>
              </a:spcAft>
              <a:buClr>
                <a:srgbClr val="FFFFFF"/>
              </a:buClr>
              <a:buSzPts val="2400"/>
              <a:buFont typeface="Arial"/>
              <a:buChar char="•"/>
            </a:pPr>
            <a:r>
              <a:rPr i="0" lang="en-US">
                <a:solidFill>
                  <a:srgbClr val="FFFFFF"/>
                </a:solidFill>
              </a:rPr>
              <a:t>Integration of AI and Machine Learning</a:t>
            </a:r>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Energy Efficiency</a:t>
            </a:r>
            <a:endParaRPr>
              <a:solidFill>
                <a:srgbClr val="FFFFFF"/>
              </a:solidFill>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Sustainable Agriculture</a:t>
            </a:r>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Biotechnology</a:t>
            </a:r>
            <a:endParaRPr/>
          </a:p>
          <a:p>
            <a:pPr indent="-228600" lvl="0" marL="342900" rtl="0" algn="l">
              <a:lnSpc>
                <a:spcPct val="90000"/>
              </a:lnSpc>
              <a:spcBef>
                <a:spcPts val="1000"/>
              </a:spcBef>
              <a:spcAft>
                <a:spcPts val="0"/>
              </a:spcAft>
              <a:buClr>
                <a:srgbClr val="FFFFFF"/>
              </a:buClr>
              <a:buSzPts val="2400"/>
              <a:buFont typeface="Arial"/>
              <a:buChar char="•"/>
            </a:pPr>
            <a:r>
              <a:rPr i="0" lang="en-US">
                <a:solidFill>
                  <a:srgbClr val="FFFFFF"/>
                </a:solidFill>
              </a:rPr>
              <a:t>Automation and Robotics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8"/>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9" name="Google Shape;149;p8"/>
          <p:cNvPicPr preferRelativeResize="0"/>
          <p:nvPr/>
        </p:nvPicPr>
        <p:blipFill rotWithShape="1">
          <a:blip r:embed="rId3">
            <a:alphaModFix amt="50000"/>
          </a:blip>
          <a:srcRect b="0" l="25" r="0" t="0"/>
          <a:stretch/>
        </p:blipFill>
        <p:spPr>
          <a:xfrm>
            <a:off x="7" y="10"/>
            <a:ext cx="12188928" cy="6857989"/>
          </a:xfrm>
          <a:prstGeom prst="rect">
            <a:avLst/>
          </a:prstGeom>
          <a:noFill/>
          <a:ln>
            <a:noFill/>
          </a:ln>
        </p:spPr>
      </p:pic>
      <p:sp>
        <p:nvSpPr>
          <p:cNvPr id="150" name="Google Shape;150;p8"/>
          <p:cNvSpPr txBox="1"/>
          <p:nvPr>
            <p:ph type="title"/>
          </p:nvPr>
        </p:nvSpPr>
        <p:spPr>
          <a:xfrm>
            <a:off x="1522476" y="2252134"/>
            <a:ext cx="9144000" cy="104869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0" i="0" lang="en-US" sz="6600" u="none" strike="noStrike">
                <a:solidFill>
                  <a:schemeClr val="lt1"/>
                </a:solidFill>
              </a:rPr>
              <a:t>CONCLUSION</a:t>
            </a:r>
            <a:br>
              <a:rPr b="0" lang="en-US" sz="6600">
                <a:solidFill>
                  <a:schemeClr val="lt1"/>
                </a:solidFill>
              </a:rPr>
            </a:br>
            <a:br>
              <a:rPr lang="en-US" sz="6600">
                <a:solidFill>
                  <a:schemeClr val="lt1"/>
                </a:solidFill>
              </a:rPr>
            </a:br>
            <a:endParaRPr sz="6600">
              <a:solidFill>
                <a:schemeClr val="lt1"/>
              </a:solidFill>
            </a:endParaRPr>
          </a:p>
        </p:txBody>
      </p:sp>
      <p:sp>
        <p:nvSpPr>
          <p:cNvPr id="151" name="Google Shape;151;p8"/>
          <p:cNvSpPr txBox="1"/>
          <p:nvPr>
            <p:ph idx="1" type="body"/>
          </p:nvPr>
        </p:nvSpPr>
        <p:spPr>
          <a:xfrm>
            <a:off x="1422876" y="2252136"/>
            <a:ext cx="9144000" cy="2223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600"/>
              <a:buNone/>
            </a:pPr>
            <a:br>
              <a:rPr lang="en-US" sz="1600">
                <a:solidFill>
                  <a:schemeClr val="lt1"/>
                </a:solidFill>
              </a:rPr>
            </a:br>
            <a:r>
              <a:rPr b="0" i="0" lang="en-US" sz="1600">
                <a:solidFill>
                  <a:schemeClr val="lt1"/>
                </a:solidFill>
              </a:rPr>
              <a:t>In conclusion, the concept of smart greenhouse technology holds immense promise for the future of agriculture and food production. By leveraging advanced sensors, automation, and data-driven decision-making, smart greenhouses offer the potential to revolutionize farming practices. They can optimize crop growth, reduce resource consumption, enhance sustainability, and contribute to food security. As technology continues to advance, smart greenhouses are poised to play a pivotal role in addressing the evolving challenges of climate change, population growth, and resource scarcity in the agricultural sector. With ongoing research and innovation, we can expect smart greenhouse technology to further transform the way we cultivate crops and contribute to a more efficient and sustainable global food supply.</a:t>
            </a:r>
            <a:endParaRPr sz="1600">
              <a:solidFill>
                <a:schemeClr val="lt1"/>
              </a:solidFill>
            </a:endParaRPr>
          </a:p>
        </p:txBody>
      </p:sp>
      <p:sp>
        <p:nvSpPr>
          <p:cNvPr id="152" name="Google Shape;152;p8"/>
          <p:cNvSpPr/>
          <p:nvPr/>
        </p:nvSpPr>
        <p:spPr>
          <a:xfrm>
            <a:off x="3972681" y="1850223"/>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1"/>
            </a:srgbClr>
          </a:solidFill>
          <a:ln cap="rnd" cmpd="sng" w="44450">
            <a:solidFill>
              <a:schemeClr val="lt1">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pic>
        <p:nvPicPr>
          <p:cNvPr id="157" name="Google Shape;157;p5"/>
          <p:cNvPicPr preferRelativeResize="0"/>
          <p:nvPr/>
        </p:nvPicPr>
        <p:blipFill rotWithShape="1">
          <a:blip r:embed="rId3">
            <a:alphaModFix amt="40000"/>
          </a:blip>
          <a:srcRect b="0" l="0" r="0" t="0"/>
          <a:stretch/>
        </p:blipFill>
        <p:spPr>
          <a:xfrm>
            <a:off x="0" y="0"/>
            <a:ext cx="12192000" cy="6858000"/>
          </a:xfrm>
          <a:prstGeom prst="rect">
            <a:avLst/>
          </a:prstGeom>
          <a:noFill/>
          <a:ln>
            <a:noFill/>
          </a:ln>
        </p:spPr>
      </p:pic>
      <p:sp>
        <p:nvSpPr>
          <p:cNvPr id="158" name="Google Shape;158;p5"/>
          <p:cNvSpPr txBox="1"/>
          <p:nvPr>
            <p:ph type="ctrTitle"/>
          </p:nvPr>
        </p:nvSpPr>
        <p:spPr>
          <a:xfrm>
            <a:off x="965200" y="965200"/>
            <a:ext cx="10261600" cy="35648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8900"/>
              <a:buFont typeface="Arial"/>
              <a:buNone/>
            </a:pPr>
            <a:r>
              <a:rPr b="0" i="0" lang="en-US" sz="8900" u="none" strike="noStrike">
                <a:latin typeface="Arial"/>
                <a:ea typeface="Arial"/>
                <a:cs typeface="Arial"/>
                <a:sym typeface="Arial"/>
              </a:rPr>
              <a:t>IMPLEMENTATION</a:t>
            </a:r>
            <a:endParaRPr sz="8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58"/>
                                        </p:tgtEl>
                                        <p:attrNameLst>
                                          <p:attrName>style.visibility</p:attrName>
                                        </p:attrNameLst>
                                      </p:cBhvr>
                                      <p:to>
                                        <p:strVal val="visible"/>
                                      </p:to>
                                    </p:set>
                                    <p:animEffect filter="fade" transition="in">
                                      <p:cBhvr>
                                        <p:cTn dur="4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9"/>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4" name="Google Shape;164;p9"/>
          <p:cNvPicPr preferRelativeResize="0"/>
          <p:nvPr/>
        </p:nvPicPr>
        <p:blipFill rotWithShape="1">
          <a:blip r:embed="rId3">
            <a:alphaModFix amt="50000"/>
          </a:blip>
          <a:srcRect b="0" l="25" r="0" t="0"/>
          <a:stretch/>
        </p:blipFill>
        <p:spPr>
          <a:xfrm>
            <a:off x="20" y="10"/>
            <a:ext cx="12188930" cy="6857990"/>
          </a:xfrm>
          <a:prstGeom prst="rect">
            <a:avLst/>
          </a:prstGeom>
          <a:noFill/>
          <a:ln>
            <a:noFill/>
          </a:ln>
        </p:spPr>
      </p:pic>
      <p:sp>
        <p:nvSpPr>
          <p:cNvPr id="165" name="Google Shape;165;p9"/>
          <p:cNvSpPr txBox="1"/>
          <p:nvPr>
            <p:ph type="ctrTitle"/>
          </p:nvPr>
        </p:nvSpPr>
        <p:spPr>
          <a:xfrm>
            <a:off x="1524000" y="1122363"/>
            <a:ext cx="9144000" cy="306324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Arial"/>
              <a:buNone/>
            </a:pPr>
            <a:r>
              <a:rPr b="0" i="0" lang="en-US" sz="6600" u="none" strike="noStrike">
                <a:solidFill>
                  <a:schemeClr val="lt1"/>
                </a:solidFill>
                <a:latin typeface="Arial"/>
                <a:ea typeface="Arial"/>
                <a:cs typeface="Arial"/>
                <a:sym typeface="Arial"/>
              </a:rPr>
              <a:t>THANK YOU</a:t>
            </a:r>
            <a:br>
              <a:rPr b="0" lang="en-US" sz="6600">
                <a:solidFill>
                  <a:schemeClr val="lt1"/>
                </a:solidFill>
              </a:rPr>
            </a:br>
            <a:br>
              <a:rPr lang="en-US" sz="6600">
                <a:solidFill>
                  <a:schemeClr val="lt1"/>
                </a:solidFill>
              </a:rPr>
            </a:br>
            <a:endParaRPr sz="6600">
              <a:solidFill>
                <a:schemeClr val="lt1"/>
              </a:solidFill>
            </a:endParaRPr>
          </a:p>
        </p:txBody>
      </p:sp>
      <p:sp>
        <p:nvSpPr>
          <p:cNvPr id="166" name="Google Shape;166;p9"/>
          <p:cNvSpPr/>
          <p:nvPr/>
        </p:nvSpPr>
        <p:spPr>
          <a:xfrm>
            <a:off x="3974206" y="4368623"/>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1"/>
            </a:srgbClr>
          </a:solidFill>
          <a:ln cap="rnd" cmpd="sng" w="44450">
            <a:solidFill>
              <a:schemeClr val="lt1">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65"/>
                                        </p:tgtEl>
                                        <p:attrNameLst>
                                          <p:attrName>style.visibility</p:attrName>
                                        </p:attrNameLst>
                                      </p:cBhvr>
                                      <p:to>
                                        <p:strVal val="visible"/>
                                      </p:to>
                                    </p:set>
                                    <p:animEffect filter="fade" transition="in">
                                      <p:cBhvr>
                                        <p:cTn dur="4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2023-10-28T05:44:20Z</dcterms:created>
  <dc:creator>Shyam Pareek</dc:creator>
</cp:coreProperties>
</file>