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75" r:id="rId4"/>
    <p:sldId id="267" r:id="rId5"/>
    <p:sldId id="262" r:id="rId6"/>
    <p:sldId id="273" r:id="rId7"/>
    <p:sldId id="279" r:id="rId8"/>
    <p:sldId id="274" r:id="rId9"/>
    <p:sldId id="263" r:id="rId10"/>
    <p:sldId id="268" r:id="rId11"/>
    <p:sldId id="276" r:id="rId12"/>
    <p:sldId id="259" r:id="rId13"/>
    <p:sldId id="272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ranklin Gothic" panose="020B0604020202020204" charset="0"/>
      <p:bold r:id="rId20"/>
    </p:embeddedFont>
    <p:embeddedFont>
      <p:font typeface="Libre Franklin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01C6376-EEFF-47A9-8348-C8BE5A876DCE}">
          <p14:sldIdLst>
            <p14:sldId id="256"/>
            <p14:sldId id="261"/>
            <p14:sldId id="275"/>
            <p14:sldId id="267"/>
            <p14:sldId id="262"/>
            <p14:sldId id="273"/>
            <p14:sldId id="279"/>
            <p14:sldId id="274"/>
            <p14:sldId id="263"/>
            <p14:sldId id="268"/>
            <p14:sldId id="276"/>
            <p14:sldId id="25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1sBDdHb2XsYteFNPHBFMUQvu/s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BDDADC7-FEA3-2270-ACC7-541B88A13A61}" name="laptop DELL" initials="lD" userId="bd8509c7a00e901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1E9262-9F6E-4BF2-A93E-8B303FA720BB}" v="15" dt="2023-09-15T17:58:30.833"/>
    <p1510:client id="{1C6DC22C-F590-495D-97FB-5632A71225B4}" v="39" dt="2023-09-14T20:09:19.124"/>
    <p1510:client id="{31539C88-07E4-4630-868D-E3BF03841540}" v="14" dt="2023-09-14T20:05:30.423"/>
    <p1510:client id="{358D4B79-6DDF-4BD3-B5BB-8F92AC839792}" v="37" dt="2023-09-14T20:04:27.209"/>
    <p1510:client id="{36DC9545-103E-468A-A9B6-4513825763D3}" v="14" dt="2023-09-13T15:55:14.149"/>
    <p1510:client id="{39411D10-D82A-4DD6-A177-D07504820FAD}" v="28" dt="2023-09-15T17:43:39.517"/>
    <p1510:client id="{39D6149B-3B83-4BB4-BAB0-92A457F84F95}" v="123" dt="2023-09-15T18:13:00.838"/>
    <p1510:client id="{3B66360D-F681-41DA-AB92-EA09052CAF56}" v="41" dt="2023-09-15T15:45:43.079"/>
    <p1510:client id="{3F0C251F-539D-439B-818A-F87E86A4153D}" v="26" dt="2023-09-15T14:10:22.491"/>
    <p1510:client id="{4BCA87B1-1AA0-47D9-8656-A65F96E38EE8}" v="254" dt="2023-09-15T17:15:16.623"/>
    <p1510:client id="{4DBCA1EB-FA8F-402E-86EB-DF34F9D02591}" v="94" dt="2023-09-16T04:21:50.208"/>
    <p1510:client id="{55C58BE4-8E5F-4DCC-BE61-6DF181F740D2}" v="96" dt="2023-09-16T04:01:28.835"/>
    <p1510:client id="{567447E0-5D99-4DF5-9CC0-1041EA82FAF8}" v="34" dt="2023-09-16T04:23:40.091"/>
    <p1510:client id="{60BF6108-CBD5-496C-8D46-B5728EF0A934}" v="212" dt="2023-09-16T03:46:17.193"/>
    <p1510:client id="{77BFB12E-7E18-4BDA-9A6A-F3CF468D9C14}" v="1" dt="2023-09-14T20:04:52.371"/>
    <p1510:client id="{7E7D3AEC-7336-4FB9-AF78-9A2AD6048976}" v="101" dt="2023-09-15T17:53:22.011"/>
    <p1510:client id="{83549940-E05A-42E1-80D6-2473710928DC}" v="18" dt="2023-09-15T15:38:56.797"/>
    <p1510:client id="{9D226AAB-C4EF-43D1-A9FC-B41A2D7923F0}" v="280" dt="2023-09-16T04:01:20.322"/>
    <p1510:client id="{A4903277-4348-4744-A92E-433BAFD50AD2}" v="11" dt="2023-09-15T13:47:26.678"/>
    <p1510:client id="{B8706B41-7A9C-47EF-97E6-4A8BD1B8F48E}" v="93" dt="2023-09-16T04:23:55.049"/>
    <p1510:client id="{BBADA119-6510-45F4-ACE3-46D630D9554D}" v="6" dt="2023-09-13T17:03:03.215"/>
    <p1510:client id="{C93505EC-FA22-4F42-9D80-3C046F8E91C7}" v="62" dt="2023-09-15T12:56:27.233"/>
    <p1510:client id="{EA6B34B7-019E-4762-B1FC-06BD8E9DE1B0}" v="1361" dt="2023-09-15T12:24:57.541"/>
    <p1510:client id="{EC3FB6F8-3B98-408B-A2A7-EFB7BB54C3A8}" v="212" dt="2023-09-15T05:41:22.996"/>
    <p1510:client id="{ECF62AB4-E016-4975-8D8E-0473F299BA30}" v="2" dt="2023-09-13T17:03:40.726"/>
    <p1510:client id="{ED5C1B97-1675-41B8-A1A9-AB9E12D087EF}" v="69" dt="2023-09-15T17:40:26.542"/>
    <p1510:client id="{EEFA52FE-CF75-45D4-877E-F6591CB92D5D}" v="2" dt="2023-09-22T16:58:37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2604820" y="335078"/>
            <a:ext cx="7525683" cy="123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200" b="1" i="1">
                <a:latin typeface="Times New Roman"/>
              </a:rPr>
              <a:t>Basic Details of the Team and Problem Statement</a:t>
            </a:r>
            <a:endParaRPr lang="en-US" sz="3200" i="1">
              <a:latin typeface="Times New Roman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4386014" y="1820036"/>
            <a:ext cx="7037732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 </a:t>
            </a:r>
            <a:endParaRPr lang="en-US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>
              <a:solidFill>
                <a:schemeClr val="tx1"/>
              </a:solidFill>
              <a:latin typeface="Franklin Gothic"/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PS Code: 1369</a:t>
            </a:r>
            <a:endParaRPr>
              <a:solidFill>
                <a:schemeClr val="tx1"/>
              </a:solidFill>
            </a:endParaRPr>
          </a:p>
          <a:p>
            <a:pPr marL="0" indent="0"/>
            <a:r>
              <a:rPr lang="en-US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   </a:t>
            </a:r>
            <a:br>
              <a:rPr lang="en-US">
                <a:latin typeface="Franklin Gothic"/>
                <a:ea typeface="Franklin Gothic"/>
                <a:cs typeface="Franklin Gothic"/>
              </a:rPr>
            </a:br>
            <a:r>
              <a:rPr lang="en-US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Statement Title: Online integrated platform for projects taken up by the students of various universities/colleges</a:t>
            </a:r>
            <a:endParaRPr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</a:rPr>
            </a:br>
            <a:r>
              <a:rPr lang="en-US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Name: Script Slingers</a:t>
            </a:r>
            <a:endParaRPr>
              <a:solidFill>
                <a:schemeClr val="tx1"/>
              </a:solidFill>
            </a:endParaRPr>
          </a:p>
          <a:p>
            <a:pPr marL="0" indent="0"/>
            <a:br>
              <a:rPr lang="en-US">
                <a:latin typeface="Franklin Gothic"/>
                <a:ea typeface="Franklin Gothic"/>
                <a:cs typeface="Franklin Gothic"/>
              </a:rPr>
            </a:br>
            <a:r>
              <a:rPr lang="en-US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Leader Name: Pranav Kishor Patel</a:t>
            </a:r>
            <a:endParaRPr lang="en-US">
              <a:solidFill>
                <a:schemeClr val="tx1"/>
              </a:solidFill>
              <a:ea typeface="Franklin Gothic"/>
              <a:cs typeface="Franklin Gothic"/>
              <a:sym typeface="Franklin Gothic"/>
            </a:endParaRPr>
          </a:p>
          <a:p>
            <a: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</a:rPr>
            </a:br>
            <a:r>
              <a:rPr lang="en-US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Name: Vishwakarma Institute of Technology</a:t>
            </a:r>
            <a:endParaRPr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>
              <a:solidFill>
                <a:schemeClr val="tx1"/>
              </a:solidFill>
              <a:latin typeface="Frankli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9425DD9-A771-39EA-4B55-063FC19B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C0BE7-B78D-F966-E8FB-CE362067A1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67E4E-654B-E2FF-0294-55A44652B29D}"/>
              </a:ext>
            </a:extLst>
          </p:cNvPr>
          <p:cNvSpPr txBox="1"/>
          <p:nvPr/>
        </p:nvSpPr>
        <p:spPr>
          <a:xfrm>
            <a:off x="1229214" y="2114734"/>
            <a:ext cx="10593236" cy="51090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,Sans-Serif"/>
              <a:buChar char="Ø"/>
            </a:pPr>
            <a:r>
              <a:rPr lang="en-US" sz="2400">
                <a:solidFill>
                  <a:schemeClr val="dk1"/>
                </a:solidFill>
                <a:latin typeface="Times New Roman"/>
                <a:cs typeface="Times New Roman"/>
              </a:rPr>
              <a:t>Data protection </a:t>
            </a:r>
          </a:p>
          <a:p>
            <a:endParaRPr lang="en-US" sz="240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 sz="2400">
                <a:solidFill>
                  <a:schemeClr val="dk1"/>
                </a:solidFill>
                <a:latin typeface="Times New Roman"/>
                <a:cs typeface="Times New Roman"/>
              </a:rPr>
              <a:t>Collaboration  with educational institutions </a:t>
            </a:r>
          </a:p>
          <a:p>
            <a:endParaRPr lang="en-US" sz="240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 sz="2400">
                <a:solidFill>
                  <a:schemeClr val="dk1"/>
                </a:solidFill>
                <a:latin typeface="Times New Roman"/>
                <a:cs typeface="Times New Roman"/>
              </a:rPr>
              <a:t>Server infrastructure and hosting services </a:t>
            </a:r>
            <a:r>
              <a:rPr lang="en-US" sz="2400">
                <a:solidFill>
                  <a:srgbClr val="252525"/>
                </a:solidFill>
                <a:latin typeface="Times New Roman"/>
                <a:cs typeface="Times New Roman"/>
              </a:rPr>
              <a:t> </a:t>
            </a:r>
          </a:p>
          <a:p>
            <a:endParaRPr lang="en-US" sz="240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 sz="2400">
                <a:solidFill>
                  <a:schemeClr val="dk1"/>
                </a:solidFill>
                <a:latin typeface="Times New Roman"/>
                <a:cs typeface="Times New Roman"/>
              </a:rPr>
              <a:t>Plagiarism detection tools </a:t>
            </a:r>
          </a:p>
          <a:p>
            <a:endParaRPr lang="en-US" sz="240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 sz="2400">
                <a:solidFill>
                  <a:schemeClr val="dk1"/>
                </a:solidFill>
                <a:latin typeface="Times New Roman"/>
                <a:cs typeface="Times New Roman"/>
              </a:rPr>
              <a:t>Feedback system </a:t>
            </a:r>
          </a:p>
          <a:p>
            <a:endParaRPr lang="en-US" sz="240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 sz="2400">
                <a:solidFill>
                  <a:schemeClr val="dk1"/>
                </a:solidFill>
                <a:latin typeface="Times New Roman"/>
                <a:cs typeface="Times New Roman"/>
              </a:rPr>
              <a:t>Fundings, Marketing and Training.</a:t>
            </a:r>
          </a:p>
          <a:p>
            <a:pPr marL="285750" indent="-285750">
              <a:buFont typeface="Arial,Sans-Serif"/>
              <a:buChar char="•"/>
            </a:pPr>
            <a:endParaRPr lang="en-US" sz="240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Wingdings,Sans-Serif"/>
              <a:buChar char="Ø"/>
            </a:pPr>
            <a:endParaRPr lang="en-US" sz="2400">
              <a:latin typeface="Times New Roman"/>
              <a:cs typeface="Times New Roman"/>
            </a:endParaRP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703355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9425DD9-A771-39EA-4B55-063FC19B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>
                <a:solidFill>
                  <a:schemeClr val="tx1"/>
                </a:solidFill>
              </a:rPr>
              <a:t>Features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C0BE7-B78D-F966-E8FB-CE362067A1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4D526-41C5-2E3C-0471-4DCDD289FAAB}"/>
              </a:ext>
            </a:extLst>
          </p:cNvPr>
          <p:cNvSpPr txBox="1"/>
          <p:nvPr/>
        </p:nvSpPr>
        <p:spPr>
          <a:xfrm>
            <a:off x="1231298" y="2280426"/>
            <a:ext cx="8120332" cy="60631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,Sans-Serif"/>
              <a:buChar char="Ø"/>
            </a:pPr>
            <a:r>
              <a:rPr lang="en-US" sz="1800">
                <a:solidFill>
                  <a:schemeClr val="dk1"/>
                </a:solidFill>
              </a:rPr>
              <a:t>Cross-functional Research between the Colleges/Universities</a:t>
            </a:r>
          </a:p>
          <a:p>
            <a:pPr marL="285750" indent="-285750">
              <a:buFont typeface="Wingdings,Sans-Serif"/>
              <a:buChar char="Ø"/>
            </a:pPr>
            <a:endParaRPr lang="en-US" sz="1800"/>
          </a:p>
          <a:p>
            <a:pPr marL="285750" indent="-285750">
              <a:buFont typeface="Wingdings,Sans-Serif"/>
              <a:buChar char="Ø"/>
            </a:pPr>
            <a:r>
              <a:rPr lang="en-US" sz="1800">
                <a:solidFill>
                  <a:schemeClr val="dk1"/>
                </a:solidFill>
              </a:rPr>
              <a:t>Plagiarism Detector</a:t>
            </a:r>
          </a:p>
          <a:p>
            <a:pPr marL="285750" indent="-285750">
              <a:buFont typeface="Wingdings,Sans-Serif"/>
              <a:buChar char="Ø"/>
            </a:pPr>
            <a:endParaRPr lang="en-US" sz="1800"/>
          </a:p>
          <a:p>
            <a:pPr marL="285750" indent="-285750">
              <a:buFont typeface="Wingdings,Sans-Serif"/>
              <a:buChar char="Ø"/>
            </a:pPr>
            <a:r>
              <a:rPr lang="en-US" sz="1800">
                <a:solidFill>
                  <a:schemeClr val="dk1"/>
                </a:solidFill>
              </a:rPr>
              <a:t>QR/Project Export</a:t>
            </a:r>
          </a:p>
          <a:p>
            <a:pPr marL="285750" indent="-285750">
              <a:buFont typeface="Wingdings,Sans-Serif"/>
              <a:buChar char="Ø"/>
            </a:pPr>
            <a:endParaRPr lang="en-US" sz="1800"/>
          </a:p>
          <a:p>
            <a:pPr marL="285750" indent="-285750">
              <a:buFont typeface="Wingdings,Sans-Serif"/>
              <a:buChar char="Ø"/>
            </a:pPr>
            <a:r>
              <a:rPr lang="en-US" sz="1800">
                <a:solidFill>
                  <a:schemeClr val="dk1"/>
                </a:solidFill>
              </a:rPr>
              <a:t>Sandbox environment</a:t>
            </a:r>
          </a:p>
          <a:p>
            <a:pPr marL="285750" indent="-285750">
              <a:buFont typeface="Wingdings,Sans-Serif"/>
              <a:buChar char="Ø"/>
            </a:pPr>
            <a:endParaRPr lang="en-US" sz="1800"/>
          </a:p>
          <a:p>
            <a:pPr marL="285750" indent="-285750">
              <a:buFont typeface="Wingdings,Sans-Serif"/>
              <a:buChar char="Ø"/>
            </a:pPr>
            <a:r>
              <a:rPr lang="en-US" sz="1800">
                <a:solidFill>
                  <a:schemeClr val="dk1"/>
                </a:solidFill>
              </a:rPr>
              <a:t>Project Rating</a:t>
            </a:r>
          </a:p>
          <a:p>
            <a:pPr marL="285750" indent="-285750">
              <a:buFont typeface="Wingdings,Sans-Serif"/>
              <a:buChar char="Ø"/>
            </a:pPr>
            <a:endParaRPr lang="en-US" sz="1600"/>
          </a:p>
          <a:p>
            <a:pPr marL="285750" indent="-285750">
              <a:buFont typeface="Wingdings,Sans-Serif"/>
              <a:buChar char="Ø"/>
            </a:pPr>
            <a:r>
              <a:rPr lang="en-US" sz="1800">
                <a:solidFill>
                  <a:schemeClr val="dk1"/>
                </a:solidFill>
              </a:rPr>
              <a:t>Chatbot Assistance</a:t>
            </a:r>
          </a:p>
          <a:p>
            <a:pPr marL="285750" indent="-285750">
              <a:buFont typeface="Wingdings,Sans-Serif"/>
              <a:buChar char="Ø"/>
            </a:pPr>
            <a:endParaRPr lang="en-US" sz="1600"/>
          </a:p>
          <a:p>
            <a:pPr marL="285750" indent="-285750">
              <a:buFont typeface="Wingdings,Sans-Serif"/>
              <a:buChar char="Ø"/>
            </a:pPr>
            <a:r>
              <a:rPr lang="en-US" sz="1800">
                <a:solidFill>
                  <a:schemeClr val="dk1"/>
                </a:solidFill>
              </a:rPr>
              <a:t>Appreciation Model</a:t>
            </a:r>
          </a:p>
          <a:p>
            <a:pPr marL="285750" indent="-285750">
              <a:buFont typeface="Wingdings,Sans-Serif"/>
              <a:buChar char="Ø"/>
            </a:pPr>
            <a:endParaRPr lang="en-US" sz="1800">
              <a:solidFill>
                <a:schemeClr val="dk1"/>
              </a:solidFill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 sz="1800">
                <a:solidFill>
                  <a:schemeClr val="dk1"/>
                </a:solidFill>
              </a:rPr>
              <a:t>Discussion Forums</a:t>
            </a:r>
          </a:p>
          <a:p>
            <a:pPr marL="285750" indent="-285750">
              <a:buFont typeface="Wingdings,Sans-Serif"/>
              <a:buChar char="Ø"/>
            </a:pPr>
            <a:endParaRPr lang="en-US" sz="1800"/>
          </a:p>
          <a:p>
            <a:pPr marL="285750" indent="-285750">
              <a:buFont typeface="Wingdings,Sans-Serif"/>
              <a:buChar char="Ø"/>
            </a:pPr>
            <a:endParaRPr lang="en-US" sz="1800"/>
          </a:p>
          <a:p>
            <a:pPr marL="285750" indent="-285750">
              <a:buFont typeface="Wingdings,Sans-Serif"/>
              <a:buChar char="Ø"/>
            </a:pPr>
            <a:endParaRPr lang="en-US" sz="1800"/>
          </a:p>
          <a:p>
            <a:pPr marL="285750" indent="-285750">
              <a:buFont typeface="Wingdings,Sans-Serif"/>
              <a:buChar char="Ø"/>
            </a:pPr>
            <a:endParaRPr lang="en-US" sz="1800"/>
          </a:p>
          <a:p>
            <a:pPr marL="285750" indent="-285750" algn="l">
              <a:buFont typeface="Wingdings,Sans-Serif"/>
              <a:buChar char="Ø"/>
            </a:pPr>
            <a:endParaRPr lang="en-US" sz="1800"/>
          </a:p>
          <a:p>
            <a:pPr marL="285750" indent="-285750">
              <a:buFont typeface="Wingdings,Sans-Serif"/>
              <a:buChar char="Ø"/>
            </a:pPr>
            <a:endParaRPr lang="en-US" sz="1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23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6443" y="1971977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5D7C3F"/>
              </a:buClr>
              <a:buSzPts val="1200"/>
            </a:pPr>
            <a:r>
              <a:rPr lang="en-US" sz="1200" b="1">
                <a:solidFill>
                  <a:srgbClr val="5D7C3F"/>
                </a:solidFill>
              </a:rPr>
              <a:t>Team Leader Name: Pranav Patel</a:t>
            </a:r>
            <a:endParaRPr lang="en-US"/>
          </a:p>
          <a:p>
            <a:pPr marL="0" indent="0">
              <a:lnSpc>
                <a:spcPct val="150000"/>
              </a:lnSpc>
              <a:buSzPts val="1200"/>
            </a:pPr>
            <a:r>
              <a:rPr lang="en-US" sz="1200"/>
              <a:t>Branch (</a:t>
            </a:r>
            <a:r>
              <a:rPr lang="en-US" sz="1200" err="1"/>
              <a:t>Btech</a:t>
            </a:r>
            <a:r>
              <a:rPr lang="en-US" sz="1200"/>
              <a:t>): Stream (IT): Year (II): </a:t>
            </a:r>
            <a:endParaRPr/>
          </a:p>
          <a:p>
            <a:pPr marL="0" indent="0">
              <a:lnSpc>
                <a:spcPct val="150000"/>
              </a:lnSpc>
              <a:buClr>
                <a:srgbClr val="5D7C3F"/>
              </a:buClr>
              <a:buSzPts val="1200"/>
            </a:pPr>
            <a:r>
              <a:rPr lang="en-US" sz="1200" b="1">
                <a:solidFill>
                  <a:srgbClr val="5D7C3F"/>
                </a:solidFill>
              </a:rPr>
              <a:t>Team Member 1 Name:  Rishi Jain</a:t>
            </a:r>
            <a:endParaRPr/>
          </a:p>
          <a:p>
            <a:pPr marL="0" indent="0">
              <a:lnSpc>
                <a:spcPct val="150000"/>
              </a:lnSpc>
            </a:pPr>
            <a:r>
              <a:rPr lang="en-US" sz="1200"/>
              <a:t>Branch (</a:t>
            </a:r>
            <a:r>
              <a:rPr lang="en-US" sz="1200" err="1"/>
              <a:t>Btech</a:t>
            </a:r>
            <a:r>
              <a:rPr lang="en-US" sz="1200"/>
              <a:t>): Stream (IT): Year (II): </a:t>
            </a:r>
            <a:endParaRPr/>
          </a:p>
          <a:p>
            <a:pPr marL="0" indent="0">
              <a:lnSpc>
                <a:spcPct val="150000"/>
              </a:lnSpc>
              <a:buClr>
                <a:srgbClr val="5D7C3F"/>
              </a:buClr>
              <a:buSzPts val="1200"/>
            </a:pPr>
            <a:r>
              <a:rPr lang="en-US" sz="1200" b="1">
                <a:solidFill>
                  <a:srgbClr val="5D7C3F"/>
                </a:solidFill>
              </a:rPr>
              <a:t>Team Member 2 Name: Harshwardhan Ajay Patil</a:t>
            </a:r>
            <a:endParaRPr/>
          </a:p>
          <a:p>
            <a:pPr marL="0" indent="0">
              <a:lnSpc>
                <a:spcPct val="150000"/>
              </a:lnSpc>
            </a:pPr>
            <a:r>
              <a:rPr lang="en-US" sz="1200"/>
              <a:t>Branch (</a:t>
            </a:r>
            <a:r>
              <a:rPr lang="en-US" sz="1200" err="1"/>
              <a:t>Btech</a:t>
            </a:r>
            <a:r>
              <a:rPr lang="en-US" sz="1200"/>
              <a:t>): Stream (IT): Year (II): </a:t>
            </a:r>
            <a:endParaRPr/>
          </a:p>
          <a:p>
            <a:pPr marL="0" indent="0">
              <a:lnSpc>
                <a:spcPct val="150000"/>
              </a:lnSpc>
              <a:buClr>
                <a:srgbClr val="5D7C3F"/>
              </a:buClr>
              <a:buSzPts val="1200"/>
            </a:pPr>
            <a:r>
              <a:rPr lang="en-US" sz="1200" b="1">
                <a:solidFill>
                  <a:srgbClr val="5D7C3F"/>
                </a:solidFill>
              </a:rPr>
              <a:t>Team Member 3 Name: Tanishka Chandrasen Jagtap</a:t>
            </a:r>
            <a:endParaRPr/>
          </a:p>
          <a:p>
            <a:pPr marL="0" indent="0">
              <a:lnSpc>
                <a:spcPct val="150000"/>
              </a:lnSpc>
            </a:pPr>
            <a:r>
              <a:rPr lang="en-US" sz="1200"/>
              <a:t>Branch (</a:t>
            </a:r>
            <a:r>
              <a:rPr lang="en-US" sz="1200" err="1"/>
              <a:t>Btech</a:t>
            </a:r>
            <a:r>
              <a:rPr lang="en-US" sz="1200"/>
              <a:t>): Stream (IT): Year (II): </a:t>
            </a:r>
            <a:endParaRPr/>
          </a:p>
          <a:p>
            <a:pPr marL="0" indent="0">
              <a:lnSpc>
                <a:spcPct val="150000"/>
              </a:lnSpc>
              <a:buClr>
                <a:srgbClr val="5D7C3F"/>
              </a:buClr>
              <a:buSzPts val="1200"/>
            </a:pPr>
            <a:r>
              <a:rPr lang="en-US" sz="1200" b="1">
                <a:solidFill>
                  <a:srgbClr val="5D7C3F"/>
                </a:solidFill>
              </a:rPr>
              <a:t>Team Member 4 Name: </a:t>
            </a:r>
            <a:r>
              <a:rPr lang="en-US" sz="1200" b="1" err="1">
                <a:solidFill>
                  <a:srgbClr val="5D7C3F"/>
                </a:solidFill>
              </a:rPr>
              <a:t>Rukmoddin</a:t>
            </a:r>
            <a:r>
              <a:rPr lang="en-US" sz="1200" b="1">
                <a:solidFill>
                  <a:srgbClr val="5D7C3F"/>
                </a:solidFill>
              </a:rPr>
              <a:t> Nabab Patel</a:t>
            </a:r>
            <a:endParaRPr lang="en-US"/>
          </a:p>
          <a:p>
            <a:pPr marL="0" indent="0">
              <a:lnSpc>
                <a:spcPct val="150000"/>
              </a:lnSpc>
            </a:pPr>
            <a:r>
              <a:rPr lang="en-US" sz="1200"/>
              <a:t>Branch (</a:t>
            </a:r>
            <a:r>
              <a:rPr lang="en-US" sz="1200" err="1"/>
              <a:t>Btech</a:t>
            </a:r>
            <a:r>
              <a:rPr lang="en-US" sz="1200"/>
              <a:t>): Stream (CSE): Year (II): </a:t>
            </a:r>
            <a:endParaRPr/>
          </a:p>
          <a:p>
            <a:pPr marL="0" indent="0">
              <a:lnSpc>
                <a:spcPct val="150000"/>
              </a:lnSpc>
              <a:buClr>
                <a:srgbClr val="5D7C3F"/>
              </a:buClr>
              <a:buSzPts val="1200"/>
            </a:pPr>
            <a:r>
              <a:rPr lang="en-US" sz="1200" b="1">
                <a:solidFill>
                  <a:srgbClr val="5D7C3F"/>
                </a:solidFill>
              </a:rPr>
              <a:t>Team Member 5 Name: Kriya Jain</a:t>
            </a:r>
            <a:endParaRPr/>
          </a:p>
          <a:p>
            <a:pPr marL="0" indent="0">
              <a:lnSpc>
                <a:spcPct val="150000"/>
              </a:lnSpc>
            </a:pPr>
            <a:r>
              <a:rPr lang="en-US" sz="1200"/>
              <a:t>Branch (</a:t>
            </a:r>
            <a:r>
              <a:rPr lang="en-US" sz="1200" err="1"/>
              <a:t>Btech</a:t>
            </a:r>
            <a:r>
              <a:rPr lang="en-US" sz="1200"/>
              <a:t>): Stream (AIDS): Year (II): </a:t>
            </a:r>
            <a:endParaRPr/>
          </a:p>
          <a:p>
            <a:pPr marL="0" indent="0">
              <a:lnSpc>
                <a:spcPct val="150000"/>
              </a:lnSpc>
              <a:buClr>
                <a:srgbClr val="804160"/>
              </a:buClr>
              <a:buSzPts val="1200"/>
            </a:pPr>
            <a:r>
              <a:rPr lang="en-US" sz="1200">
                <a:solidFill>
                  <a:srgbClr val="000000"/>
                </a:solidFill>
              </a:rPr>
              <a:t> </a:t>
            </a:r>
            <a:r>
              <a:rPr lang="en-US" sz="1200"/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FEFAD15-DAF7-5AEA-2558-7416D6D15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1272" y="2074619"/>
            <a:ext cx="5491571" cy="1514019"/>
          </a:xfrm>
        </p:spPr>
        <p:txBody>
          <a:bodyPr/>
          <a:lstStyle/>
          <a:p>
            <a:r>
              <a:rPr lang="en-US"/>
              <a:t>Thank You !!!..</a:t>
            </a:r>
          </a:p>
        </p:txBody>
      </p:sp>
    </p:spTree>
    <p:extLst>
      <p:ext uri="{BB962C8B-B14F-4D97-AF65-F5344CB8AC3E}">
        <p14:creationId xmlns:p14="http://schemas.microsoft.com/office/powerpoint/2010/main" val="145479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9425DD9-A771-39EA-4B55-063FC19B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Idea/Approach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C0BE7-B78D-F966-E8FB-CE362067A1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88E82-23BD-C49E-E951-86183A83CA7D}"/>
              </a:ext>
            </a:extLst>
          </p:cNvPr>
          <p:cNvSpPr txBox="1"/>
          <p:nvPr/>
        </p:nvSpPr>
        <p:spPr>
          <a:xfrm>
            <a:off x="597242" y="2190072"/>
            <a:ext cx="11002661" cy="40010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800" b="1"/>
          </a:p>
          <a:p>
            <a:r>
              <a:rPr lang="en-US" sz="1800" b="1"/>
              <a:t>PROBLEM STATEMENT : </a:t>
            </a:r>
            <a:r>
              <a:rPr lang="en-US" sz="1800"/>
              <a:t>Online integrated platform for projects taken up by the students of various universities/colleges.</a:t>
            </a:r>
            <a:endParaRPr lang="en-US"/>
          </a:p>
          <a:p>
            <a:endParaRPr lang="en-US" sz="1800"/>
          </a:p>
          <a:p>
            <a:r>
              <a:rPr lang="en-US" sz="1700">
                <a:solidFill>
                  <a:srgbClr val="374151"/>
                </a:solidFill>
              </a:rPr>
              <a:t>Creating a comprehensive platform for student project sharing in Indian universities and colleges is a complex endeavor. Here are some ideas and an approach to consider when implementing such a platform:</a:t>
            </a:r>
          </a:p>
          <a:p>
            <a:endParaRPr lang="en-US" sz="1600">
              <a:solidFill>
                <a:srgbClr val="374151"/>
              </a:solidFill>
            </a:endParaRPr>
          </a:p>
          <a:p>
            <a:r>
              <a:rPr lang="en-US" sz="1800" b="1">
                <a:solidFill>
                  <a:schemeClr val="tx1">
                    <a:lumMod val="95000"/>
                    <a:lumOff val="5000"/>
                  </a:schemeClr>
                </a:solidFill>
              </a:rPr>
              <a:t>1. Streamlined Project Registration:</a:t>
            </a:r>
          </a:p>
          <a:p>
            <a:endParaRPr lang="en-US" sz="18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800" b="1">
                <a:solidFill>
                  <a:schemeClr val="tx1">
                    <a:lumMod val="95000"/>
                    <a:lumOff val="5000"/>
                  </a:schemeClr>
                </a:solidFill>
              </a:rPr>
              <a:t>2. Plagiarism Checking:</a:t>
            </a:r>
          </a:p>
          <a:p>
            <a:endParaRPr lang="en-US" sz="18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800" b="1">
                <a:solidFill>
                  <a:schemeClr val="tx1">
                    <a:lumMod val="95000"/>
                    <a:lumOff val="5000"/>
                  </a:schemeClr>
                </a:solidFill>
              </a:rPr>
              <a:t>3. Encourages Collaboration:</a:t>
            </a:r>
            <a:endParaRPr 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b="1">
              <a:solidFill>
                <a:srgbClr val="374151"/>
              </a:solidFill>
            </a:endParaRPr>
          </a:p>
          <a:p>
            <a:endParaRPr lang="en-US" b="1">
              <a:solidFill>
                <a:srgbClr val="374151"/>
              </a:solidFill>
            </a:endParaRPr>
          </a:p>
          <a:p>
            <a:endParaRPr lang="en-US">
              <a:solidFill>
                <a:srgbClr val="374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3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9425DD9-A771-39EA-4B55-063FC19B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Idea/Approach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C0BE7-B78D-F966-E8FB-CE362067A1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88E82-23BD-C49E-E951-86183A83CA7D}"/>
              </a:ext>
            </a:extLst>
          </p:cNvPr>
          <p:cNvSpPr txBox="1"/>
          <p:nvPr/>
        </p:nvSpPr>
        <p:spPr>
          <a:xfrm>
            <a:off x="412162" y="2052413"/>
            <a:ext cx="11002661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/>
              <a:t>Approach of going through the project:</a:t>
            </a:r>
          </a:p>
          <a:p>
            <a:endParaRPr lang="en-US" sz="1800"/>
          </a:p>
          <a:p>
            <a:r>
              <a:rPr lang="en-US" sz="1800" b="1"/>
              <a:t>1.Research Phase</a:t>
            </a:r>
            <a:r>
              <a:rPr lang="en-US" sz="1800"/>
              <a:t>: Conducting a survey to now what are basic requirements and expectations  from a website .</a:t>
            </a:r>
          </a:p>
          <a:p>
            <a:endParaRPr lang="en-US" sz="1800"/>
          </a:p>
          <a:p>
            <a:r>
              <a:rPr lang="en-US" sz="1800" b="1"/>
              <a:t>2.Platform Development</a:t>
            </a:r>
            <a:r>
              <a:rPr lang="en-US" sz="1800"/>
              <a:t> :Developing the UI/UX, finalizing technologies for the frontend and identifying  the database system  to be used.</a:t>
            </a:r>
          </a:p>
          <a:p>
            <a:endParaRPr lang="en-US" sz="1800"/>
          </a:p>
          <a:p>
            <a:r>
              <a:rPr lang="en-US" sz="1800" b="1"/>
              <a:t>3.Project Submission</a:t>
            </a:r>
            <a:r>
              <a:rPr lang="en-US" sz="1800"/>
              <a:t>: To make a user friendly and easy platform for the submission of the project.</a:t>
            </a:r>
          </a:p>
          <a:p>
            <a:endParaRPr lang="en-US" sz="1800"/>
          </a:p>
          <a:p>
            <a:r>
              <a:rPr lang="en-US" sz="1800" b="1"/>
              <a:t>4.Administration Model</a:t>
            </a:r>
            <a:r>
              <a:rPr lang="en-US" sz="1800"/>
              <a:t> :To make an proper system where the colleges can register themselves before uploading any project from their college.</a:t>
            </a:r>
          </a:p>
          <a:p>
            <a:endParaRPr lang="en-US" sz="1800"/>
          </a:p>
          <a:p>
            <a:r>
              <a:rPr lang="en-US" sz="1800" b="1"/>
              <a:t>5.Feedback/Discussion Forum</a:t>
            </a:r>
            <a:r>
              <a:rPr lang="en-US" sz="1800"/>
              <a:t>: Feedback on the projects will be given along with suggestions.</a:t>
            </a:r>
          </a:p>
          <a:p>
            <a:endParaRPr lang="en-US" b="1">
              <a:solidFill>
                <a:srgbClr val="374151"/>
              </a:solidFill>
            </a:endParaRPr>
          </a:p>
          <a:p>
            <a:endParaRPr lang="en-US">
              <a:solidFill>
                <a:srgbClr val="374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28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9425DD9-A771-39EA-4B55-063FC19B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C0BE7-B78D-F966-E8FB-CE362067A1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B98F7-84D9-6210-60E3-B60402FDCBC5}"/>
              </a:ext>
            </a:extLst>
          </p:cNvPr>
          <p:cNvSpPr txBox="1"/>
          <p:nvPr/>
        </p:nvSpPr>
        <p:spPr>
          <a:xfrm>
            <a:off x="1280998" y="2254281"/>
            <a:ext cx="3274594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Ø"/>
            </a:pPr>
            <a:r>
              <a:rPr lang="en-US" sz="2000">
                <a:latin typeface="Libre Franklin"/>
              </a:rPr>
              <a:t>HTML</a:t>
            </a:r>
            <a:endParaRPr lang="en-US"/>
          </a:p>
          <a:p>
            <a:pPr marL="457200" indent="-457200">
              <a:buFont typeface="Wingdings"/>
              <a:buChar char="Ø"/>
            </a:pPr>
            <a:endParaRPr lang="en-US" sz="2000">
              <a:latin typeface="Libre Franklin"/>
            </a:endParaRPr>
          </a:p>
          <a:p>
            <a:pPr marL="457200" indent="-457200">
              <a:buFont typeface="Wingdings"/>
              <a:buChar char="Ø"/>
            </a:pPr>
            <a:r>
              <a:rPr lang="en-US" sz="2000">
                <a:latin typeface="Libre Franklin"/>
              </a:rPr>
              <a:t>CSS</a:t>
            </a:r>
            <a:endParaRPr lang="en-US"/>
          </a:p>
          <a:p>
            <a:pPr marL="457200" indent="-457200">
              <a:buFont typeface="Wingdings"/>
              <a:buChar char="Ø"/>
            </a:pPr>
            <a:endParaRPr lang="en-US" sz="2000">
              <a:latin typeface="Libre Franklin"/>
            </a:endParaRPr>
          </a:p>
          <a:p>
            <a:pPr marL="457200" indent="-457200">
              <a:buFont typeface="Wingdings"/>
              <a:buChar char="Ø"/>
            </a:pPr>
            <a:r>
              <a:rPr lang="en-US" sz="2000">
                <a:latin typeface="Libre Franklin"/>
              </a:rPr>
              <a:t>JavaScript</a:t>
            </a:r>
            <a:endParaRPr lang="en-US"/>
          </a:p>
          <a:p>
            <a:pPr marL="457200" indent="-457200">
              <a:buFont typeface="Wingdings"/>
              <a:buChar char="Ø"/>
            </a:pPr>
            <a:endParaRPr lang="en-US" sz="2000">
              <a:latin typeface="Libre Franklin"/>
            </a:endParaRPr>
          </a:p>
          <a:p>
            <a:pPr marL="457200" indent="-457200">
              <a:buFont typeface="Wingdings"/>
              <a:buChar char="Ø"/>
            </a:pPr>
            <a:r>
              <a:rPr lang="en-US" sz="2000">
                <a:latin typeface="Libre Franklin"/>
              </a:rPr>
              <a:t>MongoDB</a:t>
            </a:r>
            <a:endParaRPr lang="en-US"/>
          </a:p>
          <a:p>
            <a:pPr marL="457200" indent="-457200">
              <a:buFont typeface="Wingdings"/>
              <a:buChar char="Ø"/>
            </a:pPr>
            <a:endParaRPr lang="en-US" sz="2000">
              <a:latin typeface="Libre Franklin"/>
            </a:endParaRPr>
          </a:p>
          <a:p>
            <a:pPr marL="457200" indent="-457200">
              <a:buFont typeface="Wingdings"/>
              <a:buChar char="Ø"/>
            </a:pPr>
            <a:r>
              <a:rPr lang="en-US" sz="2000">
                <a:latin typeface="Libre Franklin"/>
              </a:rPr>
              <a:t>ReactJS</a:t>
            </a:r>
            <a:endParaRPr lang="en-US"/>
          </a:p>
          <a:p>
            <a:pPr marL="457200" indent="-457200">
              <a:buFont typeface="Wingdings"/>
              <a:buChar char="Ø"/>
            </a:pPr>
            <a:endParaRPr lang="en-US" sz="2000">
              <a:latin typeface="Libre Franklin"/>
            </a:endParaRPr>
          </a:p>
          <a:p>
            <a:pPr marL="457200" indent="-457200">
              <a:buFont typeface="Wingdings"/>
              <a:buChar char="Ø"/>
            </a:pPr>
            <a:r>
              <a:rPr lang="en-US" sz="2000">
                <a:latin typeface="Libre Franklin"/>
              </a:rPr>
              <a:t>NodeJS</a:t>
            </a:r>
            <a:endParaRPr lang="en-US"/>
          </a:p>
          <a:p>
            <a:pPr marL="457200" indent="-457200">
              <a:buFont typeface="Wingdings"/>
              <a:buChar char="Ø"/>
            </a:pPr>
            <a:endParaRPr lang="en-US" sz="2000">
              <a:latin typeface="Libre Franklin"/>
            </a:endParaRPr>
          </a:p>
          <a:p>
            <a:pPr marL="457200" indent="-457200">
              <a:buFont typeface="Wingdings"/>
              <a:buChar char="Ø"/>
            </a:pPr>
            <a:r>
              <a:rPr lang="en-US" sz="2000">
                <a:latin typeface="Libre Franklin"/>
              </a:rPr>
              <a:t>AWS/Azure​</a:t>
            </a:r>
            <a:endParaRPr lang="en-US"/>
          </a:p>
          <a:p>
            <a:pPr marL="342900" indent="-342900">
              <a:buFont typeface="Wingdings"/>
              <a:buChar char="Ø"/>
            </a:pPr>
            <a:endParaRPr lang="en-US" sz="2000">
              <a:latin typeface="Libre Franklin"/>
            </a:endParaRPr>
          </a:p>
        </p:txBody>
      </p:sp>
      <p:pic>
        <p:nvPicPr>
          <p:cNvPr id="3" name="Picture 2" descr="A blue circle with white text and a logo&#10;&#10;Description automatically generated">
            <a:extLst>
              <a:ext uri="{FF2B5EF4-FFF2-40B4-BE49-F238E27FC236}">
                <a16:creationId xmlns:a16="http://schemas.microsoft.com/office/drawing/2014/main" id="{1BB2CC7B-6CCE-5599-8D96-94256391D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147" y="1678565"/>
            <a:ext cx="1464253" cy="1450398"/>
          </a:xfrm>
          <a:prstGeom prst="rect">
            <a:avLst/>
          </a:prstGeom>
        </p:spPr>
      </p:pic>
      <p:pic>
        <p:nvPicPr>
          <p:cNvPr id="6" name="Picture 5" descr="A logo of a website&#10;&#10;Description automatically generated">
            <a:extLst>
              <a:ext uri="{FF2B5EF4-FFF2-40B4-BE49-F238E27FC236}">
                <a16:creationId xmlns:a16="http://schemas.microsoft.com/office/drawing/2014/main" id="{35F1D055-D762-D795-943E-5B165F3F5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056" y="1803256"/>
            <a:ext cx="1270289" cy="1284144"/>
          </a:xfrm>
          <a:prstGeom prst="rect">
            <a:avLst/>
          </a:prstGeom>
        </p:spPr>
      </p:pic>
      <p:pic>
        <p:nvPicPr>
          <p:cNvPr id="7" name="Picture 6" descr="A yellow and white logo&#10;&#10;Description automatically generated">
            <a:extLst>
              <a:ext uri="{FF2B5EF4-FFF2-40B4-BE49-F238E27FC236}">
                <a16:creationId xmlns:a16="http://schemas.microsoft.com/office/drawing/2014/main" id="{FEBCE625-98DA-B18C-1FFF-818B56871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075" y="1456893"/>
            <a:ext cx="1769053" cy="1769053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D4DB382-4FC1-DFE4-A81D-B4B16EBC8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9050" y="3431166"/>
            <a:ext cx="2705100" cy="1685925"/>
          </a:xfrm>
          <a:prstGeom prst="rect">
            <a:avLst/>
          </a:prstGeom>
        </p:spPr>
      </p:pic>
      <p:pic>
        <p:nvPicPr>
          <p:cNvPr id="10" name="Picture 9" descr="A blue and white symbol&#10;&#10;Description automatically generated">
            <a:extLst>
              <a:ext uri="{FF2B5EF4-FFF2-40B4-BE49-F238E27FC236}">
                <a16:creationId xmlns:a16="http://schemas.microsoft.com/office/drawing/2014/main" id="{B59AC648-DDD2-3DAB-B027-2014985960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3129" y="3645911"/>
            <a:ext cx="1588944" cy="1602798"/>
          </a:xfrm>
          <a:prstGeom prst="rect">
            <a:avLst/>
          </a:prstGeom>
        </p:spPr>
      </p:pic>
      <p:pic>
        <p:nvPicPr>
          <p:cNvPr id="11" name="Picture 10" descr="A group of black and green hexagons&#10;&#10;Description automatically generated">
            <a:extLst>
              <a:ext uri="{FF2B5EF4-FFF2-40B4-BE49-F238E27FC236}">
                <a16:creationId xmlns:a16="http://schemas.microsoft.com/office/drawing/2014/main" id="{FA8FD1FC-5F1C-DCD1-A948-28E87C5833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3636" y="5112327"/>
            <a:ext cx="2733675" cy="1676400"/>
          </a:xfrm>
          <a:prstGeom prst="rect">
            <a:avLst/>
          </a:prstGeom>
        </p:spPr>
      </p:pic>
      <p:pic>
        <p:nvPicPr>
          <p:cNvPr id="12" name="Picture 11" descr="A logo of a cloud with a smile&#10;&#10;Description automatically generated">
            <a:extLst>
              <a:ext uri="{FF2B5EF4-FFF2-40B4-BE49-F238E27FC236}">
                <a16:creationId xmlns:a16="http://schemas.microsoft.com/office/drawing/2014/main" id="{EB3FA667-CAC0-2661-4DCD-4CF54513AF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3891" y="3284359"/>
            <a:ext cx="2743200" cy="1536192"/>
          </a:xfrm>
          <a:prstGeom prst="rect">
            <a:avLst/>
          </a:prstGeom>
        </p:spPr>
      </p:pic>
      <p:pic>
        <p:nvPicPr>
          <p:cNvPr id="13" name="Picture 12" descr="A blue and white logo&#10;&#10;Description automatically generated">
            <a:extLst>
              <a:ext uri="{FF2B5EF4-FFF2-40B4-BE49-F238E27FC236}">
                <a16:creationId xmlns:a16="http://schemas.microsoft.com/office/drawing/2014/main" id="{218415D5-9544-C1AB-6F35-9E8C85077D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4182" y="5361709"/>
            <a:ext cx="2743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2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E3825D-60F7-8A7B-7C01-468453DE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F</a:t>
            </a:r>
            <a:r>
              <a:rPr lang="en-US" sz="440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low chart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46139-D162-36E6-6F2A-1B8516AF83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" name="Picture 5" descr="A diagram of a project&#10;&#10;Description automatically generated">
            <a:extLst>
              <a:ext uri="{FF2B5EF4-FFF2-40B4-BE49-F238E27FC236}">
                <a16:creationId xmlns:a16="http://schemas.microsoft.com/office/drawing/2014/main" id="{22E6F819-C03A-FBEC-793B-C22CA8F22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28" y="91826"/>
            <a:ext cx="8284910" cy="672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2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C0BE7-B78D-F966-E8FB-CE362067A1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" name="Picture 1" descr="A diagram of a student project&#10;&#10;Description automatically generated">
            <a:extLst>
              <a:ext uri="{FF2B5EF4-FFF2-40B4-BE49-F238E27FC236}">
                <a16:creationId xmlns:a16="http://schemas.microsoft.com/office/drawing/2014/main" id="{80300228-61B6-BD4A-E075-52C17441B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2" y="2095034"/>
            <a:ext cx="9520988" cy="4522800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07282C14-EAA7-32D2-7D7D-A6EE209B7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b="0">
                <a:solidFill>
                  <a:schemeClr val="tx1"/>
                </a:solidFill>
              </a:rPr>
              <a:t>System Architecture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12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C0BE7-B78D-F966-E8FB-CE362067A1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07282C14-EAA7-32D2-7D7D-A6EE209B7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b="0">
                <a:solidFill>
                  <a:schemeClr val="tx1"/>
                </a:solidFill>
              </a:rPr>
              <a:t>System Architecture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 diagram of a person&#10;&#10;Description automatically generated">
            <a:extLst>
              <a:ext uri="{FF2B5EF4-FFF2-40B4-BE49-F238E27FC236}">
                <a16:creationId xmlns:a16="http://schemas.microsoft.com/office/drawing/2014/main" id="{164E1427-336B-F97F-15B7-EBFA97828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24" y="2036796"/>
            <a:ext cx="5761121" cy="5282914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8DD2525F-C9C0-601C-DA7A-D1FD82E33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567" y="929652"/>
            <a:ext cx="2751004" cy="592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3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8298-C3B5-057F-AF26-B702BF94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Model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A98F2F2-B7A4-6285-4015-A787F25418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8AB1B-71C0-7A0D-CF51-F674938B86C2}"/>
              </a:ext>
            </a:extLst>
          </p:cNvPr>
          <p:cNvSpPr txBox="1"/>
          <p:nvPr/>
        </p:nvSpPr>
        <p:spPr>
          <a:xfrm>
            <a:off x="1587260" y="2780580"/>
            <a:ext cx="579120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000"/>
              <a:t>Subscription model based on monthly basis</a:t>
            </a:r>
          </a:p>
          <a:p>
            <a:pPr marL="285750" indent="-285750">
              <a:buFont typeface="Wingdings"/>
              <a:buChar char="Ø"/>
            </a:pPr>
            <a:endParaRPr lang="en-US" sz="2000"/>
          </a:p>
          <a:p>
            <a:pPr marL="285750" indent="-285750">
              <a:buFont typeface="Wingdings"/>
              <a:buChar char="Ø"/>
            </a:pPr>
            <a:r>
              <a:rPr lang="en-US" sz="2000"/>
              <a:t>Life time access to a project through project subscription.</a:t>
            </a:r>
          </a:p>
          <a:p>
            <a:pPr marL="285750" indent="-285750">
              <a:buFont typeface="Wingdings"/>
              <a:buChar char="Ø"/>
            </a:pPr>
            <a:endParaRPr lang="en-US" sz="2000"/>
          </a:p>
          <a:p>
            <a:pPr marL="285750" indent="-285750">
              <a:buFont typeface="Wingdings"/>
              <a:buChar char="Ø"/>
            </a:pPr>
            <a:r>
              <a:rPr lang="en-US" sz="2000"/>
              <a:t>Providing the sponsorships for ongoing projects</a:t>
            </a:r>
          </a:p>
          <a:p>
            <a:pPr marL="285750" indent="-285750">
              <a:buFont typeface="Wingdings"/>
              <a:buChar char="Ø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6564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B298FA-DEE1-3EA3-E6D6-78D74C64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544081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sz="4400"/>
              <a:t>Describe your Use Cases here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44A8A-4778-A72D-92D4-F43D25B745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4A079-3025-028E-B59B-803DAF854BAA}"/>
              </a:ext>
            </a:extLst>
          </p:cNvPr>
          <p:cNvSpPr txBox="1"/>
          <p:nvPr/>
        </p:nvSpPr>
        <p:spPr>
          <a:xfrm>
            <a:off x="1239981" y="2322022"/>
            <a:ext cx="10349344" cy="43581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Wingdings,Sans-Serif"/>
              <a:buChar char="Ø"/>
            </a:pPr>
            <a:r>
              <a:rPr lang="en-US" sz="2400">
                <a:solidFill>
                  <a:srgbClr val="252525"/>
                </a:solidFill>
                <a:latin typeface="Times New Roman"/>
                <a:cs typeface="Times New Roman"/>
              </a:rPr>
              <a:t>Showcase of Projects</a:t>
            </a:r>
          </a:p>
          <a:p>
            <a:pPr marL="342900" indent="-342900">
              <a:lnSpc>
                <a:spcPct val="90000"/>
              </a:lnSpc>
              <a:buFont typeface="Wingdings,Sans-Serif"/>
              <a:buChar char="Ø"/>
            </a:pPr>
            <a:endParaRPr lang="en-US" sz="240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buFont typeface="Wingdings,Sans-Serif"/>
              <a:buChar char="Ø"/>
            </a:pPr>
            <a:r>
              <a:rPr lang="en-US" sz="2400">
                <a:solidFill>
                  <a:srgbClr val="252525"/>
                </a:solidFill>
                <a:latin typeface="Times New Roman"/>
                <a:cs typeface="Times New Roman"/>
              </a:rPr>
              <a:t> Peer-to-peer learning  is possible </a:t>
            </a:r>
          </a:p>
          <a:p>
            <a:pPr marL="342900" indent="-342900">
              <a:lnSpc>
                <a:spcPct val="90000"/>
              </a:lnSpc>
              <a:buFont typeface="Wingdings,Sans-Serif"/>
              <a:buChar char="Ø"/>
            </a:pPr>
            <a:endParaRPr lang="en-US" sz="240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buFont typeface="Wingdings,Sans-Serif"/>
              <a:buChar char="Ø"/>
            </a:pPr>
            <a:r>
              <a:rPr lang="en-US" sz="2400">
                <a:solidFill>
                  <a:srgbClr val="252525"/>
                </a:solidFill>
                <a:latin typeface="Times New Roman"/>
                <a:cs typeface="Times New Roman"/>
              </a:rPr>
              <a:t> Cross-functional platform</a:t>
            </a:r>
          </a:p>
          <a:p>
            <a:pPr marL="342900" indent="-342900">
              <a:lnSpc>
                <a:spcPct val="90000"/>
              </a:lnSpc>
              <a:buFont typeface="Wingdings,Sans-Serif"/>
              <a:buChar char="Ø"/>
            </a:pPr>
            <a:endParaRPr lang="en-US" sz="240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buFont typeface="Wingdings,Sans-Serif"/>
              <a:buChar char="Ø"/>
            </a:pPr>
            <a:r>
              <a:rPr lang="en-US" sz="2400">
                <a:solidFill>
                  <a:srgbClr val="252525"/>
                </a:solidFill>
                <a:latin typeface="Times New Roman"/>
                <a:cs typeface="Times New Roman"/>
              </a:rPr>
              <a:t> plagiarism checker </a:t>
            </a:r>
          </a:p>
          <a:p>
            <a:pPr>
              <a:lnSpc>
                <a:spcPct val="90000"/>
              </a:lnSpc>
            </a:pPr>
            <a:endParaRPr lang="en-US" sz="240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buFont typeface="Wingdings,Sans-Serif"/>
              <a:buChar char="Ø"/>
            </a:pPr>
            <a:r>
              <a:rPr lang="en-US" sz="2400">
                <a:solidFill>
                  <a:srgbClr val="252525"/>
                </a:solidFill>
                <a:latin typeface="Times New Roman"/>
                <a:cs typeface="Times New Roman"/>
              </a:rPr>
              <a:t>Student feedback</a:t>
            </a:r>
          </a:p>
          <a:p>
            <a:pPr marL="342900" indent="-342900">
              <a:lnSpc>
                <a:spcPct val="90000"/>
              </a:lnSpc>
              <a:buFont typeface="Wingdings,Sans-Serif"/>
              <a:buChar char="Ø"/>
            </a:pPr>
            <a:endParaRPr lang="en-US" sz="240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endParaRPr lang="en-US" sz="240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buFont typeface="Wingdings,Sans-Serif"/>
              <a:buChar char="q"/>
            </a:pPr>
            <a:endParaRPr lang="en-US" sz="2400">
              <a:latin typeface="Times New Roman"/>
              <a:cs typeface="Times New Roman"/>
            </a:endParaRPr>
          </a:p>
          <a:p>
            <a:pPr algn="l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78847994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2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Theme1</vt:lpstr>
      <vt:lpstr>Basic Details of the Team and Problem Statement</vt:lpstr>
      <vt:lpstr>Idea/Approach </vt:lpstr>
      <vt:lpstr>Idea/Approach </vt:lpstr>
      <vt:lpstr>Technology stack</vt:lpstr>
      <vt:lpstr>Flow chart</vt:lpstr>
      <vt:lpstr>System Architecture</vt:lpstr>
      <vt:lpstr>System Architecture</vt:lpstr>
      <vt:lpstr>Business Model</vt:lpstr>
      <vt:lpstr>Describe your Use Cases here </vt:lpstr>
      <vt:lpstr>Dependencies</vt:lpstr>
      <vt:lpstr>Features</vt:lpstr>
      <vt:lpstr>Team Member Details </vt:lpstr>
      <vt:lpstr>Thank You !!!..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revision>4</cp:revision>
  <dcterms:created xsi:type="dcterms:W3CDTF">2022-02-11T07:14:46Z</dcterms:created>
  <dcterms:modified xsi:type="dcterms:W3CDTF">2023-09-25T13:54:54Z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2023-09-13T16:58:57Z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6afbcc2b-9d3e-4290-a3c9-5fd1c35d21ae</vt:lpwstr>
  </property>
  <property fmtid="{D5CDD505-2E9C-101B-9397-08002B2CF9AE}" pid="8" name="MSIP_Label_defa4170-0d19-0005-0004-bc88714345d2_ActionId">
    <vt:lpwstr>7d661284-d58d-4b8e-9595-e8b3c5843bba</vt:lpwstr>
  </property>
  <property fmtid="{D5CDD505-2E9C-101B-9397-08002B2CF9AE}" pid="9" name="MSIP_Label_defa4170-0d19-0005-0004-bc88714345d2_ContentBits">
    <vt:lpwstr>0</vt:lpwstr>
  </property>
</Properties>
</file>