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Franklin Gothic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75769fefc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475769fefc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2861446b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82861446b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75769fefc_0_8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475769fefc_0_8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2861446b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82861446bd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779e8f0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779e8f0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75769fefc_0_1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475769fefc_0_1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75769fefc_0_1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475769fefc_0_18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779e903d8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4779e903d8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75769fefc_0_6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475769fefc_0_6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75769fefc_0_1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75769fefc_0_1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2861446b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82861446b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2861446b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82861446b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2861446b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82861446b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2861446b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82861446b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1437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55" name="Google Shape;55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714375" y="3763426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714375" y="348524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body"/>
          </p:nvPr>
        </p:nvSpPr>
        <p:spPr>
          <a:xfrm>
            <a:off x="479973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8" type="body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9" type="body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3" type="body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4775291" y="1587136"/>
            <a:ext cx="41187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78" name="Google Shape;78;p15"/>
          <p:cNvGrpSpPr/>
          <p:nvPr/>
        </p:nvGrpSpPr>
        <p:grpSpPr>
          <a:xfrm>
            <a:off x="1" y="569065"/>
            <a:ext cx="4574436" cy="4574436"/>
            <a:chOff x="0" y="12289"/>
            <a:chExt cx="3550" cy="3551"/>
          </a:xfrm>
        </p:grpSpPr>
        <p:sp>
          <p:nvSpPr>
            <p:cNvPr id="79" name="Google Shape;79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75291" y="3412165"/>
            <a:ext cx="4118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3" name="Google Shape;83;p15"/>
          <p:cNvCxnSpPr/>
          <p:nvPr/>
        </p:nvCxnSpPr>
        <p:spPr>
          <a:xfrm>
            <a:off x="4379875" y="4338262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6" name="Google Shape;86;p16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1437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88" name="Google Shape;88;p1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9" name="Google Shape;89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3" type="body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4" type="body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5" type="body"/>
          </p:nvPr>
        </p:nvSpPr>
        <p:spPr>
          <a:xfrm>
            <a:off x="714375" y="3763426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6" type="body"/>
          </p:nvPr>
        </p:nvSpPr>
        <p:spPr>
          <a:xfrm>
            <a:off x="714375" y="348524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7" type="body"/>
          </p:nvPr>
        </p:nvSpPr>
        <p:spPr>
          <a:xfrm>
            <a:off x="479973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8" type="body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9" type="body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3" type="body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06" name="Google Shape;106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9" name="Google Shape;109;p17"/>
          <p:cNvSpPr/>
          <p:nvPr>
            <p:ph idx="2" type="pic"/>
          </p:nvPr>
        </p:nvSpPr>
        <p:spPr>
          <a:xfrm>
            <a:off x="4572000" y="-16907"/>
            <a:ext cx="4572000" cy="51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14374" y="1717022"/>
            <a:ext cx="34290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8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18" name="Google Shape;118;p18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3" name="Google Shape;123;p18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4" name="Google Shape;124;p18"/>
          <p:cNvCxnSpPr/>
          <p:nvPr/>
        </p:nvCxnSpPr>
        <p:spPr>
          <a:xfrm>
            <a:off x="714375" y="145099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14375" y="211372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714375" y="1657350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7" name="Google Shape;127;p18"/>
          <p:cNvCxnSpPr/>
          <p:nvPr/>
        </p:nvCxnSpPr>
        <p:spPr>
          <a:xfrm>
            <a:off x="2747282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8"/>
          <p:cNvSpPr txBox="1"/>
          <p:nvPr>
            <p:ph idx="3" type="body"/>
          </p:nvPr>
        </p:nvSpPr>
        <p:spPr>
          <a:xfrm>
            <a:off x="2747282" y="2113722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4" type="body"/>
          </p:nvPr>
        </p:nvSpPr>
        <p:spPr>
          <a:xfrm>
            <a:off x="2747282" y="1657350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714375" y="3186089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8"/>
          <p:cNvSpPr txBox="1"/>
          <p:nvPr>
            <p:ph idx="5" type="body"/>
          </p:nvPr>
        </p:nvSpPr>
        <p:spPr>
          <a:xfrm>
            <a:off x="714375" y="3848474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6" type="body"/>
          </p:nvPr>
        </p:nvSpPr>
        <p:spPr>
          <a:xfrm>
            <a:off x="714375" y="3392102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3" name="Google Shape;133;p18"/>
          <p:cNvCxnSpPr/>
          <p:nvPr/>
        </p:nvCxnSpPr>
        <p:spPr>
          <a:xfrm>
            <a:off x="2747282" y="3189083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8"/>
          <p:cNvSpPr txBox="1"/>
          <p:nvPr>
            <p:ph idx="7" type="body"/>
          </p:nvPr>
        </p:nvSpPr>
        <p:spPr>
          <a:xfrm>
            <a:off x="2747282" y="3848474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8" type="body"/>
          </p:nvPr>
        </p:nvSpPr>
        <p:spPr>
          <a:xfrm>
            <a:off x="2747282" y="3392102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6" name="Google Shape;136;p18"/>
          <p:cNvCxnSpPr/>
          <p:nvPr/>
        </p:nvCxnSpPr>
        <p:spPr>
          <a:xfrm>
            <a:off x="4775291" y="3189083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8"/>
          <p:cNvSpPr txBox="1"/>
          <p:nvPr>
            <p:ph idx="9" type="body"/>
          </p:nvPr>
        </p:nvSpPr>
        <p:spPr>
          <a:xfrm>
            <a:off x="4775291" y="3848474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3" type="body"/>
          </p:nvPr>
        </p:nvSpPr>
        <p:spPr>
          <a:xfrm>
            <a:off x="4775291" y="33921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5395457" y="2284078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b="1" i="0" sz="3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5" name="Google Shape;145;p19"/>
          <p:cNvCxnSpPr/>
          <p:nvPr/>
        </p:nvCxnSpPr>
        <p:spPr>
          <a:xfrm>
            <a:off x="5366041" y="3002908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6" name="Google Shape;146;p19"/>
          <p:cNvGrpSpPr/>
          <p:nvPr/>
        </p:nvGrpSpPr>
        <p:grpSpPr>
          <a:xfrm rot="10800000">
            <a:off x="7132320" y="-2"/>
            <a:ext cx="2011679" cy="2011678"/>
            <a:chOff x="0" y="12289"/>
            <a:chExt cx="3550" cy="3551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>
            <p:ph idx="2" type="chart"/>
          </p:nvPr>
        </p:nvSpPr>
        <p:spPr>
          <a:xfrm>
            <a:off x="714375" y="1454331"/>
            <a:ext cx="77646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3017" y="1857375"/>
            <a:ext cx="53493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b="0" i="0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/>
        </p:nvSpPr>
        <p:spPr>
          <a:xfrm>
            <a:off x="524961" y="411218"/>
            <a:ext cx="1192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" sz="1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2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65" name="Google Shape;165;p22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70" name="Google Shape;170;p2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71" name="Google Shape;171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3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76" name="Google Shape;176;p2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9" name="Google Shape;179;p23"/>
          <p:cNvSpPr/>
          <p:nvPr>
            <p:ph idx="2" type="pic"/>
          </p:nvPr>
        </p:nvSpPr>
        <p:spPr>
          <a:xfrm>
            <a:off x="715701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723017" y="659297"/>
            <a:ext cx="5649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1" name="Google Shape;181;p23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3"/>
          <p:cNvSpPr/>
          <p:nvPr>
            <p:ph idx="3" type="pic"/>
          </p:nvPr>
        </p:nvSpPr>
        <p:spPr>
          <a:xfrm>
            <a:off x="2743710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714375" y="4044877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4" type="body"/>
          </p:nvPr>
        </p:nvSpPr>
        <p:spPr>
          <a:xfrm>
            <a:off x="714375" y="3740059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5" type="body"/>
          </p:nvPr>
        </p:nvSpPr>
        <p:spPr>
          <a:xfrm>
            <a:off x="2747282" y="4044877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6" type="body"/>
          </p:nvPr>
        </p:nvSpPr>
        <p:spPr>
          <a:xfrm>
            <a:off x="2747282" y="3740059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7" type="body"/>
          </p:nvPr>
        </p:nvSpPr>
        <p:spPr>
          <a:xfrm>
            <a:off x="4775291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8" type="body"/>
          </p:nvPr>
        </p:nvSpPr>
        <p:spPr>
          <a:xfrm>
            <a:off x="4775291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9" type="body"/>
          </p:nvPr>
        </p:nvSpPr>
        <p:spPr>
          <a:xfrm>
            <a:off x="6832691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3" type="body"/>
          </p:nvPr>
        </p:nvSpPr>
        <p:spPr>
          <a:xfrm>
            <a:off x="6832691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91" name="Google Shape;191;p23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92" name="Google Shape;192;p23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7" name="Google Shape;197;p23"/>
          <p:cNvSpPr/>
          <p:nvPr>
            <p:ph idx="14" type="pic"/>
          </p:nvPr>
        </p:nvSpPr>
        <p:spPr>
          <a:xfrm>
            <a:off x="4771719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23"/>
          <p:cNvSpPr/>
          <p:nvPr>
            <p:ph idx="15" type="pic"/>
          </p:nvPr>
        </p:nvSpPr>
        <p:spPr>
          <a:xfrm>
            <a:off x="6834017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3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4"/>
          <p:cNvCxnSpPr/>
          <p:nvPr/>
        </p:nvCxnSpPr>
        <p:spPr>
          <a:xfrm flipH="1">
            <a:off x="784571" y="1660337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24"/>
          <p:cNvCxnSpPr/>
          <p:nvPr/>
        </p:nvCxnSpPr>
        <p:spPr>
          <a:xfrm flipH="1">
            <a:off x="4635296" y="1660337"/>
            <a:ext cx="84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24"/>
          <p:cNvCxnSpPr/>
          <p:nvPr/>
        </p:nvCxnSpPr>
        <p:spPr>
          <a:xfrm flipH="1">
            <a:off x="6559319" y="2928534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24"/>
          <p:cNvCxnSpPr/>
          <p:nvPr/>
        </p:nvCxnSpPr>
        <p:spPr>
          <a:xfrm flipH="1">
            <a:off x="2708419" y="2921956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4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972716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4"/>
          <p:cNvSpPr txBox="1"/>
          <p:nvPr>
            <p:ph idx="2" type="body"/>
          </p:nvPr>
        </p:nvSpPr>
        <p:spPr>
          <a:xfrm>
            <a:off x="972716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3" type="body"/>
          </p:nvPr>
        </p:nvSpPr>
        <p:spPr>
          <a:xfrm>
            <a:off x="2923349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4" type="body"/>
          </p:nvPr>
        </p:nvSpPr>
        <p:spPr>
          <a:xfrm>
            <a:off x="2923349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5" type="body"/>
          </p:nvPr>
        </p:nvSpPr>
        <p:spPr>
          <a:xfrm>
            <a:off x="6751283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6" type="body"/>
          </p:nvPr>
        </p:nvSpPr>
        <p:spPr>
          <a:xfrm>
            <a:off x="6751283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7" type="body"/>
          </p:nvPr>
        </p:nvSpPr>
        <p:spPr>
          <a:xfrm>
            <a:off x="4828607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8" type="body"/>
          </p:nvPr>
        </p:nvSpPr>
        <p:spPr>
          <a:xfrm>
            <a:off x="4828607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6" name="Google Shape;216;p24"/>
          <p:cNvCxnSpPr/>
          <p:nvPr/>
        </p:nvCxnSpPr>
        <p:spPr>
          <a:xfrm>
            <a:off x="725767" y="2976585"/>
            <a:ext cx="7706700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24"/>
          <p:cNvSpPr/>
          <p:nvPr/>
        </p:nvSpPr>
        <p:spPr>
          <a:xfrm>
            <a:off x="723242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6486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4574143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64995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24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26" name="Google Shape;226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9" name="Google Shape;229;p25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30" name="Google Shape;230;p25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723017" y="1725738"/>
            <a:ext cx="3620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2" name="Google Shape;232;p25"/>
          <p:cNvSpPr txBox="1"/>
          <p:nvPr>
            <p:ph idx="2" type="body"/>
          </p:nvPr>
        </p:nvSpPr>
        <p:spPr>
          <a:xfrm>
            <a:off x="4772025" y="1725738"/>
            <a:ext cx="357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3" name="Google Shape;233;p25"/>
          <p:cNvSpPr txBox="1"/>
          <p:nvPr>
            <p:ph idx="3" type="body"/>
          </p:nvPr>
        </p:nvSpPr>
        <p:spPr>
          <a:xfrm>
            <a:off x="723017" y="2099360"/>
            <a:ext cx="3620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4" type="body"/>
          </p:nvPr>
        </p:nvSpPr>
        <p:spPr>
          <a:xfrm>
            <a:off x="4772025" y="2099360"/>
            <a:ext cx="35673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35" name="Google Shape;235;p25"/>
          <p:cNvCxnSpPr/>
          <p:nvPr/>
        </p:nvCxnSpPr>
        <p:spPr>
          <a:xfrm>
            <a:off x="477202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5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6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41" name="Google Shape;241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4" name="Google Shape;244;p26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5" name="Google Shape;245;p26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714375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7" name="Google Shape;247;p26"/>
          <p:cNvSpPr txBox="1"/>
          <p:nvPr>
            <p:ph idx="2" type="body"/>
          </p:nvPr>
        </p:nvSpPr>
        <p:spPr>
          <a:xfrm>
            <a:off x="714375" y="2099360"/>
            <a:ext cx="2277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8" name="Google Shape;248;p26"/>
          <p:cNvSpPr txBox="1"/>
          <p:nvPr>
            <p:ph idx="3" type="body"/>
          </p:nvPr>
        </p:nvSpPr>
        <p:spPr>
          <a:xfrm>
            <a:off x="3427029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9" name="Google Shape;249;p26"/>
          <p:cNvSpPr txBox="1"/>
          <p:nvPr>
            <p:ph idx="4" type="body"/>
          </p:nvPr>
        </p:nvSpPr>
        <p:spPr>
          <a:xfrm>
            <a:off x="3427029" y="2099360"/>
            <a:ext cx="22881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26"/>
          <p:cNvSpPr txBox="1"/>
          <p:nvPr>
            <p:ph idx="5" type="body"/>
          </p:nvPr>
        </p:nvSpPr>
        <p:spPr>
          <a:xfrm>
            <a:off x="6140263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1" name="Google Shape;251;p26"/>
          <p:cNvSpPr txBox="1"/>
          <p:nvPr>
            <p:ph idx="6" type="body"/>
          </p:nvPr>
        </p:nvSpPr>
        <p:spPr>
          <a:xfrm>
            <a:off x="6140263" y="2099360"/>
            <a:ext cx="2277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52" name="Google Shape;252;p26"/>
          <p:cNvCxnSpPr/>
          <p:nvPr/>
        </p:nvCxnSpPr>
        <p:spPr>
          <a:xfrm>
            <a:off x="3427029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6140263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6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5172075" y="3826547"/>
            <a:ext cx="368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0" i="0"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27"/>
          <p:cNvSpPr txBox="1"/>
          <p:nvPr>
            <p:ph idx="2" type="subTitle"/>
          </p:nvPr>
        </p:nvSpPr>
        <p:spPr>
          <a:xfrm>
            <a:off x="5180717" y="2693324"/>
            <a:ext cx="3677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5180717" y="1630243"/>
            <a:ext cx="3677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61" name="Google Shape;261;p27"/>
          <p:cNvCxnSpPr/>
          <p:nvPr/>
        </p:nvCxnSpPr>
        <p:spPr>
          <a:xfrm>
            <a:off x="5172075" y="2425277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7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3" name="Google Shape;263;p27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64" name="Google Shape;264;p2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8663" y="1369219"/>
            <a:ext cx="7786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714375" y="273844"/>
            <a:ext cx="780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ctrTitle"/>
          </p:nvPr>
        </p:nvSpPr>
        <p:spPr>
          <a:xfrm>
            <a:off x="2006016" y="202304"/>
            <a:ext cx="4846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b="1" lang="en" sz="2700"/>
              <a:t>Basic Details of the Team and Problem Statement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981288" y="1142191"/>
            <a:ext cx="4534200" cy="3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Ministry: Government of Jharkhand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 1369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Online integrated platform for projects taken up by the students of various universities/colleges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Script Slingers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Pranav Kishor Patel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Vishwakarma Institute of Technology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685175" y="218600"/>
            <a:ext cx="40107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Data Privacy/ Robust Security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1450425" y="1893150"/>
            <a:ext cx="47505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Identify and Classify Data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Authentication and Authorization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Data Encryption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Privacy Policies and User Consent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641525" y="451000"/>
            <a:ext cx="57306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Cost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1169975" y="1596175"/>
            <a:ext cx="382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Basic Website (data </a:t>
            </a: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storage</a:t>
            </a: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 and functionality)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Database Size and Scalability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Functionality &amp; 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Integration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Technology Stack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Hosting and Maintenance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Security and Compliance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Testing and Quality Assurance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Legal and Licensing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Support and Updates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4916850" y="1557775"/>
            <a:ext cx="16845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$7000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$200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$10000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$10000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$500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$5000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$500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$1000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➔"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$5000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$39,200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34" name="Google Shape;334;p38"/>
          <p:cNvCxnSpPr/>
          <p:nvPr/>
        </p:nvCxnSpPr>
        <p:spPr>
          <a:xfrm>
            <a:off x="4772550" y="3370125"/>
            <a:ext cx="1515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8"/>
          <p:cNvSpPr txBox="1"/>
          <p:nvPr/>
        </p:nvSpPr>
        <p:spPr>
          <a:xfrm>
            <a:off x="632700" y="3784750"/>
            <a:ext cx="75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According to the above cost analysis the decided cost </a:t>
            </a:r>
            <a:r>
              <a:rPr b="1" lang="en">
                <a:latin typeface="Franklin Gothic"/>
                <a:ea typeface="Franklin Gothic"/>
                <a:cs typeface="Franklin Gothic"/>
                <a:sym typeface="Franklin Gothic"/>
              </a:rPr>
              <a:t>per project</a:t>
            </a: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 download would be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₹</a:t>
            </a:r>
            <a:r>
              <a:rPr b="1" lang="en">
                <a:latin typeface="Franklin Gothic"/>
                <a:ea typeface="Franklin Gothic"/>
                <a:cs typeface="Franklin Gothic"/>
                <a:sym typeface="Franklin Gothic"/>
              </a:rPr>
              <a:t>150</a:t>
            </a: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 and subscription cost </a:t>
            </a:r>
            <a:r>
              <a:rPr b="1" lang="en">
                <a:latin typeface="Franklin Gothic"/>
                <a:ea typeface="Franklin Gothic"/>
                <a:cs typeface="Franklin Gothic"/>
                <a:sym typeface="Franklin Gothic"/>
              </a:rPr>
              <a:t>per month</a:t>
            </a: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 will be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₹</a:t>
            </a:r>
            <a:r>
              <a:rPr b="1" lang="e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500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714363" y="835561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ranklin Gothic"/>
              <a:buNone/>
            </a:pPr>
            <a:r>
              <a:rPr lang="en"/>
              <a:t>User Platform Navigation Tutorial</a:t>
            </a:r>
            <a:endParaRPr/>
          </a:p>
        </p:txBody>
      </p:sp>
      <p:sp>
        <p:nvSpPr>
          <p:cNvPr id="341" name="Google Shape;341;p39"/>
          <p:cNvSpPr txBox="1"/>
          <p:nvPr/>
        </p:nvSpPr>
        <p:spPr>
          <a:xfrm>
            <a:off x="1510125" y="1941675"/>
            <a:ext cx="5838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Provide the users with a video that would make the use of website </a:t>
            </a: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effectively.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Improved Efficiency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Minimizing Support Requests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➢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Reducing Frustration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Other….</a:t>
            </a:r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1788875" y="1515650"/>
            <a:ext cx="5838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Funds raising for ongoing projects.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Inbuilt Plagiarism </a:t>
            </a: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checker.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Discussion forums for collaboration.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Rating and feedback mechanism.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Provide demo templates to write research paper.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Filters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Chatbot Assistance 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175"/>
            <a:ext cx="9279876" cy="5395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/>
        </p:nvSpPr>
        <p:spPr>
          <a:xfrm>
            <a:off x="154665" y="2704"/>
            <a:ext cx="30447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ctrTitle"/>
          </p:nvPr>
        </p:nvSpPr>
        <p:spPr>
          <a:xfrm>
            <a:off x="3330954" y="1555964"/>
            <a:ext cx="41187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Thank You !!!..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655803" y="285754"/>
            <a:ext cx="34188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Domain separation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510125" y="1941675"/>
            <a:ext cx="5838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➢"/>
            </a:pPr>
            <a:r>
              <a:rPr lang="en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Theme of website will be changed according to </a:t>
            </a:r>
            <a:r>
              <a:rPr lang="en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chosen domain giving user Tailored Experience.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➢"/>
            </a:pPr>
            <a:r>
              <a:rPr lang="en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Domain Specific Collaboration Tools.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➢"/>
            </a:pPr>
            <a:r>
              <a:rPr lang="en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Domain Specific mentor/students for project will be suggested.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655803" y="285754"/>
            <a:ext cx="34188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Filters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510125" y="1941675"/>
            <a:ext cx="5838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➢"/>
            </a:pPr>
            <a:r>
              <a:rPr lang="en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Preferred domain of interest.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➢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Time Frame.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Paid or free projects.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Highly Rated projects, New Releases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618463" y="951673"/>
            <a:ext cx="2779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ranklin Gothic"/>
              <a:buNone/>
            </a:pPr>
            <a:r>
              <a:rPr lang="en" sz="3000"/>
              <a:t>AI Integration Script to Video</a:t>
            </a:r>
            <a:endParaRPr sz="3000"/>
          </a:p>
        </p:txBody>
      </p:sp>
      <p:sp>
        <p:nvSpPr>
          <p:cNvPr id="290" name="Google Shape;290;p31"/>
          <p:cNvSpPr txBox="1"/>
          <p:nvPr/>
        </p:nvSpPr>
        <p:spPr>
          <a:xfrm>
            <a:off x="1510125" y="1941675"/>
            <a:ext cx="5838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Video Summarization Of Projects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Effective Pitching Of Project Idea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➢"/>
            </a:pP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Enhanced learning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738361" y="708176"/>
            <a:ext cx="5285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 sz="3000"/>
              <a:t>Professor Profile</a:t>
            </a:r>
            <a:endParaRPr sz="3000"/>
          </a:p>
        </p:txBody>
      </p:sp>
      <p:sp>
        <p:nvSpPr>
          <p:cNvPr id="296" name="Google Shape;296;p32"/>
          <p:cNvSpPr txBox="1"/>
          <p:nvPr/>
        </p:nvSpPr>
        <p:spPr>
          <a:xfrm>
            <a:off x="1510125" y="1941675"/>
            <a:ext cx="583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Maintaining Professor profiles to identify them as a mentor for project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Any new student can see the profile of the Professor of any other college and can approach the professor. 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714377" y="581027"/>
            <a:ext cx="3360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Student Profile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1281525" y="1865475"/>
            <a:ext cx="583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Every student profile will be maintained in our databases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Every student can see their past seen projects so that they can easily look back if they want.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Student can also save the project for future use.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Other student can also approach the talented student to work on a same project.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714378" y="285754"/>
            <a:ext cx="34317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"/>
              <a:t>Recognition and Certificates/ Badges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1357725" y="1941675"/>
            <a:ext cx="583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Provide achievement to the contributors so that after every few contributions  he/she will get a badge/verified certification that would boost the profile of a student.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Displaying the ordered list of students as well as mentors using this recognitions.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714377" y="424353"/>
            <a:ext cx="33603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Project Matching and Suggestion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1510125" y="1941675"/>
            <a:ext cx="5838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Help students find relevant projects and team members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Data Collection and Algorithm Development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Maintaining the Project data and User profile for recommendations.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Recommending </a:t>
            </a: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projects</a:t>
            </a: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 based on past given ratings.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714363" y="835561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ranklin Gothic"/>
              <a:buNone/>
            </a:pPr>
            <a:r>
              <a:rPr lang="en"/>
              <a:t>Language Support Tools</a:t>
            </a:r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1510125" y="1941675"/>
            <a:ext cx="5838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To reach the wider range of audience, we will integrate a language translate tool in our website.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Accessibility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➢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Language Sensitivity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