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3" r:id="rId4"/>
    <p:sldId id="261" r:id="rId5"/>
    <p:sldId id="262" r:id="rId6"/>
    <p:sldId id="260" r:id="rId7"/>
    <p:sldId id="265"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dirty="0"/>
            <a:t>Gross income by Customer type, Gender, Branch</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53742231-981F-480A-940F-203EC2F7423F}">
      <dgm:prSet/>
      <dgm:spPr/>
      <dgm:t>
        <a:bodyPr/>
        <a:lstStyle/>
        <a:p>
          <a:pPr>
            <a:defRPr cap="all"/>
          </a:pPr>
          <a:r>
            <a:rPr lang="en-IN" dirty="0"/>
            <a:t>Gross Income by City</a:t>
          </a:r>
          <a:endParaRPr lang="en-US" dirty="0"/>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r>
            <a:rPr lang="en-US"/>
            <a:t>02</a:t>
          </a:r>
        </a:p>
      </dgm:t>
    </dgm:pt>
    <dgm:pt modelId="{9EF41CC5-EF3B-4A6D-8229-3F1333EADFB3}">
      <dgm:prSet/>
      <dgm:spPr/>
      <dgm:t>
        <a:bodyPr/>
        <a:lstStyle/>
        <a:p>
          <a:pPr>
            <a:defRPr cap="all"/>
          </a:pPr>
          <a:r>
            <a:rPr lang="en-US" dirty="0"/>
            <a:t>Sales by time of day</a:t>
          </a:r>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t>
        <a:bodyPr/>
        <a:lstStyle/>
        <a:p>
          <a:r>
            <a:rPr lang="en-US"/>
            <a:t>03</a:t>
          </a:r>
        </a:p>
      </dgm:t>
    </dgm:pt>
    <dgm:pt modelId="{C3C2FA9A-3842-4001-BDE9-0A46BFD6EB8D}">
      <dgm:prSet/>
      <dgm:spPr/>
      <dgm:t>
        <a:bodyPr/>
        <a:lstStyle/>
        <a:p>
          <a:pPr>
            <a:buNone/>
          </a:pPr>
          <a:r>
            <a:rPr lang="en-IN" dirty="0"/>
            <a:t>Top 4 Products lines</a:t>
          </a:r>
        </a:p>
      </dgm:t>
    </dgm:pt>
    <dgm:pt modelId="{FB089B96-F4DA-4DE6-98BA-EBB676C2F0CC}" type="parTrans" cxnId="{AE833F2D-155C-433C-915A-D4AC6690A635}">
      <dgm:prSet/>
      <dgm:spPr/>
      <dgm:t>
        <a:bodyPr/>
        <a:lstStyle/>
        <a:p>
          <a:endParaRPr lang="en-IN"/>
        </a:p>
      </dgm:t>
    </dgm:pt>
    <dgm:pt modelId="{BDCBCD8F-641D-43D0-8F0E-EA3FF819F207}" type="sibTrans" cxnId="{AE833F2D-155C-433C-915A-D4AC6690A635}">
      <dgm:prSet phldrT="04" phldr="0"/>
      <dgm:spPr/>
      <dgm:t>
        <a:bodyPr/>
        <a:lstStyle/>
        <a:p>
          <a:r>
            <a:rPr lang="en-IN"/>
            <a:t>04</a:t>
          </a:r>
          <a:endParaRPr lang="en-IN" dirty="0"/>
        </a:p>
      </dgm:t>
    </dgm:pt>
    <dgm:pt modelId="{5D1845EC-3C16-47C1-BB65-4C4610193CBC}">
      <dgm:prSet/>
      <dgm:spPr/>
      <dgm:t>
        <a:bodyPr/>
        <a:lstStyle/>
        <a:p>
          <a:pPr>
            <a:buNone/>
          </a:pPr>
          <a:r>
            <a:rPr lang="en-IN" dirty="0"/>
            <a:t>Gender wise measures</a:t>
          </a:r>
        </a:p>
      </dgm:t>
    </dgm:pt>
    <dgm:pt modelId="{1A2C3C14-2A9E-48C4-8B58-9C07F4B95D6B}" type="parTrans" cxnId="{8CA46B8A-A7CF-4207-8237-91E2B9E57415}">
      <dgm:prSet/>
      <dgm:spPr/>
      <dgm:t>
        <a:bodyPr/>
        <a:lstStyle/>
        <a:p>
          <a:endParaRPr lang="en-IN"/>
        </a:p>
      </dgm:t>
    </dgm:pt>
    <dgm:pt modelId="{2131C71E-16D6-42AA-A9F5-C3BB4FCA14C5}" type="sibTrans" cxnId="{8CA46B8A-A7CF-4207-8237-91E2B9E57415}">
      <dgm:prSet phldrT="05" phldr="0"/>
      <dgm:spPr/>
      <dgm:t>
        <a:bodyPr/>
        <a:lstStyle/>
        <a:p>
          <a:r>
            <a:rPr lang="en-IN"/>
            <a:t>05</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5"/>
      <dgm:spPr/>
    </dgm:pt>
    <dgm:pt modelId="{BBA91679-4684-4A04-8AEB-03038C78A75C}" type="pres">
      <dgm:prSet presAssocID="{9C64CC83-643C-4E12-8F97-BC19DC031190}" presName="sibTransNodeRect" presStyleLbl="alignNode1" presStyleIdx="0" presStyleCnt="5">
        <dgm:presLayoutVars>
          <dgm:chMax val="0"/>
          <dgm:bulletEnabled val="1"/>
        </dgm:presLayoutVars>
      </dgm:prSet>
      <dgm:spPr/>
    </dgm:pt>
    <dgm:pt modelId="{5F398AEE-BC0F-4F30-99FA-92D67A176C2D}" type="pres">
      <dgm:prSet presAssocID="{DC13AB6D-DEA2-4CBB-AC69-1EF1A6AD1512}" presName="nodeRect" presStyleLbl="alignNode1" presStyleIdx="0" presStyleCnt="5">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5"/>
      <dgm:spPr/>
    </dgm:pt>
    <dgm:pt modelId="{975C752B-C37A-4BA6-A3AE-2202A141404A}" type="pres">
      <dgm:prSet presAssocID="{EF449C32-A7AE-4099-9E9B-9E2F736A89CE}" presName="sibTransNodeRect" presStyleLbl="alignNode1" presStyleIdx="1" presStyleCnt="5">
        <dgm:presLayoutVars>
          <dgm:chMax val="0"/>
          <dgm:bulletEnabled val="1"/>
        </dgm:presLayoutVars>
      </dgm:prSet>
      <dgm:spPr/>
    </dgm:pt>
    <dgm:pt modelId="{C5BDCA19-B754-421E-A6CC-628F80FC74CB}" type="pres">
      <dgm:prSet presAssocID="{53742231-981F-480A-940F-203EC2F7423F}" presName="nodeRect" presStyleLbl="alignNode1" presStyleIdx="1" presStyleCnt="5">
        <dgm:presLayoutVars>
          <dgm:bulletEnabled val="1"/>
        </dgm:presLayoutVars>
      </dgm:prSet>
      <dgm:spPr/>
    </dgm:pt>
    <dgm:pt modelId="{3E36C1DA-E751-469B-91D5-B7ADF3790DAB}" type="pres">
      <dgm:prSet presAssocID="{EF449C32-A7AE-4099-9E9B-9E2F736A89CE}" presName="sibTrans" presStyleCnt="0"/>
      <dgm:spPr/>
    </dgm:pt>
    <dgm:pt modelId="{19974A3A-09A4-40DE-BB0F-D9AED1ACB06E}" type="pres">
      <dgm:prSet presAssocID="{9EF41CC5-EF3B-4A6D-8229-3F1333EADFB3}" presName="compositeNode" presStyleCnt="0">
        <dgm:presLayoutVars>
          <dgm:bulletEnabled val="1"/>
        </dgm:presLayoutVars>
      </dgm:prSet>
      <dgm:spPr/>
    </dgm:pt>
    <dgm:pt modelId="{CAD62F17-E99D-4FEF-B376-961CA4CB20EB}" type="pres">
      <dgm:prSet presAssocID="{9EF41CC5-EF3B-4A6D-8229-3F1333EADFB3}" presName="bgRect" presStyleLbl="alignNode1" presStyleIdx="2" presStyleCnt="5"/>
      <dgm:spPr/>
    </dgm:pt>
    <dgm:pt modelId="{E20811D6-E5D4-4C9E-AABF-9E0E1902CA2C}" type="pres">
      <dgm:prSet presAssocID="{98E6DD7C-B953-4119-9F64-9914E467ECBF}" presName="sibTransNodeRect" presStyleLbl="alignNode1" presStyleIdx="2" presStyleCnt="5">
        <dgm:presLayoutVars>
          <dgm:chMax val="0"/>
          <dgm:bulletEnabled val="1"/>
        </dgm:presLayoutVars>
      </dgm:prSet>
      <dgm:spPr/>
    </dgm:pt>
    <dgm:pt modelId="{67D48337-9200-42EF-A956-8FC92E9B78D2}" type="pres">
      <dgm:prSet presAssocID="{9EF41CC5-EF3B-4A6D-8229-3F1333EADFB3}" presName="nodeRect" presStyleLbl="alignNode1" presStyleIdx="2" presStyleCnt="5">
        <dgm:presLayoutVars>
          <dgm:bulletEnabled val="1"/>
        </dgm:presLayoutVars>
      </dgm:prSet>
      <dgm:spPr/>
    </dgm:pt>
    <dgm:pt modelId="{1E287E98-2E29-43BC-9CBD-917630318396}" type="pres">
      <dgm:prSet presAssocID="{98E6DD7C-B953-4119-9F64-9914E467ECBF}" presName="sibTrans" presStyleCnt="0"/>
      <dgm:spPr/>
    </dgm:pt>
    <dgm:pt modelId="{B023B5BA-F82A-41B7-9BAD-1E4BF5252615}" type="pres">
      <dgm:prSet presAssocID="{C3C2FA9A-3842-4001-BDE9-0A46BFD6EB8D}" presName="compositeNode" presStyleCnt="0">
        <dgm:presLayoutVars>
          <dgm:bulletEnabled val="1"/>
        </dgm:presLayoutVars>
      </dgm:prSet>
      <dgm:spPr/>
    </dgm:pt>
    <dgm:pt modelId="{CC075A39-2DC5-41D6-8B17-41AF9F8ACFCC}" type="pres">
      <dgm:prSet presAssocID="{C3C2FA9A-3842-4001-BDE9-0A46BFD6EB8D}" presName="bgRect" presStyleLbl="alignNode1" presStyleIdx="3" presStyleCnt="5"/>
      <dgm:spPr/>
    </dgm:pt>
    <dgm:pt modelId="{01D56B7C-EC97-4D68-954B-4EBA5EA20264}" type="pres">
      <dgm:prSet presAssocID="{BDCBCD8F-641D-43D0-8F0E-EA3FF819F207}" presName="sibTransNodeRect" presStyleLbl="alignNode1" presStyleIdx="3" presStyleCnt="5">
        <dgm:presLayoutVars>
          <dgm:chMax val="0"/>
          <dgm:bulletEnabled val="1"/>
        </dgm:presLayoutVars>
      </dgm:prSet>
      <dgm:spPr/>
    </dgm:pt>
    <dgm:pt modelId="{4914C8C9-1122-461F-9F3B-6BDCA9CAF7E5}" type="pres">
      <dgm:prSet presAssocID="{C3C2FA9A-3842-4001-BDE9-0A46BFD6EB8D}" presName="nodeRect" presStyleLbl="alignNode1" presStyleIdx="3" presStyleCnt="5">
        <dgm:presLayoutVars>
          <dgm:bulletEnabled val="1"/>
        </dgm:presLayoutVars>
      </dgm:prSet>
      <dgm:spPr/>
    </dgm:pt>
    <dgm:pt modelId="{CA364E9C-64CC-41E9-8FE7-AC1FD26548F8}" type="pres">
      <dgm:prSet presAssocID="{BDCBCD8F-641D-43D0-8F0E-EA3FF819F207}" presName="sibTrans" presStyleCnt="0"/>
      <dgm:spPr/>
    </dgm:pt>
    <dgm:pt modelId="{FC553638-47F6-48F1-ACE7-F7160C5FDCE9}" type="pres">
      <dgm:prSet presAssocID="{5D1845EC-3C16-47C1-BB65-4C4610193CBC}" presName="compositeNode" presStyleCnt="0">
        <dgm:presLayoutVars>
          <dgm:bulletEnabled val="1"/>
        </dgm:presLayoutVars>
      </dgm:prSet>
      <dgm:spPr/>
    </dgm:pt>
    <dgm:pt modelId="{52C3544E-39AB-49B7-B58B-056AB88DEE79}" type="pres">
      <dgm:prSet presAssocID="{5D1845EC-3C16-47C1-BB65-4C4610193CBC}" presName="bgRect" presStyleLbl="alignNode1" presStyleIdx="4" presStyleCnt="5"/>
      <dgm:spPr/>
    </dgm:pt>
    <dgm:pt modelId="{93E83B19-85E3-47D8-B0BC-8A753B713C71}" type="pres">
      <dgm:prSet presAssocID="{2131C71E-16D6-42AA-A9F5-C3BB4FCA14C5}" presName="sibTransNodeRect" presStyleLbl="alignNode1" presStyleIdx="4" presStyleCnt="5">
        <dgm:presLayoutVars>
          <dgm:chMax val="0"/>
          <dgm:bulletEnabled val="1"/>
        </dgm:presLayoutVars>
      </dgm:prSet>
      <dgm:spPr/>
    </dgm:pt>
    <dgm:pt modelId="{B97689EF-CD4B-4200-B1A1-C48C8CB43915}" type="pres">
      <dgm:prSet presAssocID="{5D1845EC-3C16-47C1-BB65-4C4610193CBC}" presName="nodeRect" presStyleLbl="alignNode1" presStyleIdx="4" presStyleCnt="5">
        <dgm:presLayoutVars>
          <dgm:bulletEnabled val="1"/>
        </dgm:presLayoutVars>
      </dgm:prSet>
      <dgm:spPr/>
    </dgm:pt>
  </dgm:ptLst>
  <dgm:cxnLst>
    <dgm:cxn modelId="{528FAC0B-B743-4DE1-9E49-EC439CBED21C}" type="presOf" srcId="{2131C71E-16D6-42AA-A9F5-C3BB4FCA14C5}" destId="{93E83B19-85E3-47D8-B0BC-8A753B713C71}" srcOrd="0" destOrd="0" presId="urn:microsoft.com/office/officeart/2016/7/layout/LinearBlockProcessNumbered"/>
    <dgm:cxn modelId="{AE833F2D-155C-433C-915A-D4AC6690A635}" srcId="{8AA20905-3954-474B-A606-562BCA026DC1}" destId="{C3C2FA9A-3842-4001-BDE9-0A46BFD6EB8D}" srcOrd="3" destOrd="0" parTransId="{FB089B96-F4DA-4DE6-98BA-EBB676C2F0CC}" sibTransId="{BDCBCD8F-641D-43D0-8F0E-EA3FF819F207}"/>
    <dgm:cxn modelId="{43B61840-F115-4174-96B9-DA0C0E83489E}" type="presOf" srcId="{9EF41CC5-EF3B-4A6D-8229-3F1333EADFB3}" destId="{CAD62F17-E99D-4FEF-B376-961CA4CB20EB}"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C98DBD7F-64E0-4315-90C0-4B317624EB96}" type="presOf" srcId="{BDCBCD8F-641D-43D0-8F0E-EA3FF819F207}" destId="{01D56B7C-EC97-4D68-954B-4EBA5EA20264}" srcOrd="0" destOrd="0" presId="urn:microsoft.com/office/officeart/2016/7/layout/LinearBlockProcessNumbered"/>
    <dgm:cxn modelId="{8CA46B8A-A7CF-4207-8237-91E2B9E57415}" srcId="{8AA20905-3954-474B-A606-562BCA026DC1}" destId="{5D1845EC-3C16-47C1-BB65-4C4610193CBC}" srcOrd="4" destOrd="0" parTransId="{1A2C3C14-2A9E-48C4-8B58-9C07F4B95D6B}" sibTransId="{2131C71E-16D6-42AA-A9F5-C3BB4FCA14C5}"/>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421210B8-0D99-47FD-860A-59B2B115200B}" type="presOf" srcId="{5D1845EC-3C16-47C1-BB65-4C4610193CBC}" destId="{B97689EF-CD4B-4200-B1A1-C48C8CB43915}" srcOrd="1" destOrd="0" presId="urn:microsoft.com/office/officeart/2016/7/layout/LinearBlockProcessNumbered"/>
    <dgm:cxn modelId="{E476EEBC-7C9F-4E07-BD58-1044B9769B64}" srcId="{8AA20905-3954-474B-A606-562BCA026DC1}" destId="{9EF41CC5-EF3B-4A6D-8229-3F1333EADFB3}" srcOrd="2" destOrd="0" parTransId="{DAEF1C7D-B0C5-46FA-BED3-8A54E918D3E0}" sibTransId="{98E6DD7C-B953-4119-9F64-9914E467ECBF}"/>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796B79CB-3822-4F26-8A41-F09ED3024758}" type="presOf" srcId="{C3C2FA9A-3842-4001-BDE9-0A46BFD6EB8D}" destId="{4914C8C9-1122-461F-9F3B-6BDCA9CAF7E5}" srcOrd="1" destOrd="0" presId="urn:microsoft.com/office/officeart/2016/7/layout/LinearBlockProcessNumbered"/>
    <dgm:cxn modelId="{F33D7EE9-E89F-4927-8B8D-C4BD6F287037}" type="presOf" srcId="{5D1845EC-3C16-47C1-BB65-4C4610193CBC}" destId="{52C3544E-39AB-49B7-B58B-056AB88DEE79}" srcOrd="0" destOrd="0" presId="urn:microsoft.com/office/officeart/2016/7/layout/LinearBlockProcessNumbered"/>
    <dgm:cxn modelId="{7D7B6CF4-1A1D-4E61-B5FE-C95185EF2648}" type="presOf" srcId="{9EF41CC5-EF3B-4A6D-8229-3F1333EADFB3}" destId="{67D48337-9200-42EF-A956-8FC92E9B78D2}" srcOrd="1"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96469FC-4503-405E-86B7-1C86F1AFF9B5}" type="presOf" srcId="{C3C2FA9A-3842-4001-BDE9-0A46BFD6EB8D}" destId="{CC075A39-2DC5-41D6-8B17-41AF9F8ACFCC}"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 modelId="{54ECA7F2-A0DF-4986-AE54-992A033C21C0}" type="presParOf" srcId="{579698BD-D232-4926-8D7B-29A69B90858B}" destId="{1E287E98-2E29-43BC-9CBD-917630318396}" srcOrd="5" destOrd="0" presId="urn:microsoft.com/office/officeart/2016/7/layout/LinearBlockProcessNumbered"/>
    <dgm:cxn modelId="{11D2B40B-651E-400F-96C5-817A6091911E}" type="presParOf" srcId="{579698BD-D232-4926-8D7B-29A69B90858B}" destId="{B023B5BA-F82A-41B7-9BAD-1E4BF5252615}" srcOrd="6" destOrd="0" presId="urn:microsoft.com/office/officeart/2016/7/layout/LinearBlockProcessNumbered"/>
    <dgm:cxn modelId="{598F8A47-6BCF-41D0-8E52-86D51BC2F22B}" type="presParOf" srcId="{B023B5BA-F82A-41B7-9BAD-1E4BF5252615}" destId="{CC075A39-2DC5-41D6-8B17-41AF9F8ACFCC}" srcOrd="0" destOrd="0" presId="urn:microsoft.com/office/officeart/2016/7/layout/LinearBlockProcessNumbered"/>
    <dgm:cxn modelId="{D2A60750-BC71-411A-A72E-83D2076957B7}" type="presParOf" srcId="{B023B5BA-F82A-41B7-9BAD-1E4BF5252615}" destId="{01D56B7C-EC97-4D68-954B-4EBA5EA20264}" srcOrd="1" destOrd="0" presId="urn:microsoft.com/office/officeart/2016/7/layout/LinearBlockProcessNumbered"/>
    <dgm:cxn modelId="{71976DF2-D385-47E9-B33C-BF609A303780}" type="presParOf" srcId="{B023B5BA-F82A-41B7-9BAD-1E4BF5252615}" destId="{4914C8C9-1122-461F-9F3B-6BDCA9CAF7E5}" srcOrd="2" destOrd="0" presId="urn:microsoft.com/office/officeart/2016/7/layout/LinearBlockProcessNumbered"/>
    <dgm:cxn modelId="{E6CF902A-ECC9-49D1-A0C1-0FA24F107E93}" type="presParOf" srcId="{579698BD-D232-4926-8D7B-29A69B90858B}" destId="{CA364E9C-64CC-41E9-8FE7-AC1FD26548F8}" srcOrd="7" destOrd="0" presId="urn:microsoft.com/office/officeart/2016/7/layout/LinearBlockProcessNumbered"/>
    <dgm:cxn modelId="{BEE02119-6359-4E88-AFC6-26FE7AAD6E5E}" type="presParOf" srcId="{579698BD-D232-4926-8D7B-29A69B90858B}" destId="{FC553638-47F6-48F1-ACE7-F7160C5FDCE9}" srcOrd="8" destOrd="0" presId="urn:microsoft.com/office/officeart/2016/7/layout/LinearBlockProcessNumbered"/>
    <dgm:cxn modelId="{A5002343-97EF-42A8-BC35-FA54132EF6F1}" type="presParOf" srcId="{FC553638-47F6-48F1-ACE7-F7160C5FDCE9}" destId="{52C3544E-39AB-49B7-B58B-056AB88DEE79}" srcOrd="0" destOrd="0" presId="urn:microsoft.com/office/officeart/2016/7/layout/LinearBlockProcessNumbered"/>
    <dgm:cxn modelId="{AFAEA4BE-8D31-45A7-AEE3-708DF2F4EDFF}" type="presParOf" srcId="{FC553638-47F6-48F1-ACE7-F7160C5FDCE9}" destId="{93E83B19-85E3-47D8-B0BC-8A753B713C71}" srcOrd="1" destOrd="0" presId="urn:microsoft.com/office/officeart/2016/7/layout/LinearBlockProcessNumbered"/>
    <dgm:cxn modelId="{11530C4A-1F32-492D-8276-0577AA7D7BE6}" type="presParOf" srcId="{FC553638-47F6-48F1-ACE7-F7160C5FDCE9}" destId="{B97689EF-CD4B-4200-B1A1-C48C8CB43915}"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6561" y="690976"/>
          <a:ext cx="2051234" cy="2461481"/>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616" tIns="0" rIns="202616" bIns="330200" numCol="1" spcCol="1270" anchor="t" anchorCtr="0">
          <a:noAutofit/>
        </a:bodyPr>
        <a:lstStyle/>
        <a:p>
          <a:pPr marL="0" lvl="0" indent="0" algn="l" defTabSz="755650">
            <a:lnSpc>
              <a:spcPct val="90000"/>
            </a:lnSpc>
            <a:spcBef>
              <a:spcPct val="0"/>
            </a:spcBef>
            <a:spcAft>
              <a:spcPct val="35000"/>
            </a:spcAft>
            <a:buNone/>
            <a:defRPr cap="all"/>
          </a:pPr>
          <a:r>
            <a:rPr lang="en-US" sz="1700" kern="1200" dirty="0"/>
            <a:t>Gross income by Customer type, Gender, Branch</a:t>
          </a:r>
        </a:p>
      </dsp:txBody>
      <dsp:txXfrm>
        <a:off x="6561" y="1675569"/>
        <a:ext cx="2051234" cy="1476889"/>
      </dsp:txXfrm>
    </dsp:sp>
    <dsp:sp modelId="{BBA91679-4684-4A04-8AEB-03038C78A75C}">
      <dsp:nvSpPr>
        <dsp:cNvPr id="0" name=""/>
        <dsp:cNvSpPr/>
      </dsp:nvSpPr>
      <dsp:spPr>
        <a:xfrm>
          <a:off x="6561" y="690976"/>
          <a:ext cx="2051234" cy="984592"/>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616" tIns="165100" rIns="202616" bIns="165100" numCol="1" spcCol="1270" anchor="ctr" anchorCtr="0">
          <a:noAutofit/>
        </a:bodyPr>
        <a:lstStyle/>
        <a:p>
          <a:pPr marL="0" lvl="0" indent="0" algn="l" defTabSz="2089150">
            <a:lnSpc>
              <a:spcPct val="90000"/>
            </a:lnSpc>
            <a:spcBef>
              <a:spcPct val="0"/>
            </a:spcBef>
            <a:spcAft>
              <a:spcPct val="35000"/>
            </a:spcAft>
            <a:buNone/>
          </a:pPr>
          <a:r>
            <a:rPr lang="en-US" sz="4700" kern="1200"/>
            <a:t>01</a:t>
          </a:r>
          <a:endParaRPr lang="en-US" sz="4700" kern="1200" dirty="0"/>
        </a:p>
      </dsp:txBody>
      <dsp:txXfrm>
        <a:off x="6561" y="690976"/>
        <a:ext cx="2051234" cy="984592"/>
      </dsp:txXfrm>
    </dsp:sp>
    <dsp:sp modelId="{00AE7F27-0E5D-4AFB-ACD6-B5A19E79EA42}">
      <dsp:nvSpPr>
        <dsp:cNvPr id="0" name=""/>
        <dsp:cNvSpPr/>
      </dsp:nvSpPr>
      <dsp:spPr>
        <a:xfrm>
          <a:off x="2221895" y="690976"/>
          <a:ext cx="2051234" cy="2461481"/>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616" tIns="0" rIns="202616" bIns="330200" numCol="1" spcCol="1270" anchor="t" anchorCtr="0">
          <a:noAutofit/>
        </a:bodyPr>
        <a:lstStyle/>
        <a:p>
          <a:pPr marL="0" lvl="0" indent="0" algn="l" defTabSz="755650">
            <a:lnSpc>
              <a:spcPct val="90000"/>
            </a:lnSpc>
            <a:spcBef>
              <a:spcPct val="0"/>
            </a:spcBef>
            <a:spcAft>
              <a:spcPct val="35000"/>
            </a:spcAft>
            <a:buNone/>
            <a:defRPr cap="all"/>
          </a:pPr>
          <a:r>
            <a:rPr lang="en-IN" sz="1700" kern="1200" dirty="0"/>
            <a:t>Gross Income by City</a:t>
          </a:r>
          <a:endParaRPr lang="en-US" sz="1700" kern="1200" dirty="0"/>
        </a:p>
      </dsp:txBody>
      <dsp:txXfrm>
        <a:off x="2221895" y="1675569"/>
        <a:ext cx="2051234" cy="1476889"/>
      </dsp:txXfrm>
    </dsp:sp>
    <dsp:sp modelId="{975C752B-C37A-4BA6-A3AE-2202A141404A}">
      <dsp:nvSpPr>
        <dsp:cNvPr id="0" name=""/>
        <dsp:cNvSpPr/>
      </dsp:nvSpPr>
      <dsp:spPr>
        <a:xfrm>
          <a:off x="2221895" y="690976"/>
          <a:ext cx="2051234" cy="984592"/>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616" tIns="165100" rIns="202616" bIns="165100" numCol="1" spcCol="1270" anchor="ctr" anchorCtr="0">
          <a:noAutofit/>
        </a:bodyPr>
        <a:lstStyle/>
        <a:p>
          <a:pPr marL="0" lvl="0" indent="0" algn="l" defTabSz="2089150">
            <a:lnSpc>
              <a:spcPct val="90000"/>
            </a:lnSpc>
            <a:spcBef>
              <a:spcPct val="0"/>
            </a:spcBef>
            <a:spcAft>
              <a:spcPct val="35000"/>
            </a:spcAft>
            <a:buNone/>
          </a:pPr>
          <a:r>
            <a:rPr lang="en-US" sz="4700" kern="1200"/>
            <a:t>02</a:t>
          </a:r>
        </a:p>
      </dsp:txBody>
      <dsp:txXfrm>
        <a:off x="2221895" y="690976"/>
        <a:ext cx="2051234" cy="984592"/>
      </dsp:txXfrm>
    </dsp:sp>
    <dsp:sp modelId="{CAD62F17-E99D-4FEF-B376-961CA4CB20EB}">
      <dsp:nvSpPr>
        <dsp:cNvPr id="0" name=""/>
        <dsp:cNvSpPr/>
      </dsp:nvSpPr>
      <dsp:spPr>
        <a:xfrm>
          <a:off x="4437229" y="690976"/>
          <a:ext cx="2051234" cy="2461481"/>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616" tIns="0" rIns="202616" bIns="330200" numCol="1" spcCol="1270" anchor="t" anchorCtr="0">
          <a:noAutofit/>
        </a:bodyPr>
        <a:lstStyle/>
        <a:p>
          <a:pPr marL="0" lvl="0" indent="0" algn="l" defTabSz="755650">
            <a:lnSpc>
              <a:spcPct val="90000"/>
            </a:lnSpc>
            <a:spcBef>
              <a:spcPct val="0"/>
            </a:spcBef>
            <a:spcAft>
              <a:spcPct val="35000"/>
            </a:spcAft>
            <a:buNone/>
            <a:defRPr cap="all"/>
          </a:pPr>
          <a:r>
            <a:rPr lang="en-US" sz="1700" kern="1200" dirty="0"/>
            <a:t>Sales by time of day</a:t>
          </a:r>
        </a:p>
      </dsp:txBody>
      <dsp:txXfrm>
        <a:off x="4437229" y="1675569"/>
        <a:ext cx="2051234" cy="1476889"/>
      </dsp:txXfrm>
    </dsp:sp>
    <dsp:sp modelId="{E20811D6-E5D4-4C9E-AABF-9E0E1902CA2C}">
      <dsp:nvSpPr>
        <dsp:cNvPr id="0" name=""/>
        <dsp:cNvSpPr/>
      </dsp:nvSpPr>
      <dsp:spPr>
        <a:xfrm>
          <a:off x="4437229" y="690976"/>
          <a:ext cx="2051234" cy="984592"/>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616" tIns="165100" rIns="202616" bIns="165100" numCol="1" spcCol="1270" anchor="ctr" anchorCtr="0">
          <a:noAutofit/>
        </a:bodyPr>
        <a:lstStyle/>
        <a:p>
          <a:pPr marL="0" lvl="0" indent="0" algn="l" defTabSz="2089150">
            <a:lnSpc>
              <a:spcPct val="90000"/>
            </a:lnSpc>
            <a:spcBef>
              <a:spcPct val="0"/>
            </a:spcBef>
            <a:spcAft>
              <a:spcPct val="35000"/>
            </a:spcAft>
            <a:buNone/>
          </a:pPr>
          <a:r>
            <a:rPr lang="en-US" sz="4700" kern="1200"/>
            <a:t>03</a:t>
          </a:r>
        </a:p>
      </dsp:txBody>
      <dsp:txXfrm>
        <a:off x="4437229" y="690976"/>
        <a:ext cx="2051234" cy="984592"/>
      </dsp:txXfrm>
    </dsp:sp>
    <dsp:sp modelId="{CC075A39-2DC5-41D6-8B17-41AF9F8ACFCC}">
      <dsp:nvSpPr>
        <dsp:cNvPr id="0" name=""/>
        <dsp:cNvSpPr/>
      </dsp:nvSpPr>
      <dsp:spPr>
        <a:xfrm>
          <a:off x="6652562" y="690976"/>
          <a:ext cx="2051234" cy="2461481"/>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616" tIns="0" rIns="202616" bIns="330200" numCol="1" spcCol="1270" anchor="t" anchorCtr="0">
          <a:noAutofit/>
        </a:bodyPr>
        <a:lstStyle/>
        <a:p>
          <a:pPr marL="0" lvl="0" indent="0" algn="l" defTabSz="755650">
            <a:lnSpc>
              <a:spcPct val="90000"/>
            </a:lnSpc>
            <a:spcBef>
              <a:spcPct val="0"/>
            </a:spcBef>
            <a:spcAft>
              <a:spcPct val="35000"/>
            </a:spcAft>
            <a:buNone/>
          </a:pPr>
          <a:r>
            <a:rPr lang="en-IN" sz="1700" kern="1200" dirty="0"/>
            <a:t>Top 4 Products lines</a:t>
          </a:r>
        </a:p>
      </dsp:txBody>
      <dsp:txXfrm>
        <a:off x="6652562" y="1675569"/>
        <a:ext cx="2051234" cy="1476889"/>
      </dsp:txXfrm>
    </dsp:sp>
    <dsp:sp modelId="{01D56B7C-EC97-4D68-954B-4EBA5EA20264}">
      <dsp:nvSpPr>
        <dsp:cNvPr id="0" name=""/>
        <dsp:cNvSpPr/>
      </dsp:nvSpPr>
      <dsp:spPr>
        <a:xfrm>
          <a:off x="6652562" y="690976"/>
          <a:ext cx="2051234" cy="984592"/>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616" tIns="165100" rIns="202616" bIns="165100" numCol="1" spcCol="1270" anchor="ctr" anchorCtr="0">
          <a:noAutofit/>
        </a:bodyPr>
        <a:lstStyle/>
        <a:p>
          <a:pPr marL="0" lvl="0" indent="0" algn="l" defTabSz="2089150">
            <a:lnSpc>
              <a:spcPct val="90000"/>
            </a:lnSpc>
            <a:spcBef>
              <a:spcPct val="0"/>
            </a:spcBef>
            <a:spcAft>
              <a:spcPct val="35000"/>
            </a:spcAft>
            <a:buNone/>
          </a:pPr>
          <a:r>
            <a:rPr lang="en-IN" sz="4700" kern="1200"/>
            <a:t>04</a:t>
          </a:r>
          <a:endParaRPr lang="en-IN" sz="4700" kern="1200" dirty="0"/>
        </a:p>
      </dsp:txBody>
      <dsp:txXfrm>
        <a:off x="6652562" y="690976"/>
        <a:ext cx="2051234" cy="984592"/>
      </dsp:txXfrm>
    </dsp:sp>
    <dsp:sp modelId="{52C3544E-39AB-49B7-B58B-056AB88DEE79}">
      <dsp:nvSpPr>
        <dsp:cNvPr id="0" name=""/>
        <dsp:cNvSpPr/>
      </dsp:nvSpPr>
      <dsp:spPr>
        <a:xfrm>
          <a:off x="8867896" y="690976"/>
          <a:ext cx="2051234" cy="2461481"/>
        </a:xfrm>
        <a:prstGeom prst="rect">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616" tIns="0" rIns="202616" bIns="330200" numCol="1" spcCol="1270" anchor="t" anchorCtr="0">
          <a:noAutofit/>
        </a:bodyPr>
        <a:lstStyle/>
        <a:p>
          <a:pPr marL="0" lvl="0" indent="0" algn="l" defTabSz="755650">
            <a:lnSpc>
              <a:spcPct val="90000"/>
            </a:lnSpc>
            <a:spcBef>
              <a:spcPct val="0"/>
            </a:spcBef>
            <a:spcAft>
              <a:spcPct val="35000"/>
            </a:spcAft>
            <a:buNone/>
          </a:pPr>
          <a:r>
            <a:rPr lang="en-IN" sz="1700" kern="1200" dirty="0"/>
            <a:t>Gender wise measures</a:t>
          </a:r>
        </a:p>
      </dsp:txBody>
      <dsp:txXfrm>
        <a:off x="8867896" y="1675569"/>
        <a:ext cx="2051234" cy="1476889"/>
      </dsp:txXfrm>
    </dsp:sp>
    <dsp:sp modelId="{93E83B19-85E3-47D8-B0BC-8A753B713C71}">
      <dsp:nvSpPr>
        <dsp:cNvPr id="0" name=""/>
        <dsp:cNvSpPr/>
      </dsp:nvSpPr>
      <dsp:spPr>
        <a:xfrm>
          <a:off x="8867896" y="690976"/>
          <a:ext cx="2051234" cy="984592"/>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616" tIns="165100" rIns="202616" bIns="165100" numCol="1" spcCol="1270" anchor="ctr" anchorCtr="0">
          <a:noAutofit/>
        </a:bodyPr>
        <a:lstStyle/>
        <a:p>
          <a:pPr marL="0" lvl="0" indent="0" algn="l" defTabSz="2089150">
            <a:lnSpc>
              <a:spcPct val="90000"/>
            </a:lnSpc>
            <a:spcBef>
              <a:spcPct val="0"/>
            </a:spcBef>
            <a:spcAft>
              <a:spcPct val="35000"/>
            </a:spcAft>
            <a:buNone/>
          </a:pPr>
          <a:r>
            <a:rPr lang="en-IN" sz="4700" kern="1200"/>
            <a:t>05</a:t>
          </a:r>
        </a:p>
      </dsp:txBody>
      <dsp:txXfrm>
        <a:off x="8867896" y="690976"/>
        <a:ext cx="2051234" cy="984592"/>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4/13/2025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4/13/2025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Supermarket Sales</a:t>
            </a:r>
            <a:br>
              <a:rPr lang="en-US" sz="7200" dirty="0"/>
            </a:br>
            <a:r>
              <a:rPr lang="en-US" sz="7200" dirty="0"/>
              <a:t>Analysis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4822611"/>
            <a:ext cx="9440034" cy="1397951"/>
          </a:xfrm>
        </p:spPr>
        <p:txBody>
          <a:bodyPr>
            <a:normAutofit/>
          </a:bodyPr>
          <a:lstStyle/>
          <a:p>
            <a:r>
              <a:rPr lang="en-US" sz="2800" dirty="0"/>
              <a:t>By Nathan Jude Furtado</a:t>
            </a: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Key Visualizations</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124823610"/>
              </p:ext>
            </p:extLst>
          </p:nvPr>
        </p:nvGraphicFramePr>
        <p:xfrm>
          <a:off x="633153" y="2062065"/>
          <a:ext cx="10925693" cy="3843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B9FF5-8E84-480A-45EE-EA7FE6E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8B5749-7293-C769-10E8-9FC6FB453832}"/>
              </a:ext>
            </a:extLst>
          </p:cNvPr>
          <p:cNvSpPr>
            <a:spLocks noGrp="1"/>
          </p:cNvSpPr>
          <p:nvPr>
            <p:ph type="title"/>
          </p:nvPr>
        </p:nvSpPr>
        <p:spPr/>
        <p:txBody>
          <a:bodyPr/>
          <a:lstStyle/>
          <a:p>
            <a:r>
              <a:rPr lang="en-US" dirty="0"/>
              <a:t>Gross income by Customer type, Gender, Branch</a:t>
            </a:r>
            <a:br>
              <a:rPr lang="en-US" dirty="0"/>
            </a:br>
            <a:endParaRPr lang="en-IN" dirty="0"/>
          </a:p>
        </p:txBody>
      </p:sp>
      <p:pic>
        <p:nvPicPr>
          <p:cNvPr id="8" name="Picture Placeholder 7">
            <a:extLst>
              <a:ext uri="{FF2B5EF4-FFF2-40B4-BE49-F238E27FC236}">
                <a16:creationId xmlns:a16="http://schemas.microsoft.com/office/drawing/2014/main" id="{2C867175-DC73-3ED3-A47D-10911CBFEBB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4910" r="24910"/>
          <a:stretch>
            <a:fillRect/>
          </a:stretch>
        </p:blipFill>
        <p:spPr>
          <a:xfrm>
            <a:off x="6773863" y="763588"/>
            <a:ext cx="4776787" cy="4913312"/>
          </a:xfrm>
        </p:spPr>
      </p:pic>
      <p:sp>
        <p:nvSpPr>
          <p:cNvPr id="9" name="Rectangle 1">
            <a:extLst>
              <a:ext uri="{FF2B5EF4-FFF2-40B4-BE49-F238E27FC236}">
                <a16:creationId xmlns:a16="http://schemas.microsoft.com/office/drawing/2014/main" id="{B3B0EBB9-1083-F90F-70F5-8ED9FCAC4EEF}"/>
              </a:ext>
            </a:extLst>
          </p:cNvPr>
          <p:cNvSpPr>
            <a:spLocks noGrp="1" noChangeArrowheads="1"/>
          </p:cNvSpPr>
          <p:nvPr>
            <p:ph type="body" sz="half" idx="2"/>
          </p:nvPr>
        </p:nvSpPr>
        <p:spPr bwMode="auto">
          <a:xfrm>
            <a:off x="979714" y="2816386"/>
            <a:ext cx="508207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Members</a:t>
            </a:r>
            <a:r>
              <a:rPr kumimoji="0" lang="en-US" altLang="en-US" sz="1800" b="0" i="0" u="none" strike="noStrike" cap="none" normalizeH="0" baseline="0" dirty="0">
                <a:ln>
                  <a:noFill/>
                </a:ln>
                <a:solidFill>
                  <a:schemeClr val="tx1"/>
                </a:solidFill>
                <a:effectLst/>
                <a:latin typeface="Arial" panose="020B0604020202020204" pitchFamily="34" charset="0"/>
              </a:rPr>
              <a:t> tend to generate slightly </a:t>
            </a:r>
            <a:r>
              <a:rPr kumimoji="0" lang="en-US" altLang="en-US" sz="1800" b="1" i="0" u="none" strike="noStrike" cap="none" normalizeH="0" baseline="0" dirty="0">
                <a:ln>
                  <a:noFill/>
                </a:ln>
                <a:solidFill>
                  <a:schemeClr val="tx1"/>
                </a:solidFill>
                <a:effectLst/>
                <a:latin typeface="Arial" panose="020B0604020202020204" pitchFamily="34" charset="0"/>
              </a:rPr>
              <a:t>higher gross income</a:t>
            </a:r>
            <a:r>
              <a:rPr kumimoji="0" lang="en-US" altLang="en-US" sz="1800" b="0" i="0" u="none" strike="noStrike" cap="none" normalizeH="0" baseline="0" dirty="0">
                <a:ln>
                  <a:noFill/>
                </a:ln>
                <a:solidFill>
                  <a:schemeClr val="tx1"/>
                </a:solidFill>
                <a:effectLst/>
                <a:latin typeface="Arial" panose="020B0604020202020204" pitchFamily="34" charset="0"/>
              </a:rPr>
              <a:t> compared to </a:t>
            </a:r>
            <a:r>
              <a:rPr kumimoji="0" lang="en-US" altLang="en-US" sz="1800" b="1" i="0" u="none" strike="noStrike" cap="none" normalizeH="0" baseline="0" dirty="0">
                <a:ln>
                  <a:noFill/>
                </a:ln>
                <a:solidFill>
                  <a:schemeClr val="tx1"/>
                </a:solidFill>
                <a:effectLst/>
                <a:latin typeface="Arial" panose="020B0604020202020204" pitchFamily="34" charset="0"/>
              </a:rPr>
              <a:t>normal customers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Possible reason: Members may purchase larger baskets or benefit from loyalty programs.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Focusing on Member retention and expanding membership programs could boost </a:t>
            </a:r>
            <a:r>
              <a:rPr kumimoji="0" lang="en-US" altLang="en-US" sz="1800" b="0" i="0" u="none" strike="noStrike" cap="none" normalizeH="0" baseline="0" dirty="0" err="1">
                <a:ln>
                  <a:noFill/>
                </a:ln>
                <a:solidFill>
                  <a:schemeClr val="tx1"/>
                </a:solidFill>
                <a:effectLst/>
                <a:latin typeface="Arial" panose="020B0604020202020204" pitchFamily="34" charset="0"/>
              </a:rPr>
              <a:t>revenu</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6965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F6F38-A3E4-3D39-38A6-D76124D748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044E93-499A-95D4-C5B7-F289E7BB19CD}"/>
              </a:ext>
            </a:extLst>
          </p:cNvPr>
          <p:cNvSpPr>
            <a:spLocks noGrp="1"/>
          </p:cNvSpPr>
          <p:nvPr>
            <p:ph type="title"/>
          </p:nvPr>
        </p:nvSpPr>
        <p:spPr>
          <a:xfrm>
            <a:off x="913795" y="763702"/>
            <a:ext cx="5833404" cy="747857"/>
          </a:xfrm>
        </p:spPr>
        <p:txBody>
          <a:bodyPr/>
          <a:lstStyle/>
          <a:p>
            <a:r>
              <a:rPr lang="en-US" dirty="0"/>
              <a:t>City wise Income</a:t>
            </a:r>
            <a:endParaRPr lang="en-IN" dirty="0"/>
          </a:p>
        </p:txBody>
      </p:sp>
      <p:pic>
        <p:nvPicPr>
          <p:cNvPr id="18" name="Picture Placeholder 17">
            <a:extLst>
              <a:ext uri="{FF2B5EF4-FFF2-40B4-BE49-F238E27FC236}">
                <a16:creationId xmlns:a16="http://schemas.microsoft.com/office/drawing/2014/main" id="{E4D7B6D3-AB6C-E6B4-4A32-2D541C6FB42A}"/>
              </a:ext>
            </a:extLst>
          </p:cNvPr>
          <p:cNvPicPr>
            <a:picLocks noGrp="1" noChangeAspect="1"/>
          </p:cNvPicPr>
          <p:nvPr>
            <p:ph type="pic" idx="1"/>
          </p:nvPr>
        </p:nvPicPr>
        <p:blipFill>
          <a:blip r:embed="rId2"/>
          <a:srcRect l="64" r="64"/>
          <a:stretch/>
        </p:blipFill>
        <p:spPr>
          <a:xfrm>
            <a:off x="6442965" y="1642398"/>
            <a:ext cx="5596797" cy="3573204"/>
          </a:xfrm>
        </p:spPr>
      </p:pic>
      <p:sp>
        <p:nvSpPr>
          <p:cNvPr id="5" name="Rectangle 1">
            <a:extLst>
              <a:ext uri="{FF2B5EF4-FFF2-40B4-BE49-F238E27FC236}">
                <a16:creationId xmlns:a16="http://schemas.microsoft.com/office/drawing/2014/main" id="{2275DD9A-49A4-2145-0BC6-FE0B5B40A313}"/>
              </a:ext>
            </a:extLst>
          </p:cNvPr>
          <p:cNvSpPr>
            <a:spLocks noGrp="1" noChangeArrowheads="1"/>
          </p:cNvSpPr>
          <p:nvPr>
            <p:ph type="body" sz="half" idx="2"/>
          </p:nvPr>
        </p:nvSpPr>
        <p:spPr bwMode="auto">
          <a:xfrm>
            <a:off x="1060059" y="1991801"/>
            <a:ext cx="468897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Yangon</a:t>
            </a:r>
            <a:r>
              <a:rPr kumimoji="0" lang="en-US" altLang="en-US" sz="1800" b="0" i="0" u="none" strike="noStrike" cap="none" normalizeH="0" baseline="0" dirty="0">
                <a:ln>
                  <a:noFill/>
                </a:ln>
                <a:solidFill>
                  <a:schemeClr val="tx1"/>
                </a:solidFill>
                <a:effectLst/>
                <a:latin typeface="Arial" panose="020B0604020202020204" pitchFamily="34" charset="0"/>
              </a:rPr>
              <a:t> typically shows he </a:t>
            </a:r>
            <a:r>
              <a:rPr kumimoji="0" lang="en-US" altLang="en-US" sz="1800" b="1" i="0" u="none" strike="noStrike" cap="none" normalizeH="0" baseline="0" dirty="0">
                <a:ln>
                  <a:noFill/>
                </a:ln>
                <a:solidFill>
                  <a:schemeClr val="tx1"/>
                </a:solidFill>
                <a:effectLst/>
                <a:latin typeface="Arial" panose="020B0604020202020204" pitchFamily="34" charset="0"/>
              </a:rPr>
              <a:t>highest total gross income</a:t>
            </a:r>
            <a:r>
              <a:rPr kumimoji="0" lang="en-US" altLang="en-US" sz="1800" b="0" i="0" u="none" strike="noStrike" cap="none" normalizeH="0" baseline="0" dirty="0">
                <a:ln>
                  <a:noFill/>
                </a:ln>
                <a:solidFill>
                  <a:schemeClr val="tx1"/>
                </a:solidFill>
                <a:effectLst/>
                <a:latin typeface="Arial" panose="020B0604020202020204" pitchFamily="34" charset="0"/>
              </a:rPr>
              <a:t>, driven by a larger number of transactions and a broader customer base.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Mandalay</a:t>
            </a:r>
            <a:r>
              <a:rPr kumimoji="0" lang="en-US" altLang="en-US" sz="1800" b="0" i="0" u="none" strike="noStrike" cap="none" normalizeH="0" baseline="0" dirty="0">
                <a:ln>
                  <a:noFill/>
                </a:ln>
                <a:solidFill>
                  <a:schemeClr val="tx1"/>
                </a:solidFill>
                <a:effectLst/>
                <a:latin typeface="Arial" panose="020B0604020202020204" pitchFamily="34" charset="0"/>
              </a:rPr>
              <a:t> contributes a </a:t>
            </a:r>
            <a:r>
              <a:rPr kumimoji="0" lang="en-US" altLang="en-US" sz="1800" b="1" i="0" u="none" strike="noStrike" cap="none" normalizeH="0" baseline="0" dirty="0">
                <a:ln>
                  <a:noFill/>
                </a:ln>
                <a:solidFill>
                  <a:schemeClr val="tx1"/>
                </a:solidFill>
                <a:effectLst/>
                <a:latin typeface="Arial" panose="020B0604020202020204" pitchFamily="34" charset="0"/>
              </a:rPr>
              <a:t>moderate share</a:t>
            </a:r>
            <a:r>
              <a:rPr kumimoji="0" lang="en-US" altLang="en-US" sz="1800" b="0" i="0" u="none" strike="noStrike" cap="none" normalizeH="0" baseline="0" dirty="0">
                <a:ln>
                  <a:noFill/>
                </a:ln>
                <a:solidFill>
                  <a:schemeClr val="tx1"/>
                </a:solidFill>
                <a:effectLst/>
                <a:latin typeface="Arial" panose="020B0604020202020204" pitchFamily="34" charset="0"/>
              </a:rPr>
              <a:t> of gross income, reflecting stable but slightly lower sales activity compared to Yangon.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Naypyitaw</a:t>
            </a:r>
            <a:r>
              <a:rPr kumimoji="0" lang="en-US" altLang="en-US" sz="1800" b="0" i="0" u="none" strike="noStrike" cap="none" normalizeH="0" baseline="0" dirty="0">
                <a:ln>
                  <a:noFill/>
                </a:ln>
                <a:solidFill>
                  <a:schemeClr val="tx1"/>
                </a:solidFill>
                <a:effectLst/>
                <a:latin typeface="Arial" panose="020B0604020202020204" pitchFamily="34" charset="0"/>
              </a:rPr>
              <a:t> often has the </a:t>
            </a:r>
            <a:r>
              <a:rPr kumimoji="0" lang="en-US" altLang="en-US" sz="1800" b="1" i="0" u="none" strike="noStrike" cap="none" normalizeH="0" baseline="0" dirty="0">
                <a:ln>
                  <a:noFill/>
                </a:ln>
                <a:solidFill>
                  <a:schemeClr val="tx1"/>
                </a:solidFill>
                <a:effectLst/>
                <a:latin typeface="Arial" panose="020B0604020202020204" pitchFamily="34" charset="0"/>
              </a:rPr>
              <a:t>lowest total gross income</a:t>
            </a:r>
            <a:r>
              <a:rPr kumimoji="0" lang="en-US" altLang="en-US" sz="1800" b="0" i="0" u="none" strike="noStrike" cap="none" normalizeH="0" baseline="0" dirty="0">
                <a:ln>
                  <a:noFill/>
                </a:ln>
                <a:solidFill>
                  <a:schemeClr val="tx1"/>
                </a:solidFill>
                <a:effectLst/>
                <a:latin typeface="Arial" panose="020B0604020202020204" pitchFamily="34" charset="0"/>
              </a:rPr>
              <a:t>; however, when looking at </a:t>
            </a:r>
            <a:r>
              <a:rPr kumimoji="0" lang="en-US" altLang="en-US" sz="1800" b="1" i="0" u="none" strike="noStrike" cap="none" normalizeH="0" baseline="0" dirty="0">
                <a:ln>
                  <a:noFill/>
                </a:ln>
                <a:solidFill>
                  <a:schemeClr val="tx1"/>
                </a:solidFill>
                <a:effectLst/>
                <a:latin typeface="Arial" panose="020B0604020202020204" pitchFamily="34" charset="0"/>
              </a:rPr>
              <a:t>average gross income per transaction</a:t>
            </a:r>
            <a:r>
              <a:rPr kumimoji="0" lang="en-US" altLang="en-US" sz="1800" b="0" i="0" u="none" strike="noStrike" cap="none" normalizeH="0" baseline="0" dirty="0">
                <a:ln>
                  <a:noFill/>
                </a:ln>
                <a:solidFill>
                  <a:schemeClr val="tx1"/>
                </a:solidFill>
                <a:effectLst/>
                <a:latin typeface="Arial" panose="020B0604020202020204" pitchFamily="34" charset="0"/>
              </a:rPr>
              <a:t>, it may perform competitively — suggesting that while fewer customers shop there, they tend to make </a:t>
            </a:r>
            <a:r>
              <a:rPr kumimoji="0" lang="en-US" altLang="en-US" sz="1800" b="1" i="0" u="none" strike="noStrike" cap="none" normalizeH="0" baseline="0" dirty="0">
                <a:ln>
                  <a:noFill/>
                </a:ln>
                <a:solidFill>
                  <a:schemeClr val="tx1"/>
                </a:solidFill>
                <a:effectLst/>
                <a:latin typeface="Arial" panose="020B0604020202020204" pitchFamily="34" charset="0"/>
              </a:rPr>
              <a:t>higher-value purchases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4292215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01473-8EF1-C244-FFDA-DB9B01EF32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BD1E4F-097A-9CB5-C868-A8AF37702ECC}"/>
              </a:ext>
            </a:extLst>
          </p:cNvPr>
          <p:cNvSpPr>
            <a:spLocks noGrp="1"/>
          </p:cNvSpPr>
          <p:nvPr>
            <p:ph type="title"/>
          </p:nvPr>
        </p:nvSpPr>
        <p:spPr>
          <a:xfrm>
            <a:off x="945115" y="368289"/>
            <a:ext cx="5701609" cy="1046438"/>
          </a:xfrm>
        </p:spPr>
        <p:txBody>
          <a:bodyPr/>
          <a:lstStyle/>
          <a:p>
            <a:r>
              <a:rPr lang="en-IN" dirty="0"/>
              <a:t>Gender-wise Measures</a:t>
            </a:r>
          </a:p>
        </p:txBody>
      </p:sp>
      <p:pic>
        <p:nvPicPr>
          <p:cNvPr id="9" name="Picture Placeholder 8">
            <a:extLst>
              <a:ext uri="{FF2B5EF4-FFF2-40B4-BE49-F238E27FC236}">
                <a16:creationId xmlns:a16="http://schemas.microsoft.com/office/drawing/2014/main" id="{A67CA392-6BCD-4012-82E0-D69E769BDDE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6344" r="6344"/>
          <a:stretch>
            <a:fillRect/>
          </a:stretch>
        </p:blipFill>
        <p:spPr>
          <a:xfrm>
            <a:off x="7442551" y="2304662"/>
            <a:ext cx="4236622" cy="2504492"/>
          </a:xfrm>
        </p:spPr>
      </p:pic>
      <p:sp>
        <p:nvSpPr>
          <p:cNvPr id="5" name="Rectangle 1">
            <a:extLst>
              <a:ext uri="{FF2B5EF4-FFF2-40B4-BE49-F238E27FC236}">
                <a16:creationId xmlns:a16="http://schemas.microsoft.com/office/drawing/2014/main" id="{E4F79246-79F7-C5E1-D8A5-E43EF7403F1A}"/>
              </a:ext>
            </a:extLst>
          </p:cNvPr>
          <p:cNvSpPr>
            <a:spLocks noGrp="1" noChangeArrowheads="1"/>
          </p:cNvSpPr>
          <p:nvPr>
            <p:ph type="body" sz="half" idx="2"/>
          </p:nvPr>
        </p:nvSpPr>
        <p:spPr bwMode="auto">
          <a:xfrm>
            <a:off x="149290" y="1414727"/>
            <a:ext cx="7293261"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COGS</a:t>
            </a:r>
            <a:r>
              <a:rPr kumimoji="0" lang="en-US" altLang="en-US" sz="1800" b="0" i="0" u="none" strike="noStrike" cap="none" normalizeH="0" baseline="0" dirty="0">
                <a:ln>
                  <a:noFill/>
                </a:ln>
                <a:solidFill>
                  <a:schemeClr val="tx1"/>
                </a:solidFill>
                <a:effectLst/>
                <a:latin typeface="Arial" panose="020B0604020202020204" pitchFamily="34" charset="0"/>
              </a:rPr>
              <a:t> is slightly higher for </a:t>
            </a:r>
            <a:r>
              <a:rPr kumimoji="0" lang="en-US" altLang="en-US" sz="1800" b="1" i="0" u="none" strike="noStrike" cap="none" normalizeH="0" baseline="0" dirty="0">
                <a:ln>
                  <a:noFill/>
                </a:ln>
                <a:solidFill>
                  <a:schemeClr val="tx1"/>
                </a:solidFill>
                <a:effectLst/>
                <a:latin typeface="Arial" panose="020B0604020202020204" pitchFamily="34" charset="0"/>
              </a:rPr>
              <a:t>Females</a:t>
            </a:r>
            <a:r>
              <a:rPr kumimoji="0" lang="en-US" altLang="en-US" sz="1800" b="0" i="0" u="none" strike="noStrike" cap="none" normalizeH="0" baseline="0" dirty="0">
                <a:ln>
                  <a:noFill/>
                </a:ln>
                <a:solidFill>
                  <a:schemeClr val="tx1"/>
                </a:solidFill>
                <a:effectLst/>
                <a:latin typeface="Arial" panose="020B0604020202020204" pitchFamily="34" charset="0"/>
              </a:rPr>
              <a:t> than for </a:t>
            </a:r>
            <a:r>
              <a:rPr kumimoji="0" lang="en-US" altLang="en-US" sz="1800" b="1" i="0" u="none" strike="noStrike" cap="none" normalizeH="0" baseline="0" dirty="0">
                <a:ln>
                  <a:noFill/>
                </a:ln>
                <a:solidFill>
                  <a:schemeClr val="tx1"/>
                </a:solidFill>
                <a:effectLst/>
                <a:latin typeface="Arial" panose="020B0604020202020204" pitchFamily="34" charset="0"/>
              </a:rPr>
              <a:t>Males</a:t>
            </a:r>
            <a:r>
              <a:rPr kumimoji="0" lang="en-US" altLang="en-US" sz="1800" b="0" i="0" u="none" strike="noStrike" cap="none" normalizeH="0" baseline="0" dirty="0">
                <a:ln>
                  <a:noFill/>
                </a:ln>
                <a:solidFill>
                  <a:schemeClr val="tx1"/>
                </a:solidFill>
                <a:effectLst/>
                <a:latin typeface="Arial" panose="020B0604020202020204" pitchFamily="34" charset="0"/>
              </a:rPr>
              <a:t>, indicating more product costs associated with female purchases.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Total Sales</a:t>
            </a:r>
            <a:r>
              <a:rPr kumimoji="0" lang="en-US" altLang="en-US" sz="1800" b="0" i="0" u="none" strike="noStrike" cap="none" normalizeH="0" baseline="0" dirty="0">
                <a:ln>
                  <a:noFill/>
                </a:ln>
                <a:solidFill>
                  <a:schemeClr val="tx1"/>
                </a:solidFill>
                <a:effectLst/>
                <a:latin typeface="Arial" panose="020B0604020202020204" pitchFamily="34" charset="0"/>
              </a:rPr>
              <a:t> are </a:t>
            </a:r>
            <a:r>
              <a:rPr kumimoji="0" lang="en-US" altLang="en-US" sz="1800" b="1" i="0" u="none" strike="noStrike" cap="none" normalizeH="0" baseline="0" dirty="0">
                <a:ln>
                  <a:noFill/>
                </a:ln>
                <a:solidFill>
                  <a:schemeClr val="tx1"/>
                </a:solidFill>
                <a:effectLst/>
                <a:latin typeface="Arial" panose="020B0604020202020204" pitchFamily="34" charset="0"/>
              </a:rPr>
              <a:t>higher for Female customers</a:t>
            </a:r>
            <a:r>
              <a:rPr kumimoji="0" lang="en-US" altLang="en-US" sz="1800" b="0" i="0" u="none" strike="noStrike" cap="none" normalizeH="0" baseline="0" dirty="0">
                <a:ln>
                  <a:noFill/>
                </a:ln>
                <a:solidFill>
                  <a:schemeClr val="tx1"/>
                </a:solidFill>
                <a:effectLst/>
                <a:latin typeface="Arial" panose="020B0604020202020204" pitchFamily="34" charset="0"/>
              </a:rPr>
              <a:t> compared to Male customers.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Gross Income</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Gross Margin %</a:t>
            </a:r>
            <a:r>
              <a:rPr kumimoji="0" lang="en-US" altLang="en-US" sz="1800" b="0" i="0" u="none" strike="noStrike" cap="none" normalizeH="0" baseline="0" dirty="0">
                <a:ln>
                  <a:noFill/>
                </a:ln>
                <a:solidFill>
                  <a:schemeClr val="tx1"/>
                </a:solidFill>
                <a:effectLst/>
                <a:latin typeface="Arial" panose="020B0604020202020204" pitchFamily="34" charset="0"/>
              </a:rPr>
              <a:t> show a marginal difference between genders, with Females slightly leading.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Quantity purchased</a:t>
            </a:r>
            <a:r>
              <a:rPr kumimoji="0" lang="en-US" altLang="en-US" sz="1800" b="0" i="0" u="none" strike="noStrike" cap="none" normalizeH="0" baseline="0" dirty="0">
                <a:ln>
                  <a:noFill/>
                </a:ln>
                <a:solidFill>
                  <a:schemeClr val="tx1"/>
                </a:solidFill>
                <a:effectLst/>
                <a:latin typeface="Arial" panose="020B0604020202020204" pitchFamily="34" charset="0"/>
              </a:rPr>
              <a:t> is fairly </a:t>
            </a:r>
            <a:r>
              <a:rPr kumimoji="0" lang="en-US" altLang="en-US" sz="1800" b="1" i="0" u="none" strike="noStrike" cap="none" normalizeH="0" baseline="0" dirty="0">
                <a:ln>
                  <a:noFill/>
                </a:ln>
                <a:solidFill>
                  <a:schemeClr val="tx1"/>
                </a:solidFill>
                <a:effectLst/>
                <a:latin typeface="Arial" panose="020B0604020202020204" pitchFamily="34" charset="0"/>
              </a:rPr>
              <a:t>similar</a:t>
            </a:r>
            <a:r>
              <a:rPr kumimoji="0" lang="en-US" altLang="en-US" sz="1800" b="0" i="0" u="none" strike="noStrike" cap="none" normalizeH="0" baseline="0" dirty="0">
                <a:ln>
                  <a:noFill/>
                </a:ln>
                <a:solidFill>
                  <a:schemeClr val="tx1"/>
                </a:solidFill>
                <a:effectLst/>
                <a:latin typeface="Arial" panose="020B0604020202020204" pitchFamily="34" charset="0"/>
              </a:rPr>
              <a:t> across genders, suggesting no significant difference in the number of items bought.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Ratings</a:t>
            </a:r>
            <a:r>
              <a:rPr kumimoji="0" lang="en-US" altLang="en-US" sz="1800" b="0" i="0" u="none" strike="noStrike" cap="none" normalizeH="0" baseline="0" dirty="0">
                <a:ln>
                  <a:noFill/>
                </a:ln>
                <a:solidFill>
                  <a:schemeClr val="tx1"/>
                </a:solidFill>
                <a:effectLst/>
                <a:latin typeface="Arial" panose="020B0604020202020204" pitchFamily="34" charset="0"/>
              </a:rPr>
              <a:t> (customer satisfaction) are almost </a:t>
            </a:r>
            <a:r>
              <a:rPr kumimoji="0" lang="en-US" altLang="en-US" sz="1800" b="1" i="0" u="none" strike="noStrike" cap="none" normalizeH="0" baseline="0" dirty="0">
                <a:ln>
                  <a:noFill/>
                </a:ln>
                <a:solidFill>
                  <a:schemeClr val="tx1"/>
                </a:solidFill>
                <a:effectLst/>
                <a:latin typeface="Arial" panose="020B0604020202020204" pitchFamily="34" charset="0"/>
              </a:rPr>
              <a:t>even</a:t>
            </a:r>
            <a:r>
              <a:rPr kumimoji="0" lang="en-US" altLang="en-US" sz="1800" b="0" i="0" u="none" strike="noStrike" cap="none" normalizeH="0" baseline="0" dirty="0">
                <a:ln>
                  <a:noFill/>
                </a:ln>
                <a:solidFill>
                  <a:schemeClr val="tx1"/>
                </a:solidFill>
                <a:effectLst/>
                <a:latin typeface="Arial" panose="020B0604020202020204" pitchFamily="34" charset="0"/>
              </a:rPr>
              <a:t> for both genders.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Unit Price</a:t>
            </a:r>
            <a:r>
              <a:rPr kumimoji="0" lang="en-US" altLang="en-US" sz="1800" b="0" i="0" u="none" strike="noStrike" cap="none" normalizeH="0" baseline="0" dirty="0">
                <a:ln>
                  <a:noFill/>
                </a:ln>
                <a:solidFill>
                  <a:schemeClr val="tx1"/>
                </a:solidFill>
                <a:effectLst/>
                <a:latin typeface="Arial" panose="020B0604020202020204" pitchFamily="34" charset="0"/>
              </a:rPr>
              <a:t> (average selling price per item) appears </a:t>
            </a:r>
            <a:r>
              <a:rPr kumimoji="0" lang="en-US" altLang="en-US" sz="1800" b="1" i="0" u="none" strike="noStrike" cap="none" normalizeH="0" baseline="0" dirty="0">
                <a:ln>
                  <a:noFill/>
                </a:ln>
                <a:solidFill>
                  <a:schemeClr val="tx1"/>
                </a:solidFill>
                <a:effectLst/>
                <a:latin typeface="Arial" panose="020B0604020202020204" pitchFamily="34" charset="0"/>
              </a:rPr>
              <a:t>slightly higher</a:t>
            </a:r>
            <a:r>
              <a:rPr kumimoji="0" lang="en-US" altLang="en-US" sz="1800" b="0" i="0" u="none" strike="noStrike" cap="none" normalizeH="0" baseline="0" dirty="0">
                <a:ln>
                  <a:noFill/>
                </a:ln>
                <a:solidFill>
                  <a:schemeClr val="tx1"/>
                </a:solidFill>
                <a:effectLst/>
                <a:latin typeface="Arial" panose="020B0604020202020204" pitchFamily="34" charset="0"/>
              </a:rPr>
              <a:t> for </a:t>
            </a:r>
            <a:r>
              <a:rPr kumimoji="0" lang="en-US" altLang="en-US" sz="1800" b="1" i="0" u="none" strike="noStrike" cap="none" normalizeH="0" baseline="0" dirty="0">
                <a:ln>
                  <a:noFill/>
                </a:ln>
                <a:solidFill>
                  <a:schemeClr val="tx1"/>
                </a:solidFill>
                <a:effectLst/>
                <a:latin typeface="Arial" panose="020B0604020202020204" pitchFamily="34" charset="0"/>
              </a:rPr>
              <a:t>Males</a:t>
            </a:r>
            <a:r>
              <a:rPr kumimoji="0" lang="en-US" altLang="en-US" sz="1800" b="0" i="0" u="none" strike="noStrike" cap="none" normalizeH="0" baseline="0" dirty="0">
                <a:ln>
                  <a:noFill/>
                </a:ln>
                <a:solidFill>
                  <a:schemeClr val="tx1"/>
                </a:solidFill>
                <a:effectLst/>
                <a:latin typeface="Arial" panose="020B0604020202020204" pitchFamily="34" charset="0"/>
              </a:rPr>
              <a:t> than for Females.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Tax (5%)</a:t>
            </a:r>
            <a:r>
              <a:rPr kumimoji="0" lang="en-US" altLang="en-US" sz="1800" b="0" i="0" u="none" strike="noStrike" cap="none" normalizeH="0" baseline="0" dirty="0">
                <a:ln>
                  <a:noFill/>
                </a:ln>
                <a:solidFill>
                  <a:schemeClr val="tx1"/>
                </a:solidFill>
                <a:effectLst/>
                <a:latin typeface="Arial" panose="020B0604020202020204" pitchFamily="34" charset="0"/>
              </a:rPr>
              <a:t> collections mirror the Total Sales trend — higher among Female customers.</a:t>
            </a:r>
          </a:p>
        </p:txBody>
      </p:sp>
    </p:spTree>
    <p:extLst>
      <p:ext uri="{BB962C8B-B14F-4D97-AF65-F5344CB8AC3E}">
        <p14:creationId xmlns:p14="http://schemas.microsoft.com/office/powerpoint/2010/main" val="58658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5B7CE-7526-9760-BFA2-929B8C105984}"/>
              </a:ext>
            </a:extLst>
          </p:cNvPr>
          <p:cNvSpPr>
            <a:spLocks noGrp="1"/>
          </p:cNvSpPr>
          <p:nvPr>
            <p:ph type="title"/>
          </p:nvPr>
        </p:nvSpPr>
        <p:spPr/>
        <p:txBody>
          <a:bodyPr/>
          <a:lstStyle/>
          <a:p>
            <a:r>
              <a:rPr lang="en-US" dirty="0"/>
              <a:t>Gross income by Customer type, Gender, Branch</a:t>
            </a:r>
            <a:br>
              <a:rPr lang="en-US" dirty="0"/>
            </a:br>
            <a:endParaRPr lang="en-IN" dirty="0"/>
          </a:p>
        </p:txBody>
      </p:sp>
      <p:pic>
        <p:nvPicPr>
          <p:cNvPr id="10" name="Picture Placeholder 9">
            <a:extLst>
              <a:ext uri="{FF2B5EF4-FFF2-40B4-BE49-F238E27FC236}">
                <a16:creationId xmlns:a16="http://schemas.microsoft.com/office/drawing/2014/main" id="{D09767FA-5EE6-FE07-1F61-0B595F6DC88A}"/>
              </a:ext>
            </a:extLst>
          </p:cNvPr>
          <p:cNvPicPr>
            <a:picLocks noGrp="1" noChangeAspect="1"/>
          </p:cNvPicPr>
          <p:nvPr>
            <p:ph type="pic" idx="1"/>
          </p:nvPr>
        </p:nvPicPr>
        <p:blipFill>
          <a:blip r:embed="rId2"/>
          <a:srcRect l="891" r="891"/>
          <a:stretch/>
        </p:blipFill>
        <p:spPr>
          <a:xfrm>
            <a:off x="7165579" y="1663570"/>
            <a:ext cx="4501703" cy="3530859"/>
          </a:xfrm>
        </p:spPr>
      </p:pic>
      <p:sp>
        <p:nvSpPr>
          <p:cNvPr id="4" name="Text Placeholder 3">
            <a:extLst>
              <a:ext uri="{FF2B5EF4-FFF2-40B4-BE49-F238E27FC236}">
                <a16:creationId xmlns:a16="http://schemas.microsoft.com/office/drawing/2014/main" id="{6BE19CE2-2558-879D-3347-D9B3E2FFB1C9}"/>
              </a:ext>
            </a:extLst>
          </p:cNvPr>
          <p:cNvSpPr>
            <a:spLocks noGrp="1"/>
          </p:cNvSpPr>
          <p:nvPr>
            <p:ph type="body" sz="half" idx="2"/>
          </p:nvPr>
        </p:nvSpPr>
        <p:spPr>
          <a:xfrm>
            <a:off x="524718" y="2146041"/>
            <a:ext cx="5571282" cy="3669354"/>
          </a:xfrm>
        </p:spPr>
        <p:txBody>
          <a:bodyPr>
            <a:noAutofit/>
          </a:bodyPr>
          <a:lstStyle/>
          <a:p>
            <a:pPr lvl="1"/>
            <a:r>
              <a:rPr lang="en-US" sz="1400" b="1" dirty="0"/>
              <a:t>The top 4 categories are:</a:t>
            </a:r>
          </a:p>
          <a:p>
            <a:pPr lvl="1"/>
            <a:r>
              <a:rPr lang="en-US" sz="1400" b="1" dirty="0"/>
              <a:t>Food and Beverages</a:t>
            </a:r>
            <a:r>
              <a:rPr lang="en-US" sz="1400" dirty="0"/>
              <a:t> – </a:t>
            </a:r>
            <a:r>
              <a:rPr lang="en-US" sz="1400" b="1" dirty="0"/>
              <a:t>56,145</a:t>
            </a:r>
            <a:endParaRPr lang="en-US" sz="1400" dirty="0"/>
          </a:p>
          <a:p>
            <a:pPr lvl="1"/>
            <a:r>
              <a:rPr lang="en-US" sz="1400" b="1" dirty="0"/>
              <a:t>Sports and Travel</a:t>
            </a:r>
            <a:r>
              <a:rPr lang="en-US" sz="1400" dirty="0"/>
              <a:t> – </a:t>
            </a:r>
            <a:r>
              <a:rPr lang="en-US" sz="1400" b="1" dirty="0"/>
              <a:t>55,123</a:t>
            </a:r>
            <a:endParaRPr lang="en-US" sz="1400" dirty="0"/>
          </a:p>
          <a:p>
            <a:pPr lvl="1"/>
            <a:r>
              <a:rPr lang="en-US" sz="1400" b="1" dirty="0"/>
              <a:t>Electronic Accessories</a:t>
            </a:r>
            <a:r>
              <a:rPr lang="en-US" sz="1400" dirty="0"/>
              <a:t> – </a:t>
            </a:r>
            <a:r>
              <a:rPr lang="en-US" sz="1400" b="1" dirty="0"/>
              <a:t>54,338</a:t>
            </a:r>
            <a:endParaRPr lang="en-US" sz="1400" dirty="0"/>
          </a:p>
          <a:p>
            <a:pPr lvl="1"/>
            <a:r>
              <a:rPr lang="en-US" sz="1400" b="1" dirty="0"/>
              <a:t>Fashion Accessories</a:t>
            </a:r>
            <a:r>
              <a:rPr lang="en-US" sz="1400" dirty="0"/>
              <a:t> – </a:t>
            </a:r>
            <a:r>
              <a:rPr lang="en-US" sz="1400" b="1" dirty="0"/>
              <a:t>54,306</a:t>
            </a:r>
            <a:endParaRPr lang="en-US" sz="1400" dirty="0"/>
          </a:p>
          <a:p>
            <a:pPr lvl="1"/>
            <a:r>
              <a:rPr lang="en-US" sz="1400" b="1" dirty="0"/>
              <a:t>Key Insights:</a:t>
            </a:r>
          </a:p>
          <a:p>
            <a:pPr lvl="1">
              <a:buFont typeface="Arial" panose="020B0604020202020204" pitchFamily="34" charset="0"/>
              <a:buChar char="•"/>
            </a:pPr>
            <a:r>
              <a:rPr lang="en-US" sz="1400" b="1" dirty="0"/>
              <a:t>Food and Beverages</a:t>
            </a:r>
            <a:r>
              <a:rPr lang="en-US" sz="1400" dirty="0"/>
              <a:t> leads all categories, showing it is the </a:t>
            </a:r>
            <a:r>
              <a:rPr lang="en-US" sz="1400" b="1" dirty="0"/>
              <a:t>most purchased product line</a:t>
            </a:r>
            <a:r>
              <a:rPr lang="en-US" sz="1400" dirty="0"/>
              <a:t>.</a:t>
            </a:r>
          </a:p>
          <a:p>
            <a:pPr lvl="1">
              <a:buFont typeface="Arial" panose="020B0604020202020204" pitchFamily="34" charset="0"/>
              <a:buChar char="•"/>
            </a:pPr>
            <a:r>
              <a:rPr lang="en-US" sz="1400" dirty="0"/>
              <a:t>All four product lines have </a:t>
            </a:r>
            <a:r>
              <a:rPr lang="en-US" sz="1400" b="1" dirty="0"/>
              <a:t>very close total sales</a:t>
            </a:r>
            <a:r>
              <a:rPr lang="en-US" sz="1400" dirty="0"/>
              <a:t>, indicating </a:t>
            </a:r>
            <a:r>
              <a:rPr lang="en-US" sz="1400" b="1" dirty="0"/>
              <a:t>diverse customer interests</a:t>
            </a:r>
            <a:r>
              <a:rPr lang="en-US" sz="1400" dirty="0"/>
              <a:t> across categories.</a:t>
            </a:r>
          </a:p>
          <a:p>
            <a:pPr lvl="1">
              <a:buFont typeface="Arial" panose="020B0604020202020204" pitchFamily="34" charset="0"/>
              <a:buChar char="•"/>
            </a:pPr>
            <a:r>
              <a:rPr lang="en-US" sz="1400" dirty="0"/>
              <a:t>The </a:t>
            </a:r>
            <a:r>
              <a:rPr lang="en-US" sz="1400" b="1" dirty="0"/>
              <a:t>narrow gap</a:t>
            </a:r>
            <a:r>
              <a:rPr lang="en-US" sz="1400" dirty="0"/>
              <a:t> between them suggests </a:t>
            </a:r>
            <a:r>
              <a:rPr lang="en-US" sz="1400" b="1" dirty="0"/>
              <a:t>balanced sales performance</a:t>
            </a:r>
            <a:r>
              <a:rPr lang="en-US" sz="1400" dirty="0"/>
              <a:t>, with no single category dominating by a large margin.</a:t>
            </a:r>
          </a:p>
        </p:txBody>
      </p:sp>
    </p:spTree>
    <p:extLst>
      <p:ext uri="{BB962C8B-B14F-4D97-AF65-F5344CB8AC3E}">
        <p14:creationId xmlns:p14="http://schemas.microsoft.com/office/powerpoint/2010/main" val="1922396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CBE7F-69B9-7DCB-994D-0523D3E6F9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77FC7E-BE77-0C07-3D29-98998FA7AB1B}"/>
              </a:ext>
            </a:extLst>
          </p:cNvPr>
          <p:cNvSpPr>
            <a:spLocks noGrp="1"/>
          </p:cNvSpPr>
          <p:nvPr>
            <p:ph type="title"/>
          </p:nvPr>
        </p:nvSpPr>
        <p:spPr>
          <a:xfrm>
            <a:off x="922890" y="1042605"/>
            <a:ext cx="5707899" cy="1002346"/>
          </a:xfrm>
        </p:spPr>
        <p:txBody>
          <a:bodyPr/>
          <a:lstStyle/>
          <a:p>
            <a:r>
              <a:rPr lang="en-US" dirty="0"/>
              <a:t>SALES BY TIME OF DAY</a:t>
            </a:r>
            <a:br>
              <a:rPr lang="en-US" dirty="0"/>
            </a:br>
            <a:endParaRPr lang="en-IN" dirty="0"/>
          </a:p>
        </p:txBody>
      </p:sp>
      <p:sp>
        <p:nvSpPr>
          <p:cNvPr id="4" name="Text Placeholder 3">
            <a:extLst>
              <a:ext uri="{FF2B5EF4-FFF2-40B4-BE49-F238E27FC236}">
                <a16:creationId xmlns:a16="http://schemas.microsoft.com/office/drawing/2014/main" id="{63D64249-5876-0627-C82F-E4B3657F13EE}"/>
              </a:ext>
            </a:extLst>
          </p:cNvPr>
          <p:cNvSpPr>
            <a:spLocks noGrp="1"/>
          </p:cNvSpPr>
          <p:nvPr>
            <p:ph type="body" sz="half" idx="2"/>
          </p:nvPr>
        </p:nvSpPr>
        <p:spPr>
          <a:xfrm>
            <a:off x="524717" y="2146041"/>
            <a:ext cx="6314621" cy="3669354"/>
          </a:xfrm>
        </p:spPr>
        <p:txBody>
          <a:bodyPr>
            <a:noAutofit/>
          </a:bodyPr>
          <a:lstStyle/>
          <a:p>
            <a:pPr>
              <a:buNone/>
            </a:pPr>
            <a:r>
              <a:rPr lang="en-US" sz="2000" dirty="0"/>
              <a:t>The line/scatter plot displaying sales by time of day. The x-axis represents the time of day, ranging from 10:00 AM to 9:00 PM, while the y-axis represents the quantity of sales. The data points (represented as circles) indicate the quantity sold at each specific time.</a:t>
            </a:r>
          </a:p>
          <a:p>
            <a:r>
              <a:rPr lang="en-US" sz="2000" dirty="0"/>
              <a:t>At the bottom of the image, there's a slider filter that allows users to adjust the time window displayed on the graph. By sliding the filter, users can zoom into specific hours of the day to analyze the sales for a particular time range more closely.</a:t>
            </a:r>
          </a:p>
        </p:txBody>
      </p:sp>
      <p:pic>
        <p:nvPicPr>
          <p:cNvPr id="16" name="Picture Placeholder 15">
            <a:extLst>
              <a:ext uri="{FF2B5EF4-FFF2-40B4-BE49-F238E27FC236}">
                <a16:creationId xmlns:a16="http://schemas.microsoft.com/office/drawing/2014/main" id="{7FECAE25-136F-4BFE-F59E-84C386A35535}"/>
              </a:ext>
            </a:extLst>
          </p:cNvPr>
          <p:cNvPicPr>
            <a:picLocks noGrp="1" noChangeAspect="1"/>
          </p:cNvPicPr>
          <p:nvPr>
            <p:ph type="pic" idx="1"/>
          </p:nvPr>
        </p:nvPicPr>
        <p:blipFill>
          <a:blip r:embed="rId2"/>
          <a:srcRect t="2735" b="2735"/>
          <a:stretch/>
        </p:blipFill>
        <p:spPr>
          <a:xfrm>
            <a:off x="7044611" y="2238131"/>
            <a:ext cx="4774163" cy="2626002"/>
          </a:xfrm>
        </p:spPr>
      </p:pic>
    </p:spTree>
    <p:extLst>
      <p:ext uri="{BB962C8B-B14F-4D97-AF65-F5344CB8AC3E}">
        <p14:creationId xmlns:p14="http://schemas.microsoft.com/office/powerpoint/2010/main" val="112830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8AB45-083A-D07B-554D-9C62BF2BEF2A}"/>
              </a:ext>
            </a:extLst>
          </p:cNvPr>
          <p:cNvSpPr>
            <a:spLocks noGrp="1"/>
          </p:cNvSpPr>
          <p:nvPr>
            <p:ph type="title"/>
          </p:nvPr>
        </p:nvSpPr>
        <p:spPr>
          <a:xfrm>
            <a:off x="919119" y="2800350"/>
            <a:ext cx="10353762" cy="1257300"/>
          </a:xfrm>
        </p:spPr>
        <p:txBody>
          <a:bodyPr/>
          <a:lstStyle/>
          <a:p>
            <a:r>
              <a:rPr lang="en-US" dirty="0"/>
              <a:t>THANK YOU</a:t>
            </a:r>
            <a:endParaRPr lang="en-IN" dirty="0"/>
          </a:p>
        </p:txBody>
      </p:sp>
    </p:spTree>
    <p:extLst>
      <p:ext uri="{BB962C8B-B14F-4D97-AF65-F5344CB8AC3E}">
        <p14:creationId xmlns:p14="http://schemas.microsoft.com/office/powerpoint/2010/main" val="3485503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{4029307B-2463-4537-ACEF-9A7F0035D735}tf12214701_win32</Template>
  <TotalTime>47</TotalTime>
  <Words>493</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Goudy Old Style</vt:lpstr>
      <vt:lpstr>Wingdings 2</vt:lpstr>
      <vt:lpstr>SlateVTI</vt:lpstr>
      <vt:lpstr>Supermarket Sales Analysis</vt:lpstr>
      <vt:lpstr>Key Visualizations</vt:lpstr>
      <vt:lpstr>Gross income by Customer type, Gender, Branch </vt:lpstr>
      <vt:lpstr>City wise Income</vt:lpstr>
      <vt:lpstr>Gender-wise Measures</vt:lpstr>
      <vt:lpstr>Gross income by Customer type, Gender, Branch </vt:lpstr>
      <vt:lpstr>SALES BY TIME OF DAY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Nathan Furtado</dc:creator>
  <cp:lastModifiedBy>Nathan Furtado</cp:lastModifiedBy>
  <cp:revision>1</cp:revision>
  <dcterms:created xsi:type="dcterms:W3CDTF">2025-04-13T14:45:36Z</dcterms:created>
  <dcterms:modified xsi:type="dcterms:W3CDTF">2025-04-13T15:33:33Z</dcterms:modified>
</cp:coreProperties>
</file>