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Candara"/>
      <p:regular r:id="rId23"/>
      <p:bold r:id="rId24"/>
      <p:italic r:id="rId25"/>
      <p:boldItalic r:id="rId26"/>
    </p:embeddedFon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60">
          <p15:clr>
            <a:srgbClr val="A4A3A4"/>
          </p15:clr>
        </p15:guide>
        <p15:guide id="2" pos="7392">
          <p15:clr>
            <a:srgbClr val="A4A3A4"/>
          </p15:clr>
        </p15:guide>
        <p15:guide id="3" orient="horz" pos="2160">
          <p15:clr>
            <a:srgbClr val="A4A3A4"/>
          </p15:clr>
        </p15:guide>
      </p15:sldGuideLst>
    </p:ext>
    <p:ext uri="GoogleSlidesCustomDataVersion2">
      <go:slidesCustomData xmlns:go="http://customooxmlschemas.google.com/" r:id="rId31" roundtripDataSignature="AMtx7mj3YkS7FB1LfKDJtFv92dRVHCb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C4758B-0635-4336-A77A-421D9896A78D}">
  <a:tblStyle styleId="{C2C4758B-0635-4336-A77A-421D9896A7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p:guide pos="7392"/>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andara-bold.fntdata"/><Relationship Id="rId23" Type="http://schemas.openxmlformats.org/officeDocument/2006/relationships/font" Target="fonts/Canda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boldItalic.fntdata"/><Relationship Id="rId25" Type="http://schemas.openxmlformats.org/officeDocument/2006/relationships/font" Target="fonts/Candara-italic.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Quattrocen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a:latin typeface="Quattrocento Sans"/>
              <a:ea typeface="Quattrocento Sans"/>
              <a:cs typeface="Quattrocento Sans"/>
              <a:sym typeface="Quattrocento Sans"/>
            </a:endParaRPr>
          </a:p>
          <a:p>
            <a:pPr indent="0" lvl="0" marL="0" rtl="0" algn="l">
              <a:lnSpc>
                <a:spcPct val="100000"/>
              </a:lnSpc>
              <a:spcBef>
                <a:spcPts val="0"/>
              </a:spcBef>
              <a:spcAft>
                <a:spcPts val="0"/>
              </a:spcAft>
              <a:buSzPts val="1400"/>
              <a:buNone/>
            </a:pPr>
            <a:r>
              <a:rPr lang="en-US"/>
              <a:t>ID=d924773e-9a16-4d6d-9803-8cb819e99682</a:t>
            </a:r>
            <a:br>
              <a:rPr lang="en-US"/>
            </a:br>
            <a:r>
              <a:rPr lang="en-US"/>
              <a:t>Recipe=text_billboard</a:t>
            </a:r>
            <a:br>
              <a:rPr lang="en-US"/>
            </a:br>
            <a:r>
              <a:rPr lang="en-US"/>
              <a:t>Type=TextOnly</a:t>
            </a:r>
            <a:br>
              <a:rPr lang="en-US"/>
            </a:br>
            <a:r>
              <a:rPr lang="en-US"/>
              <a:t>Variant=0</a:t>
            </a:r>
            <a:br>
              <a:rPr lang="en-US"/>
            </a:br>
            <a:r>
              <a:rPr lang="en-US"/>
              <a:t>FamilyID=AccentBoxWalbaum_Zero</a:t>
            </a:r>
            <a:endParaRPr/>
          </a:p>
        </p:txBody>
      </p:sp>
      <p:sp>
        <p:nvSpPr>
          <p:cNvPr id="161" name="Google Shape;16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4c6eefd1e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4c6eefd1e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d4c6eefd1e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d60483d13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30d60483d1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4c6eefd1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4c6eefd1e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d4c6eefd1e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4c6eefd1e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4c6eefd1e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d4c6eefd1e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4c6eefd1e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4c6eefd1e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d4c6eefd1e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fec50b35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7fec50b35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7fec50b357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fec50b35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7fec50b357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7fec50b357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4c6eefd1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d4c6eefd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4c6eefd1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4c6eefd1e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d4c6eefd1e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4c6eefd1e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4c6eefd1e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d4c6eefd1e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p:nvPr/>
        </p:nvSpPr>
        <p:spPr>
          <a:xfrm>
            <a:off x="1528762" y="1473243"/>
            <a:ext cx="9144000" cy="3007447"/>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 name="Google Shape;17;p14"/>
          <p:cNvSpPr txBox="1"/>
          <p:nvPr>
            <p:ph type="ctrTitle"/>
          </p:nvPr>
        </p:nvSpPr>
        <p:spPr>
          <a:xfrm>
            <a:off x="1801368" y="1664208"/>
            <a:ext cx="8586216" cy="217627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6600"/>
              <a:buFont typeface="Avenir"/>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4"/>
          <p:cNvSpPr txBox="1"/>
          <p:nvPr>
            <p:ph idx="1" type="subTitle"/>
          </p:nvPr>
        </p:nvSpPr>
        <p:spPr>
          <a:xfrm>
            <a:off x="2487168" y="4142232"/>
            <a:ext cx="7223760" cy="685800"/>
          </a:xfrm>
          <a:prstGeom prst="rect">
            <a:avLst/>
          </a:prstGeom>
          <a:solidFill>
            <a:schemeClr val="accent1"/>
          </a:solidFill>
          <a:ln>
            <a:noFill/>
          </a:ln>
        </p:spPr>
        <p:txBody>
          <a:bodyPr anchorCtr="0" anchor="ctr" bIns="45700" lIns="91425" spcFirstLastPara="1" rIns="91425" wrap="square" tIns="45700">
            <a:normAutofit/>
          </a:bodyPr>
          <a:lstStyle>
            <a:lvl1pPr lvl="0" algn="ctr">
              <a:lnSpc>
                <a:spcPct val="110000"/>
              </a:lnSpc>
              <a:spcBef>
                <a:spcPts val="1000"/>
              </a:spcBef>
              <a:spcAft>
                <a:spcPts val="0"/>
              </a:spcAft>
              <a:buClr>
                <a:schemeClr val="lt1"/>
              </a:buClr>
              <a:buSzPts val="2800"/>
              <a:buNone/>
              <a:defRPr sz="2800">
                <a:solidFill>
                  <a:schemeClr val="lt1"/>
                </a:solidFill>
              </a:defRPr>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3 pictures">
  <p:cSld name="Title and Content with 3 pictures">
    <p:spTree>
      <p:nvGrpSpPr>
        <p:cNvPr id="99" name="Shape 99"/>
        <p:cNvGrpSpPr/>
        <p:nvPr/>
      </p:nvGrpSpPr>
      <p:grpSpPr>
        <a:xfrm>
          <a:off x="0" y="0"/>
          <a:ext cx="0" cy="0"/>
          <a:chOff x="0" y="0"/>
          <a:chExt cx="0" cy="0"/>
        </a:xfrm>
      </p:grpSpPr>
      <p:sp>
        <p:nvSpPr>
          <p:cNvPr id="100" name="Google Shape;100;p23"/>
          <p:cNvSpPr/>
          <p:nvPr/>
        </p:nvSpPr>
        <p:spPr>
          <a:xfrm>
            <a:off x="409575" y="633619"/>
            <a:ext cx="4927413" cy="5495925"/>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1" name="Google Shape;101;p23"/>
          <p:cNvSpPr txBox="1"/>
          <p:nvPr>
            <p:ph type="title"/>
          </p:nvPr>
        </p:nvSpPr>
        <p:spPr>
          <a:xfrm>
            <a:off x="841248" y="978408"/>
            <a:ext cx="4059936" cy="11064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venir"/>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3"/>
          <p:cNvSpPr txBox="1"/>
          <p:nvPr>
            <p:ph idx="1" type="body"/>
          </p:nvPr>
        </p:nvSpPr>
        <p:spPr>
          <a:xfrm>
            <a:off x="841248" y="2359152"/>
            <a:ext cx="4059936"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3"/>
          <p:cNvSpPr/>
          <p:nvPr>
            <p:ph idx="2" type="pic"/>
          </p:nvPr>
        </p:nvSpPr>
        <p:spPr>
          <a:xfrm>
            <a:off x="8961120" y="566928"/>
            <a:ext cx="2871216" cy="2340864"/>
          </a:xfrm>
          <a:prstGeom prst="rect">
            <a:avLst/>
          </a:prstGeom>
          <a:noFill/>
          <a:ln>
            <a:noFill/>
          </a:ln>
        </p:spPr>
      </p:sp>
      <p:sp>
        <p:nvSpPr>
          <p:cNvPr id="104" name="Google Shape;104;p23"/>
          <p:cNvSpPr/>
          <p:nvPr>
            <p:ph idx="3" type="pic"/>
          </p:nvPr>
        </p:nvSpPr>
        <p:spPr>
          <a:xfrm>
            <a:off x="5843016" y="566928"/>
            <a:ext cx="2871216" cy="2340864"/>
          </a:xfrm>
          <a:prstGeom prst="rect">
            <a:avLst/>
          </a:prstGeom>
          <a:noFill/>
          <a:ln>
            <a:noFill/>
          </a:ln>
        </p:spPr>
      </p:sp>
      <p:sp>
        <p:nvSpPr>
          <p:cNvPr id="105" name="Google Shape;105;p23"/>
          <p:cNvSpPr/>
          <p:nvPr/>
        </p:nvSpPr>
        <p:spPr>
          <a:xfrm>
            <a:off x="345567" y="117043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6" name="Google Shape;106;p23"/>
          <p:cNvSpPr/>
          <p:nvPr/>
        </p:nvSpPr>
        <p:spPr>
          <a:xfrm>
            <a:off x="877459" y="2121408"/>
            <a:ext cx="3958650" cy="9144"/>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7" name="Google Shape;107;p23"/>
          <p:cNvSpPr/>
          <p:nvPr>
            <p:ph idx="4" type="pic"/>
          </p:nvPr>
        </p:nvSpPr>
        <p:spPr>
          <a:xfrm>
            <a:off x="5843016" y="3108960"/>
            <a:ext cx="5989320" cy="3054096"/>
          </a:xfrm>
          <a:prstGeom prst="rect">
            <a:avLst/>
          </a:prstGeom>
          <a:noFill/>
          <a:ln>
            <a:noFill/>
          </a:ln>
        </p:spPr>
      </p:sp>
      <p:sp>
        <p:nvSpPr>
          <p:cNvPr id="108" name="Google Shape;108;p23"/>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4 pictures">
  <p:cSld name="Title and Content with 4 pictures">
    <p:spTree>
      <p:nvGrpSpPr>
        <p:cNvPr id="111" name="Shape 111"/>
        <p:cNvGrpSpPr/>
        <p:nvPr/>
      </p:nvGrpSpPr>
      <p:grpSpPr>
        <a:xfrm>
          <a:off x="0" y="0"/>
          <a:ext cx="0" cy="0"/>
          <a:chOff x="0" y="0"/>
          <a:chExt cx="0" cy="0"/>
        </a:xfrm>
      </p:grpSpPr>
      <p:sp>
        <p:nvSpPr>
          <p:cNvPr id="112" name="Google Shape;112;p24"/>
          <p:cNvSpPr/>
          <p:nvPr/>
        </p:nvSpPr>
        <p:spPr>
          <a:xfrm>
            <a:off x="7324344" y="630936"/>
            <a:ext cx="4517136" cy="5495925"/>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3" name="Google Shape;113;p24"/>
          <p:cNvSpPr txBox="1"/>
          <p:nvPr>
            <p:ph type="title"/>
          </p:nvPr>
        </p:nvSpPr>
        <p:spPr>
          <a:xfrm>
            <a:off x="7772400" y="978408"/>
            <a:ext cx="3721608" cy="11064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venir"/>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4"/>
          <p:cNvSpPr/>
          <p:nvPr>
            <p:ph idx="2" type="pic"/>
          </p:nvPr>
        </p:nvSpPr>
        <p:spPr>
          <a:xfrm>
            <a:off x="3767328" y="630936"/>
            <a:ext cx="3246120" cy="2688336"/>
          </a:xfrm>
          <a:prstGeom prst="rect">
            <a:avLst/>
          </a:prstGeom>
          <a:noFill/>
          <a:ln>
            <a:noFill/>
          </a:ln>
        </p:spPr>
      </p:sp>
      <p:sp>
        <p:nvSpPr>
          <p:cNvPr id="115" name="Google Shape;115;p24"/>
          <p:cNvSpPr/>
          <p:nvPr>
            <p:ph idx="3" type="pic"/>
          </p:nvPr>
        </p:nvSpPr>
        <p:spPr>
          <a:xfrm>
            <a:off x="411480" y="630936"/>
            <a:ext cx="3246120" cy="2688336"/>
          </a:xfrm>
          <a:prstGeom prst="rect">
            <a:avLst/>
          </a:prstGeom>
          <a:noFill/>
          <a:ln>
            <a:noFill/>
          </a:ln>
        </p:spPr>
      </p:sp>
      <p:sp>
        <p:nvSpPr>
          <p:cNvPr id="116" name="Google Shape;116;p24"/>
          <p:cNvSpPr/>
          <p:nvPr/>
        </p:nvSpPr>
        <p:spPr>
          <a:xfrm>
            <a:off x="7260336" y="1179576"/>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7" name="Google Shape;117;p24"/>
          <p:cNvSpPr/>
          <p:nvPr>
            <p:ph idx="4" type="pic"/>
          </p:nvPr>
        </p:nvSpPr>
        <p:spPr>
          <a:xfrm>
            <a:off x="411480" y="3438144"/>
            <a:ext cx="3246120" cy="2688336"/>
          </a:xfrm>
          <a:prstGeom prst="rect">
            <a:avLst/>
          </a:prstGeom>
          <a:noFill/>
          <a:ln>
            <a:noFill/>
          </a:ln>
        </p:spPr>
      </p:sp>
      <p:sp>
        <p:nvSpPr>
          <p:cNvPr id="118" name="Google Shape;118;p24"/>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4"/>
          <p:cNvSpPr/>
          <p:nvPr/>
        </p:nvSpPr>
        <p:spPr>
          <a:xfrm>
            <a:off x="7792216" y="2185416"/>
            <a:ext cx="3683187" cy="9144"/>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2" name="Google Shape;122;p24"/>
          <p:cNvSpPr/>
          <p:nvPr>
            <p:ph idx="5" type="pic"/>
          </p:nvPr>
        </p:nvSpPr>
        <p:spPr>
          <a:xfrm>
            <a:off x="3767328" y="3438144"/>
            <a:ext cx="3246120" cy="2688336"/>
          </a:xfrm>
          <a:prstGeom prst="rect">
            <a:avLst/>
          </a:prstGeom>
          <a:noFill/>
          <a:ln>
            <a:noFill/>
          </a:ln>
        </p:spPr>
      </p:sp>
      <p:sp>
        <p:nvSpPr>
          <p:cNvPr id="123" name="Google Shape;123;p24"/>
          <p:cNvSpPr txBox="1"/>
          <p:nvPr>
            <p:ph idx="1" type="body"/>
          </p:nvPr>
        </p:nvSpPr>
        <p:spPr>
          <a:xfrm>
            <a:off x="7772400" y="3099816"/>
            <a:ext cx="3721100" cy="44767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4"/>
          <p:cNvSpPr txBox="1"/>
          <p:nvPr>
            <p:ph idx="6" type="body"/>
          </p:nvPr>
        </p:nvSpPr>
        <p:spPr>
          <a:xfrm>
            <a:off x="7772400" y="4215384"/>
            <a:ext cx="3721100" cy="44767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4"/>
          <p:cNvSpPr txBox="1"/>
          <p:nvPr>
            <p:ph idx="7" type="body"/>
          </p:nvPr>
        </p:nvSpPr>
        <p:spPr>
          <a:xfrm>
            <a:off x="7772400" y="5321808"/>
            <a:ext cx="3721100" cy="44767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600"/>
              <a:buNone/>
              <a:defRPr sz="16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4"/>
          <p:cNvSpPr/>
          <p:nvPr>
            <p:ph idx="8" type="pic"/>
          </p:nvPr>
        </p:nvSpPr>
        <p:spPr>
          <a:xfrm>
            <a:off x="7772400" y="2532888"/>
            <a:ext cx="457200" cy="457200"/>
          </a:xfrm>
          <a:prstGeom prst="rect">
            <a:avLst/>
          </a:prstGeom>
          <a:noFill/>
          <a:ln>
            <a:noFill/>
          </a:ln>
        </p:spPr>
      </p:sp>
      <p:sp>
        <p:nvSpPr>
          <p:cNvPr id="127" name="Google Shape;127;p24"/>
          <p:cNvSpPr/>
          <p:nvPr>
            <p:ph idx="9" type="pic"/>
          </p:nvPr>
        </p:nvSpPr>
        <p:spPr>
          <a:xfrm>
            <a:off x="7772400" y="3630168"/>
            <a:ext cx="457200" cy="457200"/>
          </a:xfrm>
          <a:prstGeom prst="rect">
            <a:avLst/>
          </a:prstGeom>
          <a:noFill/>
          <a:ln>
            <a:noFill/>
          </a:ln>
        </p:spPr>
      </p:sp>
      <p:sp>
        <p:nvSpPr>
          <p:cNvPr id="128" name="Google Shape;128;p24"/>
          <p:cNvSpPr/>
          <p:nvPr>
            <p:ph idx="13" type="pic"/>
          </p:nvPr>
        </p:nvSpPr>
        <p:spPr>
          <a:xfrm>
            <a:off x="7772400" y="4754880"/>
            <a:ext cx="457200" cy="4572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25"/>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1" name="Google Shape;131;p25"/>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2" name="Google Shape;132;p25"/>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0" name="Shape 140"/>
        <p:cNvGrpSpPr/>
        <p:nvPr/>
      </p:nvGrpSpPr>
      <p:grpSpPr>
        <a:xfrm>
          <a:off x="0" y="0"/>
          <a:ext cx="0" cy="0"/>
          <a:chOff x="0" y="0"/>
          <a:chExt cx="0" cy="0"/>
        </a:xfrm>
      </p:grpSpPr>
      <p:sp>
        <p:nvSpPr>
          <p:cNvPr id="141" name="Google Shape;141;p27"/>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2" name="Google Shape;142;p27"/>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43" name="Google Shape;143;p27"/>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7"/>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5" name="Google Shape;145;p27"/>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27"/>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8"/>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1" name="Google Shape;151;p28"/>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52" name="Google Shape;152;p28"/>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8"/>
          <p:cNvSpPr/>
          <p:nvPr>
            <p:ph idx="2" type="pic"/>
          </p:nvPr>
        </p:nvSpPr>
        <p:spPr>
          <a:xfrm>
            <a:off x="4965192" y="1161288"/>
            <a:ext cx="6729984" cy="4645152"/>
          </a:xfrm>
          <a:prstGeom prst="rect">
            <a:avLst/>
          </a:prstGeom>
          <a:noFill/>
          <a:ln>
            <a:noFill/>
          </a:ln>
        </p:spPr>
      </p:sp>
      <p:sp>
        <p:nvSpPr>
          <p:cNvPr id="154" name="Google Shape;154;p28"/>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5" name="Google Shape;155;p28"/>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5"/>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 name="Google Shape;21;p15"/>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 name="Google Shape;22;p1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5"/>
          <p:cNvSpPr txBox="1"/>
          <p:nvPr>
            <p:ph idx="10" type="dt"/>
          </p:nvPr>
        </p:nvSpPr>
        <p:spPr>
          <a:xfrm>
            <a:off x="1101852"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pictures">
  <p:cSld name="Title and Content with pictures">
    <p:spTree>
      <p:nvGrpSpPr>
        <p:cNvPr id="27" name="Shape 27"/>
        <p:cNvGrpSpPr/>
        <p:nvPr/>
      </p:nvGrpSpPr>
      <p:grpSpPr>
        <a:xfrm>
          <a:off x="0" y="0"/>
          <a:ext cx="0" cy="0"/>
          <a:chOff x="0" y="0"/>
          <a:chExt cx="0" cy="0"/>
        </a:xfrm>
      </p:grpSpPr>
      <p:sp>
        <p:nvSpPr>
          <p:cNvPr id="28" name="Google Shape;28;p16"/>
          <p:cNvSpPr txBox="1"/>
          <p:nvPr>
            <p:ph type="title"/>
          </p:nvPr>
        </p:nvSpPr>
        <p:spPr>
          <a:xfrm>
            <a:off x="5084064" y="1078992"/>
            <a:ext cx="6272784" cy="15361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00"/>
              <a:buFont typeface="Avenir"/>
              <a:buNone/>
              <a:defRPr sz="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5084064" y="3355848"/>
            <a:ext cx="6272784" cy="28254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6"/>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041648"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16"/>
          <p:cNvSpPr/>
          <p:nvPr/>
        </p:nvSpPr>
        <p:spPr>
          <a:xfrm rot="5400000">
            <a:off x="5317960" y="363389"/>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4" name="Google Shape;34;p16"/>
          <p:cNvSpPr/>
          <p:nvPr/>
        </p:nvSpPr>
        <p:spPr>
          <a:xfrm>
            <a:off x="5099266" y="2935541"/>
            <a:ext cx="6217920"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5" name="Google Shape;35;p16"/>
          <p:cNvSpPr/>
          <p:nvPr>
            <p:ph idx="2" type="pic"/>
          </p:nvPr>
        </p:nvSpPr>
        <p:spPr>
          <a:xfrm>
            <a:off x="457200" y="603504"/>
            <a:ext cx="4050792" cy="557784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pictures">
  <p:cSld name="Title and Content with 2 pictures">
    <p:spTree>
      <p:nvGrpSpPr>
        <p:cNvPr id="36" name="Shape 36"/>
        <p:cNvGrpSpPr/>
        <p:nvPr/>
      </p:nvGrpSpPr>
      <p:grpSpPr>
        <a:xfrm>
          <a:off x="0" y="0"/>
          <a:ext cx="0" cy="0"/>
          <a:chOff x="0" y="0"/>
          <a:chExt cx="0" cy="0"/>
        </a:xfrm>
      </p:grpSpPr>
      <p:sp>
        <p:nvSpPr>
          <p:cNvPr id="37" name="Google Shape;37;p17"/>
          <p:cNvSpPr txBox="1"/>
          <p:nvPr>
            <p:ph type="title"/>
          </p:nvPr>
        </p:nvSpPr>
        <p:spPr>
          <a:xfrm>
            <a:off x="612648" y="1078992"/>
            <a:ext cx="6272784" cy="15361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00"/>
              <a:buFont typeface="Avenir"/>
              <a:buNone/>
              <a:defRPr sz="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612648" y="3355848"/>
            <a:ext cx="6272784" cy="28254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7"/>
          <p:cNvSpPr txBox="1"/>
          <p:nvPr>
            <p:ph idx="12" type="sldNum"/>
          </p:nvPr>
        </p:nvSpPr>
        <p:spPr>
          <a:xfrm>
            <a:off x="5605272" y="6356350"/>
            <a:ext cx="128016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7"/>
          <p:cNvSpPr/>
          <p:nvPr/>
        </p:nvSpPr>
        <p:spPr>
          <a:xfrm rot="5400000">
            <a:off x="850392" y="365760"/>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17"/>
          <p:cNvSpPr/>
          <p:nvPr>
            <p:ph idx="2" type="pic"/>
          </p:nvPr>
        </p:nvSpPr>
        <p:spPr>
          <a:xfrm>
            <a:off x="7680960" y="4352544"/>
            <a:ext cx="4507992" cy="2505456"/>
          </a:xfrm>
          <a:prstGeom prst="rect">
            <a:avLst/>
          </a:prstGeom>
          <a:noFill/>
          <a:ln>
            <a:noFill/>
          </a:ln>
        </p:spPr>
      </p:sp>
      <p:sp>
        <p:nvSpPr>
          <p:cNvPr id="42" name="Google Shape;42;p17"/>
          <p:cNvSpPr/>
          <p:nvPr>
            <p:ph idx="3" type="pic"/>
          </p:nvPr>
        </p:nvSpPr>
        <p:spPr>
          <a:xfrm>
            <a:off x="7680960" y="0"/>
            <a:ext cx="4507992" cy="4123944"/>
          </a:xfrm>
          <a:prstGeom prst="rect">
            <a:avLst/>
          </a:prstGeom>
          <a:noFill/>
          <a:ln>
            <a:noFill/>
          </a:ln>
        </p:spPr>
      </p:sp>
      <p:sp>
        <p:nvSpPr>
          <p:cNvPr id="43" name="Google Shape;43;p17"/>
          <p:cNvSpPr/>
          <p:nvPr/>
        </p:nvSpPr>
        <p:spPr>
          <a:xfrm>
            <a:off x="621792" y="2935541"/>
            <a:ext cx="6217920"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8"/>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6" name="Google Shape;46;p18"/>
          <p:cNvSpPr txBox="1"/>
          <p:nvPr>
            <p:ph type="title"/>
          </p:nvPr>
        </p:nvSpPr>
        <p:spPr>
          <a:xfrm>
            <a:off x="1078992" y="1938528"/>
            <a:ext cx="7013448"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 type="body"/>
          </p:nvPr>
        </p:nvSpPr>
        <p:spPr>
          <a:xfrm>
            <a:off x="8613648" y="1938528"/>
            <a:ext cx="2688336" cy="2990088"/>
          </a:xfrm>
          <a:prstGeom prst="rect">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2800"/>
              <a:buNone/>
              <a:defRPr sz="28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18"/>
          <p:cNvSpPr/>
          <p:nvPr/>
        </p:nvSpPr>
        <p:spPr>
          <a:xfrm>
            <a:off x="609084" y="2965074"/>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9" name="Google Shape;49;p18"/>
          <p:cNvSpPr/>
          <p:nvPr/>
        </p:nvSpPr>
        <p:spPr>
          <a:xfrm rot="5400000">
            <a:off x="7360539" y="3424428"/>
            <a:ext cx="2103120" cy="9144"/>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0" name="Shape 50"/>
        <p:cNvGrpSpPr/>
        <p:nvPr/>
      </p:nvGrpSpPr>
      <p:grpSpPr>
        <a:xfrm>
          <a:off x="0" y="0"/>
          <a:ext cx="0" cy="0"/>
          <a:chOff x="0" y="0"/>
          <a:chExt cx="0" cy="0"/>
        </a:xfrm>
      </p:grpSpPr>
      <p:sp>
        <p:nvSpPr>
          <p:cNvPr id="51" name="Google Shape;51;p19"/>
          <p:cNvSpPr txBox="1"/>
          <p:nvPr>
            <p:ph type="title"/>
          </p:nvPr>
        </p:nvSpPr>
        <p:spPr>
          <a:xfrm>
            <a:off x="557784" y="640080"/>
            <a:ext cx="10890504" cy="4114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venir"/>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19"/>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4" name="Google Shape;54;p19"/>
          <p:cNvSpPr txBox="1"/>
          <p:nvPr>
            <p:ph idx="1" type="body"/>
          </p:nvPr>
        </p:nvSpPr>
        <p:spPr>
          <a:xfrm>
            <a:off x="841248" y="5102352"/>
            <a:ext cx="10607040" cy="585216"/>
          </a:xfrm>
          <a:prstGeom prst="rect">
            <a:avLst/>
          </a:prstGeom>
          <a:solidFill>
            <a:schemeClr val="accent1"/>
          </a:solid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lt1"/>
              </a:buClr>
              <a:buSzPts val="2000"/>
              <a:buNone/>
              <a:defRPr sz="2000">
                <a:solidFill>
                  <a:schemeClr val="lt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19"/>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8" name="Shape 58"/>
        <p:cNvGrpSpPr/>
        <p:nvPr/>
      </p:nvGrpSpPr>
      <p:grpSpPr>
        <a:xfrm>
          <a:off x="0" y="0"/>
          <a:ext cx="0" cy="0"/>
          <a:chOff x="0" y="0"/>
          <a:chExt cx="0" cy="0"/>
        </a:xfrm>
      </p:grpSpPr>
      <p:sp>
        <p:nvSpPr>
          <p:cNvPr id="59" name="Google Shape;59;p20"/>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0" name="Google Shape;60;p20"/>
          <p:cNvSpPr/>
          <p:nvPr>
            <p:ph idx="2" type="pic"/>
          </p:nvPr>
        </p:nvSpPr>
        <p:spPr>
          <a:xfrm>
            <a:off x="5422392" y="2798064"/>
            <a:ext cx="1463040" cy="1481328"/>
          </a:xfrm>
          <a:prstGeom prst="rect">
            <a:avLst/>
          </a:prstGeom>
          <a:noFill/>
          <a:ln>
            <a:noFill/>
          </a:ln>
        </p:spPr>
      </p:sp>
      <p:sp>
        <p:nvSpPr>
          <p:cNvPr id="61" name="Google Shape;61;p20"/>
          <p:cNvSpPr/>
          <p:nvPr>
            <p:ph idx="3" type="pic"/>
          </p:nvPr>
        </p:nvSpPr>
        <p:spPr>
          <a:xfrm>
            <a:off x="576072" y="2798064"/>
            <a:ext cx="1463040" cy="1481328"/>
          </a:xfrm>
          <a:prstGeom prst="rect">
            <a:avLst/>
          </a:prstGeom>
          <a:noFill/>
          <a:ln>
            <a:noFill/>
          </a:ln>
        </p:spPr>
      </p:sp>
      <p:sp>
        <p:nvSpPr>
          <p:cNvPr id="62" name="Google Shape;62;p20"/>
          <p:cNvSpPr/>
          <p:nvPr>
            <p:ph idx="4" type="pic"/>
          </p:nvPr>
        </p:nvSpPr>
        <p:spPr>
          <a:xfrm>
            <a:off x="7845552" y="2798064"/>
            <a:ext cx="1463040" cy="1481328"/>
          </a:xfrm>
          <a:prstGeom prst="rect">
            <a:avLst/>
          </a:prstGeom>
          <a:noFill/>
          <a:ln>
            <a:noFill/>
          </a:ln>
        </p:spPr>
      </p:sp>
      <p:sp>
        <p:nvSpPr>
          <p:cNvPr id="63" name="Google Shape;63;p20"/>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4" name="Google Shape;64;p2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p:nvPr>
            <p:ph idx="5" type="pic"/>
          </p:nvPr>
        </p:nvSpPr>
        <p:spPr>
          <a:xfrm>
            <a:off x="2999232" y="2798064"/>
            <a:ext cx="1463040" cy="1481328"/>
          </a:xfrm>
          <a:prstGeom prst="rect">
            <a:avLst/>
          </a:prstGeom>
          <a:noFill/>
          <a:ln>
            <a:noFill/>
          </a:ln>
        </p:spPr>
      </p:sp>
      <p:sp>
        <p:nvSpPr>
          <p:cNvPr id="66" name="Google Shape;66;p20"/>
          <p:cNvSpPr/>
          <p:nvPr>
            <p:ph idx="6" type="pic"/>
          </p:nvPr>
        </p:nvSpPr>
        <p:spPr>
          <a:xfrm>
            <a:off x="10268712" y="2798064"/>
            <a:ext cx="1463040" cy="1481328"/>
          </a:xfrm>
          <a:prstGeom prst="rect">
            <a:avLst/>
          </a:prstGeom>
          <a:noFill/>
          <a:ln>
            <a:noFill/>
          </a:ln>
        </p:spPr>
      </p:sp>
      <p:sp>
        <p:nvSpPr>
          <p:cNvPr id="67" name="Google Shape;67;p20"/>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20"/>
          <p:cNvSpPr txBox="1"/>
          <p:nvPr>
            <p:ph idx="1" type="body"/>
          </p:nvPr>
        </p:nvSpPr>
        <p:spPr>
          <a:xfrm>
            <a:off x="5431536"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7" type="body"/>
          </p:nvPr>
        </p:nvSpPr>
        <p:spPr>
          <a:xfrm>
            <a:off x="7845552"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0"/>
          <p:cNvSpPr txBox="1"/>
          <p:nvPr>
            <p:ph idx="8" type="body"/>
          </p:nvPr>
        </p:nvSpPr>
        <p:spPr>
          <a:xfrm>
            <a:off x="10268712"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0"/>
          <p:cNvSpPr txBox="1"/>
          <p:nvPr>
            <p:ph idx="9" type="body"/>
          </p:nvPr>
        </p:nvSpPr>
        <p:spPr>
          <a:xfrm>
            <a:off x="594360"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0"/>
          <p:cNvSpPr txBox="1"/>
          <p:nvPr>
            <p:ph idx="13" type="body"/>
          </p:nvPr>
        </p:nvSpPr>
        <p:spPr>
          <a:xfrm>
            <a:off x="3008376" y="4489704"/>
            <a:ext cx="1462088" cy="64928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000"/>
              <a:buNone/>
              <a:defRPr sz="2000"/>
            </a:lvl1pPr>
            <a:lvl2pPr indent="-228600" lvl="1" marL="914400" algn="ctr">
              <a:lnSpc>
                <a:spcPct val="100000"/>
              </a:lnSpc>
              <a:spcBef>
                <a:spcPts val="0"/>
              </a:spcBef>
              <a:spcAft>
                <a:spcPts val="0"/>
              </a:spcAft>
              <a:buClr>
                <a:schemeClr val="dk1"/>
              </a:buClr>
              <a:buSzPts val="1600"/>
              <a:buNone/>
              <a:defRPr sz="16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21"/>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7" name="Google Shape;77;p21"/>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8" name="Google Shape;78;p2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21"/>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2" name="Google Shape;82;p21"/>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1"/>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86" name="Shape 86"/>
        <p:cNvGrpSpPr/>
        <p:nvPr/>
      </p:nvGrpSpPr>
      <p:grpSpPr>
        <a:xfrm>
          <a:off x="0" y="0"/>
          <a:ext cx="0" cy="0"/>
          <a:chOff x="0" y="0"/>
          <a:chExt cx="0" cy="0"/>
        </a:xfrm>
      </p:grpSpPr>
      <p:sp>
        <p:nvSpPr>
          <p:cNvPr id="87" name="Google Shape;87;p22"/>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8" name="Google Shape;88;p22"/>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9" name="Google Shape;89;p2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2"/>
          <p:cNvSpPr txBox="1"/>
          <p:nvPr>
            <p:ph idx="1" type="body"/>
          </p:nvPr>
        </p:nvSpPr>
        <p:spPr>
          <a:xfrm>
            <a:off x="576072" y="2372650"/>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22"/>
          <p:cNvSpPr txBox="1"/>
          <p:nvPr>
            <p:ph idx="2" type="body"/>
          </p:nvPr>
        </p:nvSpPr>
        <p:spPr>
          <a:xfrm>
            <a:off x="576072" y="3203688"/>
            <a:ext cx="3291840" cy="296851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3" type="body"/>
          </p:nvPr>
        </p:nvSpPr>
        <p:spPr>
          <a:xfrm>
            <a:off x="4507992" y="2372650"/>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22"/>
          <p:cNvSpPr txBox="1"/>
          <p:nvPr>
            <p:ph idx="4" type="body"/>
          </p:nvPr>
        </p:nvSpPr>
        <p:spPr>
          <a:xfrm>
            <a:off x="4507992" y="3203687"/>
            <a:ext cx="3291840" cy="296851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2"/>
          <p:cNvSpPr txBox="1"/>
          <p:nvPr>
            <p:ph idx="10" type="dt"/>
          </p:nvPr>
        </p:nvSpPr>
        <p:spPr>
          <a:xfrm>
            <a:off x="905256"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22"/>
          <p:cNvSpPr txBox="1"/>
          <p:nvPr>
            <p:ph idx="5" type="body"/>
          </p:nvPr>
        </p:nvSpPr>
        <p:spPr>
          <a:xfrm>
            <a:off x="8439912" y="2372650"/>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22"/>
          <p:cNvSpPr txBox="1"/>
          <p:nvPr>
            <p:ph idx="6" type="body"/>
          </p:nvPr>
        </p:nvSpPr>
        <p:spPr>
          <a:xfrm>
            <a:off x="8439912" y="3203687"/>
            <a:ext cx="3291840" cy="296851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sz="1800"/>
            </a:lvl1pPr>
            <a:lvl2pPr indent="-342900" lvl="1" marL="914400" algn="l">
              <a:lnSpc>
                <a:spcPct val="110000"/>
              </a:lnSpc>
              <a:spcBef>
                <a:spcPts val="1000"/>
              </a:spcBef>
              <a:spcAft>
                <a:spcPts val="0"/>
              </a:spcAft>
              <a:buClr>
                <a:schemeClr val="dk1"/>
              </a:buClr>
              <a:buSzPts val="1800"/>
              <a:buChar char="•"/>
              <a:defRPr sz="1800"/>
            </a:lvl2pPr>
            <a:lvl3pPr indent="-342900" lvl="2" marL="1371600" algn="l">
              <a:lnSpc>
                <a:spcPct val="110000"/>
              </a:lnSpc>
              <a:spcBef>
                <a:spcPts val="1000"/>
              </a:spcBef>
              <a:spcAft>
                <a:spcPts val="0"/>
              </a:spcAft>
              <a:buClr>
                <a:schemeClr val="dk1"/>
              </a:buClr>
              <a:buSzPts val="1800"/>
              <a:buChar char="•"/>
              <a:defRPr sz="1800"/>
            </a:lvl3pPr>
            <a:lvl4pPr indent="-342900" lvl="3" marL="1828800" algn="l">
              <a:lnSpc>
                <a:spcPct val="110000"/>
              </a:lnSpc>
              <a:spcBef>
                <a:spcPts val="1000"/>
              </a:spcBef>
              <a:spcAft>
                <a:spcPts val="0"/>
              </a:spcAft>
              <a:buClr>
                <a:schemeClr val="dk1"/>
              </a:buClr>
              <a:buSzPts val="1800"/>
              <a:buChar char="•"/>
              <a:defRPr sz="1800"/>
            </a:lvl4pPr>
            <a:lvl5pPr indent="-342900" lvl="4" marL="2286000" algn="l">
              <a:lnSpc>
                <a:spcPct val="110000"/>
              </a:lnSpc>
              <a:spcBef>
                <a:spcPts val="10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1801367" y="2696290"/>
            <a:ext cx="8586216" cy="1506396"/>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dk1"/>
              </a:buClr>
              <a:buSzPts val="1100"/>
              <a:buFont typeface="Arial"/>
              <a:buNone/>
            </a:pPr>
            <a:r>
              <a:rPr b="1" lang="en-US" sz="2500">
                <a:solidFill>
                  <a:srgbClr val="C00000"/>
                </a:solidFill>
                <a:latin typeface="Candara"/>
                <a:ea typeface="Candara"/>
                <a:cs typeface="Candara"/>
                <a:sym typeface="Candara"/>
              </a:rPr>
              <a:t>SIH-1720-Education &amp; Awareness - Effective Use of Technology for Dissemination of Anti-Doping Information</a:t>
            </a:r>
            <a:endParaRPr b="1" sz="2500">
              <a:solidFill>
                <a:srgbClr val="C00000"/>
              </a:solidFill>
              <a:latin typeface="Candara"/>
              <a:ea typeface="Candara"/>
              <a:cs typeface="Candara"/>
              <a:sym typeface="Candara"/>
            </a:endParaRPr>
          </a:p>
        </p:txBody>
      </p:sp>
      <p:sp>
        <p:nvSpPr>
          <p:cNvPr id="164" name="Google Shape;164;p1"/>
          <p:cNvSpPr txBox="1"/>
          <p:nvPr>
            <p:ph idx="1" type="subTitle"/>
          </p:nvPr>
        </p:nvSpPr>
        <p:spPr>
          <a:xfrm>
            <a:off x="589542" y="4840322"/>
            <a:ext cx="1337580" cy="429768"/>
          </a:xfrm>
          <a:prstGeom prst="rect">
            <a:avLst/>
          </a:prstGeom>
          <a:solidFill>
            <a:schemeClr val="accent1"/>
          </a:solid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chemeClr val="lt1"/>
              </a:buClr>
              <a:buSzPts val="1800"/>
              <a:buNone/>
            </a:pPr>
            <a:r>
              <a:rPr lang="en-US" sz="1800"/>
              <a:t>BATCH-26</a:t>
            </a:r>
            <a:endParaRPr/>
          </a:p>
        </p:txBody>
      </p:sp>
      <p:pic>
        <p:nvPicPr>
          <p:cNvPr id="165" name="Google Shape;165;p1"/>
          <p:cNvPicPr preferRelativeResize="0"/>
          <p:nvPr/>
        </p:nvPicPr>
        <p:blipFill rotWithShape="1">
          <a:blip r:embed="rId3">
            <a:alphaModFix/>
          </a:blip>
          <a:srcRect b="0" l="0" r="0" t="0"/>
          <a:stretch/>
        </p:blipFill>
        <p:spPr>
          <a:xfrm>
            <a:off x="814960" y="78658"/>
            <a:ext cx="10404764" cy="1070264"/>
          </a:xfrm>
          <a:prstGeom prst="rect">
            <a:avLst/>
          </a:prstGeom>
          <a:noFill/>
          <a:ln>
            <a:noFill/>
          </a:ln>
        </p:spPr>
      </p:pic>
      <p:sp>
        <p:nvSpPr>
          <p:cNvPr id="166" name="Google Shape;166;p1"/>
          <p:cNvSpPr txBox="1"/>
          <p:nvPr/>
        </p:nvSpPr>
        <p:spPr>
          <a:xfrm>
            <a:off x="2678036" y="1568663"/>
            <a:ext cx="6832879"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Avenir"/>
                <a:ea typeface="Avenir"/>
                <a:cs typeface="Avenir"/>
                <a:sym typeface="Avenir"/>
              </a:rPr>
              <a:t> </a:t>
            </a:r>
            <a:r>
              <a:rPr b="0" i="0" lang="en-US" sz="3000" u="none" cap="none" strike="noStrike">
                <a:solidFill>
                  <a:srgbClr val="007B80"/>
                </a:solidFill>
                <a:latin typeface="Times New Roman"/>
                <a:ea typeface="Times New Roman"/>
                <a:cs typeface="Times New Roman"/>
                <a:sym typeface="Times New Roman"/>
              </a:rPr>
              <a:t>Department of Computer Science and 						Engineering </a:t>
            </a:r>
            <a:endParaRPr b="0" i="0" sz="3000" u="none" cap="none" strike="noStrike">
              <a:solidFill>
                <a:srgbClr val="007B80"/>
              </a:solidFill>
              <a:latin typeface="Times New Roman"/>
              <a:ea typeface="Times New Roman"/>
              <a:cs typeface="Times New Roman"/>
              <a:sym typeface="Times New Roman"/>
            </a:endParaRPr>
          </a:p>
        </p:txBody>
      </p:sp>
      <p:sp>
        <p:nvSpPr>
          <p:cNvPr id="167" name="Google Shape;167;p1"/>
          <p:cNvSpPr/>
          <p:nvPr/>
        </p:nvSpPr>
        <p:spPr>
          <a:xfrm>
            <a:off x="589542" y="5427174"/>
            <a:ext cx="3848520" cy="108154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R.Harthika</a:t>
            </a:r>
            <a:r>
              <a:rPr b="0" i="0" lang="en-US" sz="1800" u="none" cap="none" strike="noStrike">
                <a:solidFill>
                  <a:schemeClr val="dk1"/>
                </a:solidFill>
                <a:latin typeface="Times New Roman"/>
                <a:ea typeface="Times New Roman"/>
                <a:cs typeface="Times New Roman"/>
                <a:sym typeface="Times New Roman"/>
              </a:rPr>
              <a:t>                 - 217Y1A05</a:t>
            </a:r>
            <a:r>
              <a:rPr lang="en-US" sz="1800">
                <a:solidFill>
                  <a:schemeClr val="dk1"/>
                </a:solidFill>
                <a:latin typeface="Times New Roman"/>
                <a:ea typeface="Times New Roman"/>
                <a:cs typeface="Times New Roman"/>
                <a:sym typeface="Times New Roman"/>
              </a:rPr>
              <a:t>83</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Syed Suhana</a:t>
            </a:r>
            <a:r>
              <a:rPr b="0" i="0" lang="en-US" sz="1800" u="none" cap="none" strike="noStrike">
                <a:solidFill>
                  <a:schemeClr val="dk1"/>
                </a:solidFill>
                <a:latin typeface="Times New Roman"/>
                <a:ea typeface="Times New Roman"/>
                <a:cs typeface="Times New Roman"/>
                <a:sym typeface="Times New Roman"/>
              </a:rPr>
              <a:t>              - 217Y1A05</a:t>
            </a:r>
            <a:r>
              <a:rPr lang="en-US" sz="1800">
                <a:solidFill>
                  <a:schemeClr val="dk1"/>
                </a:solidFill>
                <a:latin typeface="Times New Roman"/>
                <a:ea typeface="Times New Roman"/>
                <a:cs typeface="Times New Roman"/>
                <a:sym typeface="Times New Roman"/>
              </a:rPr>
              <a:t>C4</a:t>
            </a:r>
            <a:endParaRPr b="0" i="0" sz="1400" u="none" cap="none" strike="noStrike">
              <a:solidFill>
                <a:srgbClr val="000000"/>
              </a:solidFill>
              <a:latin typeface="Arial"/>
              <a:ea typeface="Arial"/>
              <a:cs typeface="Arial"/>
              <a:sym typeface="Arial"/>
            </a:endParaRPr>
          </a:p>
        </p:txBody>
      </p:sp>
      <p:sp>
        <p:nvSpPr>
          <p:cNvPr id="168" name="Google Shape;168;p1"/>
          <p:cNvSpPr txBox="1"/>
          <p:nvPr/>
        </p:nvSpPr>
        <p:spPr>
          <a:xfrm>
            <a:off x="5772544" y="4840260"/>
            <a:ext cx="1337700" cy="429900"/>
          </a:xfrm>
          <a:prstGeom prst="rect">
            <a:avLst/>
          </a:prstGeom>
          <a:solidFill>
            <a:schemeClr val="accent1"/>
          </a:solidFill>
          <a:ln>
            <a:noFill/>
          </a:ln>
        </p:spPr>
        <p:txBody>
          <a:bodyPr anchorCtr="0" anchor="ctr" bIns="45700" lIns="91425" spcFirstLastPara="1" rIns="91425" wrap="square" tIns="45700">
            <a:normAutofit/>
          </a:bodyPr>
          <a:lstStyle/>
          <a:p>
            <a:pPr indent="0" lvl="0" marL="0" marR="0" rtl="0" algn="ctr">
              <a:lnSpc>
                <a:spcPct val="110000"/>
              </a:lnSpc>
              <a:spcBef>
                <a:spcPts val="0"/>
              </a:spcBef>
              <a:spcAft>
                <a:spcPts val="0"/>
              </a:spcAft>
              <a:buClr>
                <a:schemeClr val="lt1"/>
              </a:buClr>
              <a:buSzPts val="1800"/>
              <a:buFont typeface="Arial"/>
              <a:buNone/>
            </a:pPr>
            <a:r>
              <a:rPr b="0" i="0" lang="en-US" sz="1800" u="none" cap="none" strike="noStrike">
                <a:solidFill>
                  <a:schemeClr val="lt1"/>
                </a:solidFill>
                <a:latin typeface="Avenir"/>
                <a:ea typeface="Avenir"/>
                <a:cs typeface="Avenir"/>
                <a:sym typeface="Avenir"/>
              </a:rPr>
              <a:t>GUIDE</a:t>
            </a:r>
            <a:endParaRPr b="0" i="0" sz="1400" u="none" cap="none" strike="noStrike">
              <a:solidFill>
                <a:srgbClr val="000000"/>
              </a:solidFill>
              <a:latin typeface="Arial"/>
              <a:ea typeface="Arial"/>
              <a:cs typeface="Arial"/>
              <a:sym typeface="Arial"/>
            </a:endParaRPr>
          </a:p>
        </p:txBody>
      </p:sp>
      <p:sp>
        <p:nvSpPr>
          <p:cNvPr id="169" name="Google Shape;169;p1"/>
          <p:cNvSpPr txBox="1"/>
          <p:nvPr/>
        </p:nvSpPr>
        <p:spPr>
          <a:xfrm>
            <a:off x="9718793" y="4840322"/>
            <a:ext cx="1337580" cy="429768"/>
          </a:xfrm>
          <a:prstGeom prst="rect">
            <a:avLst/>
          </a:prstGeom>
          <a:solidFill>
            <a:schemeClr val="accent1"/>
          </a:solidFill>
          <a:ln>
            <a:noFill/>
          </a:ln>
        </p:spPr>
        <p:txBody>
          <a:bodyPr anchorCtr="0" anchor="ctr" bIns="45700" lIns="91425" spcFirstLastPara="1" rIns="91425" wrap="square" tIns="45700">
            <a:normAutofit/>
          </a:bodyPr>
          <a:lstStyle/>
          <a:p>
            <a:pPr indent="0" lvl="0" marL="0" marR="0" rtl="0" algn="ctr">
              <a:lnSpc>
                <a:spcPct val="110000"/>
              </a:lnSpc>
              <a:spcBef>
                <a:spcPts val="0"/>
              </a:spcBef>
              <a:spcAft>
                <a:spcPts val="0"/>
              </a:spcAft>
              <a:buClr>
                <a:schemeClr val="lt1"/>
              </a:buClr>
              <a:buSzPts val="1800"/>
              <a:buFont typeface="Arial"/>
              <a:buNone/>
            </a:pPr>
            <a:r>
              <a:rPr b="0" i="0" lang="en-US" sz="1800" u="none" cap="none" strike="noStrike">
                <a:solidFill>
                  <a:schemeClr val="lt1"/>
                </a:solidFill>
                <a:latin typeface="Avenir"/>
                <a:ea typeface="Avenir"/>
                <a:cs typeface="Avenir"/>
                <a:sym typeface="Avenir"/>
              </a:rPr>
              <a:t>HOD</a:t>
            </a:r>
            <a:endParaRPr b="0" i="0" sz="1400" u="none" cap="none" strike="noStrike">
              <a:solidFill>
                <a:srgbClr val="000000"/>
              </a:solidFill>
              <a:latin typeface="Arial"/>
              <a:ea typeface="Arial"/>
              <a:cs typeface="Arial"/>
              <a:sym typeface="Arial"/>
            </a:endParaRPr>
          </a:p>
        </p:txBody>
      </p:sp>
      <p:sp>
        <p:nvSpPr>
          <p:cNvPr id="170" name="Google Shape;170;p1"/>
          <p:cNvSpPr txBox="1"/>
          <p:nvPr/>
        </p:nvSpPr>
        <p:spPr>
          <a:xfrm>
            <a:off x="4944858" y="5427172"/>
            <a:ext cx="2993100" cy="646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dk1"/>
                </a:solidFill>
                <a:latin typeface="Cambria"/>
                <a:ea typeface="Cambria"/>
                <a:cs typeface="Cambria"/>
                <a:sym typeface="Cambria"/>
              </a:rPr>
              <a:t>Y.PRASHANTH</a:t>
            </a:r>
            <a:endParaRPr b="1" sz="18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          A</a:t>
            </a:r>
            <a:r>
              <a:rPr b="0" i="0" lang="en-US" sz="1800" u="none" cap="none" strike="noStrike">
                <a:solidFill>
                  <a:schemeClr val="dk1"/>
                </a:solidFill>
                <a:latin typeface="Times New Roman"/>
                <a:ea typeface="Times New Roman"/>
                <a:cs typeface="Times New Roman"/>
                <a:sym typeface="Times New Roman"/>
              </a:rPr>
              <a:t>ssistant Professor</a:t>
            </a:r>
            <a:endParaRPr b="0" i="0" sz="1400" u="none" cap="none" strike="noStrike">
              <a:solidFill>
                <a:srgbClr val="000000"/>
              </a:solidFill>
              <a:latin typeface="Arial"/>
              <a:ea typeface="Arial"/>
              <a:cs typeface="Arial"/>
              <a:sym typeface="Arial"/>
            </a:endParaRPr>
          </a:p>
        </p:txBody>
      </p:sp>
      <p:sp>
        <p:nvSpPr>
          <p:cNvPr id="171" name="Google Shape;171;p1"/>
          <p:cNvSpPr txBox="1"/>
          <p:nvPr/>
        </p:nvSpPr>
        <p:spPr>
          <a:xfrm>
            <a:off x="9375950" y="5427174"/>
            <a:ext cx="2710800" cy="369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mbria"/>
                <a:ea typeface="Cambria"/>
                <a:cs typeface="Cambria"/>
                <a:sym typeface="Cambria"/>
              </a:rPr>
              <a:t>Dr . K. Abdul Basith</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d4c6eefd1e_0_73"/>
          <p:cNvSpPr txBox="1"/>
          <p:nvPr>
            <p:ph type="title"/>
          </p:nvPr>
        </p:nvSpPr>
        <p:spPr>
          <a:xfrm>
            <a:off x="1115568" y="548640"/>
            <a:ext cx="101682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27500"/>
              <a:buFont typeface="Arial"/>
              <a:buNone/>
            </a:pPr>
            <a:r>
              <a:rPr b="1" lang="en-US">
                <a:latin typeface="Times New Roman"/>
                <a:ea typeface="Times New Roman"/>
                <a:cs typeface="Times New Roman"/>
                <a:sym typeface="Times New Roman"/>
              </a:rPr>
              <a:t>LIMITATIONS OR DRAWBACKS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40" name="Google Shape;240;g2d4c6eefd1e_0_73"/>
          <p:cNvSpPr txBox="1"/>
          <p:nvPr>
            <p:ph idx="1" type="body"/>
          </p:nvPr>
        </p:nvSpPr>
        <p:spPr>
          <a:xfrm>
            <a:off x="1115568" y="2372650"/>
            <a:ext cx="49377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
        <p:nvSpPr>
          <p:cNvPr id="241" name="Google Shape;241;g2d4c6eefd1e_0_73"/>
          <p:cNvSpPr txBox="1"/>
          <p:nvPr>
            <p:ph idx="2" type="body"/>
          </p:nvPr>
        </p:nvSpPr>
        <p:spPr>
          <a:xfrm>
            <a:off x="1115568" y="3203688"/>
            <a:ext cx="4937700" cy="2968500"/>
          </a:xfrm>
          <a:prstGeom prst="rect">
            <a:avLst/>
          </a:prstGeom>
        </p:spPr>
        <p:txBody>
          <a:bodyPr anchorCtr="0" anchor="t" bIns="45700" lIns="91425" spcFirstLastPara="1" rIns="91425" wrap="square" tIns="45700">
            <a:normAutofit/>
          </a:bodyPr>
          <a:lstStyle/>
          <a:p>
            <a:pPr indent="-343693" lvl="0" marL="457200" rtl="0" algn="l">
              <a:lnSpc>
                <a:spcPct val="140000"/>
              </a:lnSpc>
              <a:spcBef>
                <a:spcPts val="2600"/>
              </a:spcBef>
              <a:spcAft>
                <a:spcPts val="0"/>
              </a:spcAft>
              <a:buSzPts val="1813"/>
              <a:buFont typeface="Times New Roman"/>
              <a:buChar char="➔"/>
            </a:pPr>
            <a:r>
              <a:rPr b="1" lang="en-US" sz="1812">
                <a:latin typeface="Times New Roman"/>
                <a:ea typeface="Times New Roman"/>
                <a:cs typeface="Times New Roman"/>
                <a:sym typeface="Times New Roman"/>
              </a:rPr>
              <a:t>Limited Reach and Accessibility </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lang="en-US" sz="1812">
                <a:latin typeface="Times New Roman"/>
                <a:ea typeface="Times New Roman"/>
                <a:cs typeface="Times New Roman"/>
                <a:sym typeface="Times New Roman"/>
              </a:rPr>
              <a:t>Language Barriers</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b="1" lang="en-US" sz="1812">
                <a:latin typeface="Times New Roman"/>
                <a:ea typeface="Times New Roman"/>
                <a:cs typeface="Times New Roman"/>
                <a:sym typeface="Times New Roman"/>
              </a:rPr>
              <a:t>Engagement and Retention Challenges </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lang="en-US" sz="1812">
                <a:latin typeface="Times New Roman"/>
                <a:ea typeface="Times New Roman"/>
                <a:cs typeface="Times New Roman"/>
                <a:sym typeface="Times New Roman"/>
              </a:rPr>
              <a:t>Lack of Interactivity</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b="1" lang="en-US" sz="1812">
                <a:latin typeface="Times New Roman"/>
                <a:ea typeface="Times New Roman"/>
                <a:cs typeface="Times New Roman"/>
                <a:sym typeface="Times New Roman"/>
              </a:rPr>
              <a:t>Insufficient Customization</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b="1" lang="en-US" sz="1812">
                <a:latin typeface="Times New Roman"/>
                <a:ea typeface="Times New Roman"/>
                <a:cs typeface="Times New Roman"/>
                <a:sym typeface="Times New Roman"/>
              </a:rPr>
              <a:t> </a:t>
            </a:r>
            <a:r>
              <a:rPr lang="en-US" sz="1812">
                <a:latin typeface="Times New Roman"/>
                <a:ea typeface="Times New Roman"/>
                <a:cs typeface="Times New Roman"/>
                <a:sym typeface="Times New Roman"/>
              </a:rPr>
              <a:t>Inflexibility</a:t>
            </a:r>
            <a:endParaRPr b="1" sz="1812">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42" name="Google Shape;242;g2d4c6eefd1e_0_73"/>
          <p:cNvSpPr txBox="1"/>
          <p:nvPr>
            <p:ph idx="3" type="body"/>
          </p:nvPr>
        </p:nvSpPr>
        <p:spPr>
          <a:xfrm>
            <a:off x="6345936" y="2372650"/>
            <a:ext cx="49377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t/>
            </a:r>
            <a:endParaRPr/>
          </a:p>
        </p:txBody>
      </p:sp>
      <p:sp>
        <p:nvSpPr>
          <p:cNvPr id="243" name="Google Shape;243;g2d4c6eefd1e_0_73"/>
          <p:cNvSpPr txBox="1"/>
          <p:nvPr>
            <p:ph idx="4" type="body"/>
          </p:nvPr>
        </p:nvSpPr>
        <p:spPr>
          <a:xfrm>
            <a:off x="6345936" y="3292162"/>
            <a:ext cx="4937700" cy="2968500"/>
          </a:xfrm>
          <a:prstGeom prst="rect">
            <a:avLst/>
          </a:prstGeom>
        </p:spPr>
        <p:txBody>
          <a:bodyPr anchorCtr="0" anchor="t" bIns="45700" lIns="91425" spcFirstLastPara="1" rIns="91425" wrap="square" tIns="45700">
            <a:normAutofit lnSpcReduction="20000"/>
          </a:bodyPr>
          <a:lstStyle/>
          <a:p>
            <a:pPr indent="-343693" lvl="0" marL="457200" rtl="0" algn="l">
              <a:lnSpc>
                <a:spcPct val="140000"/>
              </a:lnSpc>
              <a:spcBef>
                <a:spcPts val="2600"/>
              </a:spcBef>
              <a:spcAft>
                <a:spcPts val="0"/>
              </a:spcAft>
              <a:buSzPts val="1813"/>
              <a:buFont typeface="Times New Roman"/>
              <a:buChar char="➔"/>
            </a:pPr>
            <a:r>
              <a:rPr b="1" lang="en-US" sz="1812">
                <a:latin typeface="Times New Roman"/>
                <a:ea typeface="Times New Roman"/>
                <a:cs typeface="Times New Roman"/>
                <a:sym typeface="Times New Roman"/>
              </a:rPr>
              <a:t>Technological Limitations </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lang="en-US" sz="1812">
                <a:latin typeface="Times New Roman"/>
                <a:ea typeface="Times New Roman"/>
                <a:cs typeface="Times New Roman"/>
                <a:sym typeface="Times New Roman"/>
              </a:rPr>
              <a:t>Outdated Platforms</a:t>
            </a:r>
            <a:endParaRPr sz="1812">
              <a:solidFill>
                <a:srgbClr val="374151"/>
              </a:solidFill>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lang="en-US" sz="1812">
                <a:solidFill>
                  <a:srgbClr val="374151"/>
                </a:solidFill>
                <a:latin typeface="Times New Roman"/>
                <a:ea typeface="Times New Roman"/>
                <a:cs typeface="Times New Roman"/>
                <a:sym typeface="Times New Roman"/>
              </a:rPr>
              <a:t> </a:t>
            </a:r>
            <a:r>
              <a:rPr lang="en-US" sz="1812">
                <a:latin typeface="Times New Roman"/>
                <a:ea typeface="Times New Roman"/>
                <a:cs typeface="Times New Roman"/>
                <a:sym typeface="Times New Roman"/>
              </a:rPr>
              <a:t>Privacy Concerns</a:t>
            </a:r>
            <a:endParaRPr sz="1812">
              <a:solidFill>
                <a:srgbClr val="374151"/>
              </a:solidFill>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b="1" lang="en-US" sz="1812">
                <a:latin typeface="Times New Roman"/>
                <a:ea typeface="Times New Roman"/>
                <a:cs typeface="Times New Roman"/>
                <a:sym typeface="Times New Roman"/>
              </a:rPr>
              <a:t>Sustainability and Funding</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lang="en-US" sz="1812">
                <a:latin typeface="Times New Roman"/>
                <a:ea typeface="Times New Roman"/>
                <a:cs typeface="Times New Roman"/>
                <a:sym typeface="Times New Roman"/>
              </a:rPr>
              <a:t>Short-Term Funding</a:t>
            </a:r>
            <a:endParaRPr sz="1812">
              <a:solidFill>
                <a:srgbClr val="374151"/>
              </a:solidFill>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b="1" lang="en-US" sz="1812">
                <a:latin typeface="Times New Roman"/>
                <a:ea typeface="Times New Roman"/>
                <a:cs typeface="Times New Roman"/>
                <a:sym typeface="Times New Roman"/>
              </a:rPr>
              <a:t>Limited Collaboration </a:t>
            </a:r>
            <a:endParaRPr b="1" sz="1812">
              <a:latin typeface="Times New Roman"/>
              <a:ea typeface="Times New Roman"/>
              <a:cs typeface="Times New Roman"/>
              <a:sym typeface="Times New Roman"/>
            </a:endParaRPr>
          </a:p>
          <a:p>
            <a:pPr indent="-343693" lvl="0" marL="457200" rtl="0" algn="l">
              <a:lnSpc>
                <a:spcPct val="140000"/>
              </a:lnSpc>
              <a:spcBef>
                <a:spcPts val="0"/>
              </a:spcBef>
              <a:spcAft>
                <a:spcPts val="0"/>
              </a:spcAft>
              <a:buSzPts val="1813"/>
              <a:buFont typeface="Times New Roman"/>
              <a:buChar char="➔"/>
            </a:pPr>
            <a:r>
              <a:rPr lang="en-US" sz="1812">
                <a:latin typeface="Times New Roman"/>
                <a:ea typeface="Times New Roman"/>
                <a:cs typeface="Times New Roman"/>
                <a:sym typeface="Times New Roman"/>
              </a:rPr>
              <a:t>Lack of Stakeholder Involvement</a:t>
            </a:r>
            <a:endParaRPr sz="1812">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
        <p:nvSpPr>
          <p:cNvPr id="244" name="Google Shape;244;g2d4c6eefd1e_0_73"/>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0d60483d13_0_15"/>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74151"/>
              </a:buClr>
              <a:buSzPts val="4000"/>
              <a:buFont typeface="Times New Roman"/>
              <a:buNone/>
            </a:pPr>
            <a:r>
              <a:rPr b="1" lang="en-US">
                <a:latin typeface="Times New Roman"/>
                <a:ea typeface="Times New Roman"/>
                <a:cs typeface="Times New Roman"/>
                <a:sym typeface="Times New Roman"/>
              </a:rPr>
              <a:t>PROPOSED SYSTEM</a:t>
            </a:r>
            <a:endParaRPr b="1"/>
          </a:p>
        </p:txBody>
      </p:sp>
      <p:sp>
        <p:nvSpPr>
          <p:cNvPr id="250" name="Google Shape;250;g30d60483d13_0_15"/>
          <p:cNvSpPr txBox="1"/>
          <p:nvPr>
            <p:ph idx="1" type="body"/>
          </p:nvPr>
        </p:nvSpPr>
        <p:spPr>
          <a:xfrm>
            <a:off x="571500" y="2192950"/>
            <a:ext cx="7271400" cy="3478800"/>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SzPts val="1800"/>
              <a:buNone/>
            </a:pPr>
            <a:r>
              <a:rPr lang="en-US" sz="1800">
                <a:highlight>
                  <a:srgbClr val="FFFFFF"/>
                </a:highlight>
                <a:latin typeface="Times New Roman"/>
                <a:ea typeface="Times New Roman"/>
                <a:cs typeface="Times New Roman"/>
                <a:sym typeface="Times New Roman"/>
              </a:rPr>
              <a:t>The proposed system integrates </a:t>
            </a:r>
            <a:r>
              <a:rPr b="1" lang="en-US" sz="1800">
                <a:highlight>
                  <a:srgbClr val="FFFFFF"/>
                </a:highlight>
                <a:latin typeface="Times New Roman"/>
                <a:ea typeface="Times New Roman"/>
                <a:cs typeface="Times New Roman"/>
                <a:sym typeface="Times New Roman"/>
              </a:rPr>
              <a:t>AI-based monitoring and analysis tools</a:t>
            </a:r>
            <a:r>
              <a:rPr lang="en-US" sz="1800">
                <a:highlight>
                  <a:srgbClr val="FFFFFF"/>
                </a:highlight>
                <a:latin typeface="Times New Roman"/>
                <a:ea typeface="Times New Roman"/>
                <a:cs typeface="Times New Roman"/>
                <a:sym typeface="Times New Roman"/>
              </a:rPr>
              <a:t>, enabling real-time, data-driven decision-making and personalized education tailored to each athlete’s risk profile and engagement levels. It significantly improves detection, prediction, and prevention of doping incidents.</a:t>
            </a:r>
            <a:endParaRPr sz="1800">
              <a:latin typeface="Times New Roman"/>
              <a:ea typeface="Times New Roman"/>
              <a:cs typeface="Times New Roman"/>
              <a:sym typeface="Times New Roman"/>
            </a:endParaRPr>
          </a:p>
          <a:p>
            <a:pPr indent="0" lvl="0" marL="0" rtl="0" algn="l">
              <a:lnSpc>
                <a:spcPct val="110000"/>
              </a:lnSpc>
              <a:spcBef>
                <a:spcPts val="2200"/>
              </a:spcBef>
              <a:spcAft>
                <a:spcPts val="0"/>
              </a:spcAft>
              <a:buSzPts val="1800"/>
              <a:buNone/>
            </a:pPr>
            <a:r>
              <a:rPr b="1" lang="en-US" sz="1700">
                <a:solidFill>
                  <a:srgbClr val="222222"/>
                </a:solidFill>
                <a:highlight>
                  <a:srgbClr val="FFFFFF"/>
                </a:highlight>
                <a:latin typeface="Times New Roman"/>
                <a:ea typeface="Times New Roman"/>
                <a:cs typeface="Times New Roman"/>
                <a:sym typeface="Times New Roman"/>
              </a:rPr>
              <a:t>AI-Driven Predictive Models</a:t>
            </a:r>
            <a:r>
              <a:rPr lang="en-US" sz="1700">
                <a:solidFill>
                  <a:srgbClr val="222222"/>
                </a:solidFill>
                <a:highlight>
                  <a:srgbClr val="FFFFFF"/>
                </a:highlight>
                <a:latin typeface="Times New Roman"/>
                <a:ea typeface="Times New Roman"/>
                <a:cs typeface="Times New Roman"/>
                <a:sym typeface="Times New Roman"/>
              </a:rPr>
              <a:t>: The proposed system utilizes machine learning and AI models to predict potential doping incidents based on historical and real-time data, enabling a proactive approach to anti-doping measures</a:t>
            </a:r>
            <a:r>
              <a:rPr lang="en-US"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0" lvl="0" marL="0" rtl="0" algn="l">
              <a:lnSpc>
                <a:spcPct val="110000"/>
              </a:lnSpc>
              <a:spcBef>
                <a:spcPts val="1600"/>
              </a:spcBef>
              <a:spcAft>
                <a:spcPts val="0"/>
              </a:spcAft>
              <a:buSzPts val="1800"/>
              <a:buNone/>
            </a:pPr>
            <a:r>
              <a:rPr b="1" lang="en-US" sz="1700">
                <a:solidFill>
                  <a:srgbClr val="222222"/>
                </a:solidFill>
                <a:highlight>
                  <a:srgbClr val="FFFFFF"/>
                </a:highlight>
                <a:latin typeface="Times New Roman"/>
                <a:ea typeface="Times New Roman"/>
                <a:cs typeface="Times New Roman"/>
                <a:sym typeface="Times New Roman"/>
              </a:rPr>
              <a:t>Real-Time Alerts and Notifications</a:t>
            </a:r>
            <a:r>
              <a:rPr lang="en-US" sz="1700">
                <a:solidFill>
                  <a:srgbClr val="222222"/>
                </a:solidFill>
                <a:highlight>
                  <a:srgbClr val="FFFFFF"/>
                </a:highlight>
                <a:latin typeface="Times New Roman"/>
                <a:ea typeface="Times New Roman"/>
                <a:cs typeface="Times New Roman"/>
                <a:sym typeface="Times New Roman"/>
              </a:rPr>
              <a:t>: The system can automatically send alerts and notifications about changes in anti-doping regulations, educational content, or personal progress via mobile apps and web platforms</a:t>
            </a:r>
            <a:endParaRPr sz="17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1700">
                <a:solidFill>
                  <a:srgbClr val="222222"/>
                </a:solidFill>
                <a:highlight>
                  <a:srgbClr val="FFFFFF"/>
                </a:highlight>
                <a:latin typeface="Times New Roman"/>
                <a:ea typeface="Times New Roman"/>
                <a:cs typeface="Times New Roman"/>
                <a:sym typeface="Times New Roman"/>
              </a:rPr>
              <a:t>Video and Performance Analysis</a:t>
            </a:r>
            <a:r>
              <a:rPr lang="en-US" sz="1700">
                <a:solidFill>
                  <a:srgbClr val="222222"/>
                </a:solidFill>
                <a:highlight>
                  <a:srgbClr val="FFFFFF"/>
                </a:highlight>
                <a:latin typeface="Times New Roman"/>
                <a:ea typeface="Times New Roman"/>
                <a:cs typeface="Times New Roman"/>
                <a:sym typeface="Times New Roman"/>
              </a:rPr>
              <a:t>: AI can analyze video footage of athletes’ performance to detect unusual patterns or sudden improvements that may signal doping use. Computer vision and pose estimation tools are used here.</a:t>
            </a:r>
            <a:endParaRPr sz="1700">
              <a:solidFill>
                <a:srgbClr val="222222"/>
              </a:solidFill>
              <a:highlight>
                <a:srgbClr val="FFFFFF"/>
              </a:highlight>
              <a:latin typeface="Times New Roman"/>
              <a:ea typeface="Times New Roman"/>
              <a:cs typeface="Times New Roman"/>
              <a:sym typeface="Times New Roman"/>
            </a:endParaRPr>
          </a:p>
          <a:p>
            <a:pPr indent="0" lvl="0" marL="0" rtl="0" algn="l">
              <a:lnSpc>
                <a:spcPct val="110000"/>
              </a:lnSpc>
              <a:spcBef>
                <a:spcPts val="1600"/>
              </a:spcBef>
              <a:spcAft>
                <a:spcPts val="0"/>
              </a:spcAft>
              <a:buSzPts val="1800"/>
              <a:buNone/>
            </a:pPr>
            <a:r>
              <a:t/>
            </a:r>
            <a:endParaRPr sz="1700">
              <a:solidFill>
                <a:srgbClr val="222222"/>
              </a:solidFill>
              <a:highlight>
                <a:srgbClr val="FFFFFF"/>
              </a:highlight>
              <a:latin typeface="Times New Roman"/>
              <a:ea typeface="Times New Roman"/>
              <a:cs typeface="Times New Roman"/>
              <a:sym typeface="Times New Roman"/>
            </a:endParaRPr>
          </a:p>
        </p:txBody>
      </p:sp>
      <p:sp>
        <p:nvSpPr>
          <p:cNvPr id="251" name="Google Shape;251;g30d60483d13_0_15"/>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2" name="Google Shape;252;g30d60483d13_0_15"/>
          <p:cNvPicPr preferRelativeResize="0"/>
          <p:nvPr/>
        </p:nvPicPr>
        <p:blipFill>
          <a:blip r:embed="rId3">
            <a:alphaModFix/>
          </a:blip>
          <a:stretch>
            <a:fillRect/>
          </a:stretch>
        </p:blipFill>
        <p:spPr>
          <a:xfrm>
            <a:off x="8100350" y="2486875"/>
            <a:ext cx="3623500" cy="362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d4c6eefd1e_0_28"/>
          <p:cNvSpPr txBox="1"/>
          <p:nvPr>
            <p:ph type="title"/>
          </p:nvPr>
        </p:nvSpPr>
        <p:spPr>
          <a:xfrm>
            <a:off x="1115693"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PROPOSED SYSTEM ARCHITECTURE</a:t>
            </a:r>
            <a:endParaRPr b="1">
              <a:latin typeface="Times New Roman"/>
              <a:ea typeface="Times New Roman"/>
              <a:cs typeface="Times New Roman"/>
              <a:sym typeface="Times New Roman"/>
            </a:endParaRPr>
          </a:p>
        </p:txBody>
      </p:sp>
      <p:sp>
        <p:nvSpPr>
          <p:cNvPr id="259" name="Google Shape;259;g2d4c6eefd1e_0_28"/>
          <p:cNvSpPr txBox="1"/>
          <p:nvPr>
            <p:ph idx="1" type="body"/>
          </p:nvPr>
        </p:nvSpPr>
        <p:spPr>
          <a:xfrm>
            <a:off x="571500" y="2478025"/>
            <a:ext cx="10712400" cy="369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60" name="Google Shape;260;g2d4c6eefd1e_0_28"/>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61" name="Google Shape;261;g2d4c6eefd1e_0_28"/>
          <p:cNvPicPr preferRelativeResize="0"/>
          <p:nvPr/>
        </p:nvPicPr>
        <p:blipFill>
          <a:blip r:embed="rId3">
            <a:alphaModFix/>
          </a:blip>
          <a:stretch>
            <a:fillRect/>
          </a:stretch>
        </p:blipFill>
        <p:spPr>
          <a:xfrm>
            <a:off x="3848100" y="2282600"/>
            <a:ext cx="4493300" cy="42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d4c6eefd1e_0_83"/>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DESIGN</a:t>
            </a:r>
            <a:endParaRPr b="1">
              <a:latin typeface="Times New Roman"/>
              <a:ea typeface="Times New Roman"/>
              <a:cs typeface="Times New Roman"/>
              <a:sym typeface="Times New Roman"/>
            </a:endParaRPr>
          </a:p>
        </p:txBody>
      </p:sp>
      <p:sp>
        <p:nvSpPr>
          <p:cNvPr id="268" name="Google Shape;268;g2d4c6eefd1e_0_83"/>
          <p:cNvSpPr txBox="1"/>
          <p:nvPr>
            <p:ph idx="1" type="body"/>
          </p:nvPr>
        </p:nvSpPr>
        <p:spPr>
          <a:xfrm>
            <a:off x="214325" y="2358950"/>
            <a:ext cx="10273500" cy="369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ER-DIAGRAM</a:t>
            </a:r>
            <a:endParaRPr/>
          </a:p>
        </p:txBody>
      </p:sp>
      <p:sp>
        <p:nvSpPr>
          <p:cNvPr id="269" name="Google Shape;269;g2d4c6eefd1e_0_83"/>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0" name="Google Shape;270;g2d4c6eefd1e_0_83"/>
          <p:cNvPicPr preferRelativeResize="0"/>
          <p:nvPr/>
        </p:nvPicPr>
        <p:blipFill>
          <a:blip r:embed="rId3">
            <a:alphaModFix/>
          </a:blip>
          <a:stretch>
            <a:fillRect/>
          </a:stretch>
        </p:blipFill>
        <p:spPr>
          <a:xfrm>
            <a:off x="3306500" y="2358950"/>
            <a:ext cx="7977200" cy="428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d4c6eefd1e_0_91"/>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DFD DIAGRAM</a:t>
            </a:r>
            <a:endParaRPr b="1">
              <a:latin typeface="Times New Roman"/>
              <a:ea typeface="Times New Roman"/>
              <a:cs typeface="Times New Roman"/>
              <a:sym typeface="Times New Roman"/>
            </a:endParaRPr>
          </a:p>
        </p:txBody>
      </p:sp>
      <p:sp>
        <p:nvSpPr>
          <p:cNvPr id="277" name="Google Shape;277;g2d4c6eefd1e_0_91"/>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8" name="Google Shape;278;g2d4c6eefd1e_0_91"/>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9" name="Google Shape;279;g2d4c6eefd1e_0_91"/>
          <p:cNvPicPr preferRelativeResize="0"/>
          <p:nvPr/>
        </p:nvPicPr>
        <p:blipFill>
          <a:blip r:embed="rId3">
            <a:alphaModFix/>
          </a:blip>
          <a:stretch>
            <a:fillRect/>
          </a:stretch>
        </p:blipFill>
        <p:spPr>
          <a:xfrm>
            <a:off x="3534450" y="2167700"/>
            <a:ext cx="5381625" cy="455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85" name="Google Shape;285;p12"/>
          <p:cNvSpPr txBox="1"/>
          <p:nvPr>
            <p:ph idx="1" type="body"/>
          </p:nvPr>
        </p:nvSpPr>
        <p:spPr>
          <a:xfrm>
            <a:off x="527739" y="2123461"/>
            <a:ext cx="10976906" cy="2787396"/>
          </a:xfrm>
          <a:prstGeom prst="rect">
            <a:avLst/>
          </a:prstGeom>
          <a:noFill/>
          <a:ln>
            <a:noFill/>
          </a:ln>
        </p:spPr>
        <p:txBody>
          <a:bodyPr anchorCtr="0" anchor="t" bIns="45700" lIns="91425" spcFirstLastPara="1" rIns="91425" wrap="square" tIns="45700">
            <a:noAutofit/>
          </a:bodyPr>
          <a:lstStyle/>
          <a:p>
            <a:pPr indent="-342900" lvl="0" marL="457200" rtl="0" algn="just">
              <a:lnSpc>
                <a:spcPct val="110000"/>
              </a:lnSpc>
              <a:spcBef>
                <a:spcPts val="0"/>
              </a:spcBef>
              <a:spcAft>
                <a:spcPts val="0"/>
              </a:spcAft>
              <a:buClr>
                <a:srgbClr val="000000"/>
              </a:buClr>
              <a:buSzPts val="1800"/>
              <a:buFont typeface="Times New Roman"/>
              <a:buChar char="•"/>
            </a:pPr>
            <a:r>
              <a:rPr lang="en-US" sz="1800">
                <a:solidFill>
                  <a:srgbClr val="222222"/>
                </a:solidFill>
                <a:highlight>
                  <a:srgbClr val="FFFFFF"/>
                </a:highlight>
                <a:latin typeface="Times New Roman"/>
                <a:ea typeface="Times New Roman"/>
                <a:cs typeface="Times New Roman"/>
                <a:sym typeface="Times New Roman"/>
              </a:rPr>
              <a:t>In conclusion, the proposed AI-based monitoring and analysis tools represent a significant advancement in anti-doping education and awareness. By leveraging predictive analytics, personalized learning experiences, and real-time monitoring, the system aims to proactively identify potential doping risks and engage athletes effectively. This innovative approach fosters a deeper understanding of anti-doping measures, enhances compliance, and ultimately promotes integrity in sports, creating a fairer and safer environment for all athletes while reducing the prevalence of doping incidents.</a:t>
            </a:r>
            <a:endParaRPr sz="1800">
              <a:solidFill>
                <a:srgbClr val="222222"/>
              </a:solidFill>
              <a:highlight>
                <a:srgbClr val="FFFFFF"/>
              </a:highlight>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1800">
              <a:solidFill>
                <a:srgbClr val="222222"/>
              </a:solidFill>
              <a:highlight>
                <a:srgbClr val="FFFFFF"/>
              </a:highlight>
              <a:latin typeface="Times New Roman"/>
              <a:ea typeface="Times New Roman"/>
              <a:cs typeface="Times New Roman"/>
              <a:sym typeface="Times New Roman"/>
            </a:endParaRPr>
          </a:p>
          <a:p>
            <a:pPr indent="0" lvl="0" marL="0" rtl="0" algn="just">
              <a:lnSpc>
                <a:spcPct val="110000"/>
              </a:lnSpc>
              <a:spcBef>
                <a:spcPts val="0"/>
              </a:spcBef>
              <a:spcAft>
                <a:spcPts val="0"/>
              </a:spcAft>
              <a:buNone/>
            </a:pPr>
            <a:r>
              <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just">
              <a:lnSpc>
                <a:spcPct val="110000"/>
              </a:lnSpc>
              <a:spcBef>
                <a:spcPts val="0"/>
              </a:spcBef>
              <a:spcAft>
                <a:spcPts val="0"/>
              </a:spcAft>
              <a:buClr>
                <a:srgbClr val="000000"/>
              </a:buClr>
              <a:buSzPts val="1800"/>
              <a:buFont typeface="Times New Roman"/>
              <a:buChar char="•"/>
            </a:pPr>
            <a:r>
              <a:rPr lang="en-US" sz="1800">
                <a:solidFill>
                  <a:srgbClr val="222222"/>
                </a:solidFill>
                <a:highlight>
                  <a:srgbClr val="FFFFFF"/>
                </a:highlight>
                <a:latin typeface="Times New Roman"/>
                <a:ea typeface="Times New Roman"/>
                <a:cs typeface="Times New Roman"/>
                <a:sym typeface="Times New Roman"/>
              </a:rPr>
              <a:t>The analysis tools will significantly enhance anti-doping education and awareness by enabling predictive insights, personalized learning experiences, and real-time monitoring. This innovative approach empowers athletes and organizations to proactively combat doping, ensuring a fairer and safer sporting environment for all participants.</a:t>
            </a:r>
            <a:endParaRPr sz="1800">
              <a:solidFill>
                <a:srgbClr val="000000"/>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800"/>
              <a:buNone/>
            </a:pPr>
            <a:r>
              <a:t/>
            </a:r>
            <a:endParaRPr sz="1800">
              <a:solidFill>
                <a:srgbClr val="000000"/>
              </a:solidFill>
              <a:latin typeface="Times New Roman"/>
              <a:ea typeface="Times New Roman"/>
              <a:cs typeface="Times New Roman"/>
              <a:sym typeface="Times New Roman"/>
            </a:endParaRPr>
          </a:p>
        </p:txBody>
      </p:sp>
      <p:sp>
        <p:nvSpPr>
          <p:cNvPr id="286" name="Google Shape;286;p1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7fec50b357_0_17"/>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b="1" lang="en-US">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93" name="Google Shape;293;g27fec50b357_0_17"/>
          <p:cNvSpPr txBox="1"/>
          <p:nvPr>
            <p:ph idx="1" type="body"/>
          </p:nvPr>
        </p:nvSpPr>
        <p:spPr>
          <a:xfrm>
            <a:off x="1115568" y="2478024"/>
            <a:ext cx="10168200" cy="3694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800"/>
              <a:buNone/>
            </a:pPr>
            <a:r>
              <a:rPr lang="en-US" sz="1900">
                <a:latin typeface="Times New Roman"/>
                <a:ea typeface="Times New Roman"/>
                <a:cs typeface="Times New Roman"/>
                <a:sym typeface="Times New Roman"/>
              </a:rPr>
              <a:t>[1] Chatbots and Conversational AI: The Complete Guide" by Vittorio Banfi Published: November 2020 </a:t>
            </a:r>
            <a:endParaRPr sz="1900">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rPr lang="en-US" sz="1900">
                <a:latin typeface="Times New Roman"/>
                <a:ea typeface="Times New Roman"/>
                <a:cs typeface="Times New Roman"/>
                <a:sym typeface="Times New Roman"/>
              </a:rPr>
              <a:t>[2] Designing Bots: Creating Conversational Experiences" by Amir Shevat Published: May 2017</a:t>
            </a:r>
            <a:endParaRPr sz="1900">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rPr lang="en-US" sz="1900">
                <a:latin typeface="Times New Roman"/>
                <a:ea typeface="Times New Roman"/>
                <a:cs typeface="Times New Roman"/>
                <a:sym typeface="Times New Roman"/>
              </a:rPr>
              <a:t>[3] Artificial Intelligence: A Guide for Thinking Humans by Melanie Mitchell </a:t>
            </a:r>
            <a:endParaRPr sz="1900">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rPr lang="en-US" sz="1900">
                <a:latin typeface="Times New Roman"/>
                <a:ea typeface="Times New Roman"/>
                <a:cs typeface="Times New Roman"/>
                <a:sym typeface="Times New Roman"/>
              </a:rPr>
              <a:t>[4] AI-Powered Chatbots for Business by Jason Chapman Published, July 2018</a:t>
            </a:r>
            <a:endParaRPr sz="1900">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rPr lang="en-US" sz="1900">
                <a:latin typeface="Times New Roman"/>
                <a:ea typeface="Times New Roman"/>
                <a:cs typeface="Times New Roman"/>
                <a:sym typeface="Times New Roman"/>
              </a:rPr>
              <a:t>[5] React - The Road to React: Your Journey to Master Plain Yet Pragmatic React.js" by Robin Wieruch, December 2018</a:t>
            </a:r>
            <a:endParaRPr sz="1900">
              <a:latin typeface="Times New Roman"/>
              <a:ea typeface="Times New Roman"/>
              <a:cs typeface="Times New Roman"/>
              <a:sym typeface="Times New Roman"/>
            </a:endParaRPr>
          </a:p>
        </p:txBody>
      </p:sp>
      <p:sp>
        <p:nvSpPr>
          <p:cNvPr id="294" name="Google Shape;294;g27fec50b357_0_17"/>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fec50b357_0_31"/>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b="1" lang="en-US">
                <a:latin typeface="Times New Roman"/>
                <a:ea typeface="Times New Roman"/>
                <a:cs typeface="Times New Roman"/>
                <a:sym typeface="Times New Roman"/>
              </a:rPr>
              <a:t>INDEX</a:t>
            </a:r>
            <a:endParaRPr b="1">
              <a:latin typeface="Times New Roman"/>
              <a:ea typeface="Times New Roman"/>
              <a:cs typeface="Times New Roman"/>
              <a:sym typeface="Times New Roman"/>
            </a:endParaRPr>
          </a:p>
        </p:txBody>
      </p:sp>
      <p:sp>
        <p:nvSpPr>
          <p:cNvPr id="178" name="Google Shape;178;g27fec50b357_0_31"/>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79" name="Google Shape;179;g27fec50b357_0_31"/>
          <p:cNvGraphicFramePr/>
          <p:nvPr/>
        </p:nvGraphicFramePr>
        <p:xfrm>
          <a:off x="1238250" y="2194575"/>
          <a:ext cx="3000000" cy="3000000"/>
        </p:xfrm>
        <a:graphic>
          <a:graphicData uri="http://schemas.openxmlformats.org/drawingml/2006/table">
            <a:tbl>
              <a:tblPr>
                <a:noFill/>
                <a:tableStyleId>{C2C4758B-0635-4336-A77A-421D9896A78D}</a:tableStyleId>
              </a:tblPr>
              <a:tblGrid>
                <a:gridCol w="3810025"/>
                <a:gridCol w="1190650"/>
              </a:tblGrid>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Abstract	</a:t>
                      </a:r>
                      <a:endParaRPr sz="400"/>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Objectives	</a:t>
                      </a:r>
                      <a:endParaRPr sz="400"/>
                    </a:p>
                  </a:txBody>
                  <a:tcPr marT="91425" marB="91425" marR="91425" marL="91425"/>
                </a:tc>
                <a:tc>
                  <a:txBody>
                    <a:bodyPr/>
                    <a:lstStyle/>
                    <a:p>
                      <a:pPr indent="0" lvl="0" marL="0" rtl="0" algn="l">
                        <a:spcBef>
                          <a:spcPts val="0"/>
                        </a:spcBef>
                        <a:spcAft>
                          <a:spcPts val="0"/>
                        </a:spcAft>
                        <a:buNone/>
                      </a:pPr>
                      <a:r>
                        <a:rPr lang="en-US"/>
                        <a:t>4</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Literature Survey  </a:t>
                      </a:r>
                      <a:endParaRPr sz="400"/>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System Architecture	</a:t>
                      </a:r>
                      <a:endParaRPr sz="400"/>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Existing System</a:t>
                      </a:r>
                      <a:endParaRPr sz="400"/>
                    </a:p>
                  </a:txBody>
                  <a:tcPr marT="91425" marB="91425" marR="91425" marL="91425"/>
                </a:tc>
                <a:tc>
                  <a:txBody>
                    <a:bodyPr/>
                    <a:lstStyle/>
                    <a:p>
                      <a:pPr indent="0" lvl="0" marL="0" rtl="0" algn="l">
                        <a:spcBef>
                          <a:spcPts val="0"/>
                        </a:spcBef>
                        <a:spcAft>
                          <a:spcPts val="0"/>
                        </a:spcAft>
                        <a:buNone/>
                      </a:pPr>
                      <a:r>
                        <a:rPr lang="en-US"/>
                        <a:t>8</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Proposed System	</a:t>
                      </a:r>
                      <a:endParaRPr sz="400"/>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Design  </a:t>
                      </a:r>
                      <a:endParaRPr sz="400"/>
                    </a:p>
                  </a:txBody>
                  <a:tcPr marT="91425" marB="91425" marR="91425" marL="91425"/>
                </a:tc>
                <a:tc>
                  <a:txBody>
                    <a:bodyPr/>
                    <a:lstStyle/>
                    <a:p>
                      <a:pPr indent="0" lvl="0" marL="0" rtl="0" algn="l">
                        <a:spcBef>
                          <a:spcPts val="0"/>
                        </a:spcBef>
                        <a:spcAft>
                          <a:spcPts val="0"/>
                        </a:spcAft>
                        <a:buNone/>
                      </a:pPr>
                      <a:r>
                        <a:rPr lang="en-US"/>
                        <a:t>12</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Conclusion	</a:t>
                      </a:r>
                      <a:endParaRPr sz="400"/>
                    </a:p>
                  </a:txBody>
                  <a:tcPr marT="91425" marB="91425" marR="91425" marL="91425"/>
                </a:tc>
                <a:tc>
                  <a:txBody>
                    <a:bodyPr/>
                    <a:lstStyle/>
                    <a:p>
                      <a:pPr indent="0" lvl="0" marL="0" rtl="0" algn="l">
                        <a:spcBef>
                          <a:spcPts val="0"/>
                        </a:spcBef>
                        <a:spcAft>
                          <a:spcPts val="0"/>
                        </a:spcAft>
                        <a:buNone/>
                      </a:pPr>
                      <a:r>
                        <a:rPr lang="en-US"/>
                        <a:t>14</a:t>
                      </a:r>
                      <a:endParaRPr/>
                    </a:p>
                  </a:txBody>
                  <a:tcPr marT="91425" marB="91425" marR="91425" marL="91425"/>
                </a:tc>
              </a:tr>
              <a:tr h="442875">
                <a:tc>
                  <a:txBody>
                    <a:bodyPr/>
                    <a:lstStyle/>
                    <a:p>
                      <a:pPr indent="0" lvl="0" marL="0" rtl="0" algn="l">
                        <a:lnSpc>
                          <a:spcPct val="110000"/>
                        </a:lnSpc>
                        <a:spcBef>
                          <a:spcPts val="10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References	</a:t>
                      </a:r>
                      <a:endParaRPr sz="400"/>
                    </a:p>
                  </a:txBody>
                  <a:tcPr marT="91425" marB="91425" marR="91425" marL="91425"/>
                </a:tc>
                <a:tc>
                  <a:txBody>
                    <a:bodyPr/>
                    <a:lstStyle/>
                    <a:p>
                      <a:pPr indent="0" lvl="0" marL="0" rtl="0" algn="l">
                        <a:spcBef>
                          <a:spcPts val="0"/>
                        </a:spcBef>
                        <a:spcAft>
                          <a:spcPts val="0"/>
                        </a:spcAft>
                        <a:buNone/>
                      </a:pPr>
                      <a:r>
                        <a:rPr lang="en-US"/>
                        <a:t>15</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
          <p:cNvSpPr txBox="1"/>
          <p:nvPr>
            <p:ph type="title"/>
          </p:nvPr>
        </p:nvSpPr>
        <p:spPr>
          <a:xfrm>
            <a:off x="1115568" y="685800"/>
            <a:ext cx="3249900" cy="82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a:latin typeface="Times New Roman"/>
                <a:ea typeface="Times New Roman"/>
                <a:cs typeface="Times New Roman"/>
                <a:sym typeface="Times New Roman"/>
              </a:rPr>
              <a:t>ABSTRACT</a:t>
            </a:r>
            <a:endParaRPr/>
          </a:p>
        </p:txBody>
      </p:sp>
      <p:sp>
        <p:nvSpPr>
          <p:cNvPr id="185" name="Google Shape;185;p2"/>
          <p:cNvSpPr txBox="1"/>
          <p:nvPr>
            <p:ph idx="1" type="body"/>
          </p:nvPr>
        </p:nvSpPr>
        <p:spPr>
          <a:xfrm>
            <a:off x="580100" y="2131350"/>
            <a:ext cx="6096000" cy="40407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600"/>
              <a:buNone/>
            </a:pPr>
            <a:r>
              <a:rPr lang="en-US" sz="1800">
                <a:latin typeface="Times New Roman"/>
                <a:ea typeface="Times New Roman"/>
                <a:cs typeface="Times New Roman"/>
                <a:sym typeface="Times New Roman"/>
              </a:rPr>
              <a:t>he SIH-1720 project seeks to revolutionize the education and awareness surrounding anti-doping measures by harnessing cutting-edge technology. Aimed at a diverse audience, including athletes, coaches, support personnel, and sports administrators, the initiative will develop innovative digital platforms to disseminate crucial information effectively. By creating engaging educational content such as interactive videos, infographics, and quizzes this project will address the specific needs and concerns of various stakeholders, ensuring that the information is both accessible and relevant.Collaboration with anti-doping experts, nutritionists, and sports psychologists will enhance the scientific accuracy of the materials, while gamification elements will increase engagement and motivation among users. </a:t>
            </a:r>
            <a:endParaRPr/>
          </a:p>
        </p:txBody>
      </p:sp>
      <p:sp>
        <p:nvSpPr>
          <p:cNvPr id="186" name="Google Shape;186;p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7" name="Google Shape;187;p2"/>
          <p:cNvPicPr preferRelativeResize="0"/>
          <p:nvPr/>
        </p:nvPicPr>
        <p:blipFill>
          <a:blip r:embed="rId3">
            <a:alphaModFix/>
          </a:blip>
          <a:stretch>
            <a:fillRect/>
          </a:stretch>
        </p:blipFill>
        <p:spPr>
          <a:xfrm>
            <a:off x="6778250" y="2442150"/>
            <a:ext cx="4834500" cy="311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a:latin typeface="Times New Roman"/>
                <a:ea typeface="Times New Roman"/>
                <a:cs typeface="Times New Roman"/>
                <a:sym typeface="Times New Roman"/>
              </a:rPr>
              <a:t>OBJECTIVES</a:t>
            </a:r>
            <a:endParaRPr/>
          </a:p>
        </p:txBody>
      </p:sp>
      <p:sp>
        <p:nvSpPr>
          <p:cNvPr id="193" name="Google Shape;193;p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3"/>
          <p:cNvSpPr txBox="1"/>
          <p:nvPr>
            <p:ph idx="1" type="body"/>
          </p:nvPr>
        </p:nvSpPr>
        <p:spPr>
          <a:xfrm>
            <a:off x="1297031" y="2260602"/>
            <a:ext cx="9805200" cy="3708600"/>
          </a:xfrm>
          <a:prstGeom prst="rect">
            <a:avLst/>
          </a:prstGeom>
          <a:noFill/>
          <a:ln>
            <a:noFill/>
          </a:ln>
        </p:spPr>
        <p:txBody>
          <a:bodyPr anchorCtr="0" anchor="ctr" bIns="45700" lIns="91425" spcFirstLastPara="1" rIns="91425" wrap="square" tIns="45700">
            <a:spAutoFit/>
          </a:bodyPr>
          <a:lstStyle/>
          <a:p>
            <a:pPr indent="0" lvl="0" marL="228600" marR="0" rtl="0" algn="l">
              <a:lnSpc>
                <a:spcPct val="100000"/>
              </a:lnSpc>
              <a:spcBef>
                <a:spcPts val="0"/>
              </a:spcBef>
              <a:spcAft>
                <a:spcPts val="0"/>
              </a:spcAft>
              <a:buSzPts val="1800"/>
              <a:buNone/>
            </a:pPr>
            <a:r>
              <a:t/>
            </a:r>
            <a:endParaRPr b="1" sz="1800">
              <a:latin typeface="Arial"/>
              <a:ea typeface="Arial"/>
              <a:cs typeface="Arial"/>
              <a:sym typeface="Arial"/>
            </a:endParaRPr>
          </a:p>
          <a:p>
            <a:pPr indent="-342900" lvl="0" marL="457200" rtl="0" algn="l">
              <a:lnSpc>
                <a:spcPct val="115000"/>
              </a:lnSpc>
              <a:spcBef>
                <a:spcPts val="1000"/>
              </a:spcBef>
              <a:spcAft>
                <a:spcPts val="0"/>
              </a:spcAft>
              <a:buClr>
                <a:srgbClr val="222222"/>
              </a:buClr>
              <a:buSzPts val="1800"/>
              <a:buChar char="•"/>
            </a:pPr>
            <a:r>
              <a:rPr b="1" lang="en-US" sz="1800">
                <a:solidFill>
                  <a:srgbClr val="222222"/>
                </a:solidFill>
                <a:highlight>
                  <a:srgbClr val="FFFFFF"/>
                </a:highlight>
                <a:latin typeface="Times New Roman"/>
                <a:ea typeface="Times New Roman"/>
                <a:cs typeface="Times New Roman"/>
                <a:sym typeface="Times New Roman"/>
              </a:rPr>
              <a:t>Predictive Risk Identification</a:t>
            </a:r>
            <a:r>
              <a:rPr lang="en-US" sz="1800">
                <a:solidFill>
                  <a:srgbClr val="222222"/>
                </a:solidFill>
                <a:highlight>
                  <a:srgbClr val="FFFFFF"/>
                </a:highlight>
                <a:latin typeface="Times New Roman"/>
                <a:ea typeface="Times New Roman"/>
                <a:cs typeface="Times New Roman"/>
                <a:sym typeface="Times New Roman"/>
              </a:rPr>
              <a:t>:</a:t>
            </a:r>
            <a:r>
              <a:rPr lang="en-US" sz="1100">
                <a:solidFill>
                  <a:srgbClr val="222222"/>
                </a:solidFill>
                <a:highlight>
                  <a:srgbClr val="FFFFFF"/>
                </a:highlight>
                <a:latin typeface="Arial"/>
                <a:ea typeface="Arial"/>
                <a:cs typeface="Arial"/>
                <a:sym typeface="Arial"/>
              </a:rPr>
              <a:t> </a:t>
            </a:r>
            <a:r>
              <a:rPr lang="en-US" sz="1800">
                <a:solidFill>
                  <a:srgbClr val="222222"/>
                </a:solidFill>
                <a:highlight>
                  <a:srgbClr val="FFFFFF"/>
                </a:highlight>
                <a:latin typeface="Times New Roman"/>
                <a:ea typeface="Times New Roman"/>
                <a:cs typeface="Times New Roman"/>
                <a:sym typeface="Times New Roman"/>
              </a:rPr>
              <a:t>Utilize AI models to analyze historical and real-time data to predict potential doping incidents before they occur.</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rgbClr val="222222"/>
              </a:buClr>
              <a:buSzPts val="1800"/>
              <a:buChar char="•"/>
            </a:pPr>
            <a:r>
              <a:rPr b="1" lang="en-US" sz="1800">
                <a:solidFill>
                  <a:srgbClr val="222222"/>
                </a:solidFill>
                <a:highlight>
                  <a:srgbClr val="FFFFFF"/>
                </a:highlight>
                <a:latin typeface="Times New Roman"/>
                <a:ea typeface="Times New Roman"/>
                <a:cs typeface="Times New Roman"/>
                <a:sym typeface="Times New Roman"/>
              </a:rPr>
              <a:t>Real-Time Monitoring:</a:t>
            </a:r>
            <a:r>
              <a:rPr lang="en-US" sz="1800">
                <a:solidFill>
                  <a:srgbClr val="222222"/>
                </a:solidFill>
                <a:highlight>
                  <a:srgbClr val="FFFFFF"/>
                </a:highlight>
                <a:latin typeface="Times New Roman"/>
                <a:ea typeface="Times New Roman"/>
                <a:cs typeface="Times New Roman"/>
                <a:sym typeface="Times New Roman"/>
              </a:rPr>
              <a:t> Enhance the system's capability to provide real-time tracking of athlete engagement and behavior, enabling quicker responses to potential risks</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rgbClr val="222222"/>
              </a:buClr>
              <a:buSzPts val="1800"/>
              <a:buChar char="•"/>
            </a:pPr>
            <a:r>
              <a:rPr b="1" lang="en-US" sz="1800">
                <a:solidFill>
                  <a:srgbClr val="222222"/>
                </a:solidFill>
                <a:highlight>
                  <a:srgbClr val="FFFFFF"/>
                </a:highlight>
                <a:latin typeface="Times New Roman"/>
                <a:ea typeface="Times New Roman"/>
                <a:cs typeface="Times New Roman"/>
                <a:sym typeface="Times New Roman"/>
              </a:rPr>
              <a:t>Advanced Anomaly Detection: </a:t>
            </a:r>
            <a:r>
              <a:rPr lang="en-US" sz="1800">
                <a:solidFill>
                  <a:srgbClr val="222222"/>
                </a:solidFill>
                <a:highlight>
                  <a:srgbClr val="FFFFFF"/>
                </a:highlight>
                <a:latin typeface="Times New Roman"/>
                <a:ea typeface="Times New Roman"/>
                <a:cs typeface="Times New Roman"/>
                <a:sym typeface="Times New Roman"/>
              </a:rPr>
              <a:t>Employ AI algorithms to identify unusual patterns or behaviors in athlete performance and drug testing data that may indicate doping risks.</a:t>
            </a:r>
            <a:endParaRPr sz="1800">
              <a:solidFill>
                <a:srgbClr val="222222"/>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rgbClr val="222222"/>
              </a:buClr>
              <a:buSzPts val="1800"/>
              <a:buFont typeface="Times New Roman"/>
              <a:buChar char="•"/>
            </a:pPr>
            <a:r>
              <a:rPr b="1" lang="en-US" sz="1800">
                <a:solidFill>
                  <a:srgbClr val="222222"/>
                </a:solidFill>
                <a:highlight>
                  <a:srgbClr val="FFFFFF"/>
                </a:highlight>
                <a:latin typeface="Times New Roman"/>
                <a:ea typeface="Times New Roman"/>
                <a:cs typeface="Times New Roman"/>
                <a:sym typeface="Times New Roman"/>
              </a:rPr>
              <a:t>Automated Alerts and Notifications: </a:t>
            </a:r>
            <a:r>
              <a:rPr lang="en-US" sz="1800">
                <a:solidFill>
                  <a:srgbClr val="222222"/>
                </a:solidFill>
                <a:highlight>
                  <a:srgbClr val="FFFFFF"/>
                </a:highlight>
                <a:latin typeface="Times New Roman"/>
                <a:ea typeface="Times New Roman"/>
                <a:cs typeface="Times New Roman"/>
                <a:sym typeface="Times New Roman"/>
              </a:rPr>
              <a:t>Develop a system for real-time alerts about changes in doping regulations, educational content updates, or personal progress to keep athletes informed.</a:t>
            </a:r>
            <a:endParaRPr sz="1800">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d4c6eefd1e_0_0"/>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b="1" lang="en-US">
                <a:latin typeface="Times New Roman"/>
                <a:ea typeface="Times New Roman"/>
                <a:cs typeface="Times New Roman"/>
                <a:sym typeface="Times New Roman"/>
              </a:rPr>
              <a:t>LITERATURE SURVEY</a:t>
            </a:r>
            <a:endParaRPr/>
          </a:p>
        </p:txBody>
      </p:sp>
      <p:sp>
        <p:nvSpPr>
          <p:cNvPr id="200" name="Google Shape;200;g2d4c6eefd1e_0_0"/>
          <p:cNvSpPr txBox="1"/>
          <p:nvPr>
            <p:ph idx="12" type="sldNum"/>
          </p:nvPr>
        </p:nvSpPr>
        <p:spPr>
          <a:xfrm>
            <a:off x="8540496"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g2d4c6eefd1e_0_0"/>
          <p:cNvSpPr txBox="1"/>
          <p:nvPr>
            <p:ph idx="1" type="body"/>
          </p:nvPr>
        </p:nvSpPr>
        <p:spPr>
          <a:xfrm>
            <a:off x="571500" y="2260600"/>
            <a:ext cx="10530600" cy="4792200"/>
          </a:xfrm>
          <a:prstGeom prst="rect">
            <a:avLst/>
          </a:prstGeom>
          <a:noFill/>
          <a:ln>
            <a:noFill/>
          </a:ln>
        </p:spPr>
        <p:txBody>
          <a:bodyPr anchorCtr="0" anchor="ctr" bIns="45700" lIns="91425" spcFirstLastPara="1" rIns="91425" wrap="square" tIns="45700">
            <a:spAutoFit/>
          </a:bodyPr>
          <a:lstStyle/>
          <a:p>
            <a:pPr indent="0" lvl="0" marL="228600" marR="0" rtl="0" algn="l">
              <a:lnSpc>
                <a:spcPct val="100000"/>
              </a:lnSpc>
              <a:spcBef>
                <a:spcPts val="0"/>
              </a:spcBef>
              <a:spcAft>
                <a:spcPts val="0"/>
              </a:spcAft>
              <a:buSzPts val="1800"/>
              <a:buNone/>
            </a:pPr>
            <a:r>
              <a:rPr lang="en-US" sz="1800">
                <a:solidFill>
                  <a:srgbClr val="374151"/>
                </a:solidFill>
                <a:latin typeface="Times New Roman"/>
                <a:ea typeface="Times New Roman"/>
                <a:cs typeface="Times New Roman"/>
                <a:sym typeface="Times New Roman"/>
              </a:rPr>
              <a:t>Conducting a literature survey on the effective use of technology for the dissemination of anti-doping information involves reviewing existing research, studies, and reports that examine how various technological tools and platforms can enhance education and awareness about anti-doping regulations and practices. Below is a structured approach to this literature survey, along with some key themes and findings from relevant literature.</a:t>
            </a:r>
            <a:endParaRPr sz="1800">
              <a:solidFill>
                <a:srgbClr val="374151"/>
              </a:solidFill>
              <a:latin typeface="Times New Roman"/>
              <a:ea typeface="Times New Roman"/>
              <a:cs typeface="Times New Roman"/>
              <a:sym typeface="Times New Roman"/>
            </a:endParaRPr>
          </a:p>
          <a:p>
            <a:pPr indent="0" lvl="0" marL="228600" marR="0" rtl="0" algn="l">
              <a:lnSpc>
                <a:spcPct val="100000"/>
              </a:lnSpc>
              <a:spcBef>
                <a:spcPts val="0"/>
              </a:spcBef>
              <a:spcAft>
                <a:spcPts val="0"/>
              </a:spcAft>
              <a:buSzPts val="1800"/>
              <a:buNone/>
            </a:pPr>
            <a:r>
              <a:t/>
            </a:r>
            <a:endParaRPr sz="1800">
              <a:solidFill>
                <a:srgbClr val="37415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800">
                <a:latin typeface="Times New Roman"/>
                <a:ea typeface="Times New Roman"/>
                <a:cs typeface="Times New Roman"/>
                <a:sym typeface="Times New Roman"/>
              </a:rPr>
              <a:t>Historical Context of Anti-Doping</a:t>
            </a:r>
            <a:endParaRPr b="1" sz="1800">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rgbClr val="374151"/>
              </a:buClr>
              <a:buSzPts val="1800"/>
              <a:buFont typeface="Times New Roman"/>
              <a:buChar char="•"/>
            </a:pPr>
            <a:r>
              <a:rPr b="1" lang="en-US" sz="1800">
                <a:solidFill>
                  <a:srgbClr val="374151"/>
                </a:solidFill>
                <a:latin typeface="Times New Roman"/>
                <a:ea typeface="Times New Roman"/>
                <a:cs typeface="Times New Roman"/>
                <a:sym typeface="Times New Roman"/>
              </a:rPr>
              <a:t>Evolution of Anti-Doping Policies</a:t>
            </a:r>
            <a:r>
              <a:rPr lang="en-US" sz="1800">
                <a:solidFill>
                  <a:srgbClr val="374151"/>
                </a:solidFill>
                <a:latin typeface="Times New Roman"/>
                <a:ea typeface="Times New Roman"/>
                <a:cs typeface="Times New Roman"/>
                <a:sym typeface="Times New Roman"/>
              </a:rPr>
              <a:t>: Review the development of anti-doping regulations from the early 20th century to the establishment of the World Anti-Doping Agency (WADA) in 1999.</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374151"/>
              </a:buClr>
              <a:buSzPts val="1800"/>
              <a:buFont typeface="Times New Roman"/>
              <a:buChar char="•"/>
            </a:pPr>
            <a:r>
              <a:rPr b="1" lang="en-US" sz="1800">
                <a:solidFill>
                  <a:srgbClr val="374151"/>
                </a:solidFill>
                <a:latin typeface="Times New Roman"/>
                <a:ea typeface="Times New Roman"/>
                <a:cs typeface="Times New Roman"/>
                <a:sym typeface="Times New Roman"/>
              </a:rPr>
              <a:t>Key Milestones:</a:t>
            </a:r>
            <a:r>
              <a:rPr lang="en-US" sz="1800">
                <a:solidFill>
                  <a:srgbClr val="374151"/>
                </a:solidFill>
                <a:latin typeface="Times New Roman"/>
                <a:ea typeface="Times New Roman"/>
                <a:cs typeface="Times New Roman"/>
                <a:sym typeface="Times New Roman"/>
              </a:rPr>
              <a:t> Discuss significant events, such as the introduction of the World Anti-Doping Code and major doping scandals that shaped public perception and policy.</a:t>
            </a:r>
            <a:endParaRPr sz="1800">
              <a:solidFill>
                <a:srgbClr val="374151"/>
              </a:solidFill>
              <a:latin typeface="Times New Roman"/>
              <a:ea typeface="Times New Roman"/>
              <a:cs typeface="Times New Roman"/>
              <a:sym typeface="Times New Roman"/>
            </a:endParaRPr>
          </a:p>
          <a:p>
            <a:pPr indent="0" lvl="0" marL="228600" marR="0" rtl="0" algn="l">
              <a:lnSpc>
                <a:spcPct val="100000"/>
              </a:lnSpc>
              <a:spcBef>
                <a:spcPts val="2100"/>
              </a:spcBef>
              <a:spcAft>
                <a:spcPts val="0"/>
              </a:spcAft>
              <a:buSzPts val="1800"/>
              <a:buNone/>
            </a:pPr>
            <a:r>
              <a:t/>
            </a:r>
            <a:endParaRPr sz="1800">
              <a:solidFill>
                <a:srgbClr val="37415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800">
              <a:solidFill>
                <a:srgbClr val="222222"/>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74151"/>
              </a:buClr>
              <a:buSzPts val="4000"/>
              <a:buFont typeface="Times New Roman"/>
              <a:buNone/>
            </a:pPr>
            <a:r>
              <a:rPr b="1" lang="en-US">
                <a:solidFill>
                  <a:srgbClr val="374151"/>
                </a:solidFill>
                <a:latin typeface="Times New Roman"/>
                <a:ea typeface="Times New Roman"/>
                <a:cs typeface="Times New Roman"/>
                <a:sym typeface="Times New Roman"/>
              </a:rPr>
              <a:t>SYSTEM ARCHITECTURE</a:t>
            </a:r>
            <a:endParaRPr/>
          </a:p>
        </p:txBody>
      </p:sp>
      <p:sp>
        <p:nvSpPr>
          <p:cNvPr id="207" name="Google Shape;207;p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8" name="Google Shape;208;p9"/>
          <p:cNvPicPr preferRelativeResize="0"/>
          <p:nvPr/>
        </p:nvPicPr>
        <p:blipFill>
          <a:blip r:embed="rId3">
            <a:alphaModFix/>
          </a:blip>
          <a:stretch>
            <a:fillRect/>
          </a:stretch>
        </p:blipFill>
        <p:spPr>
          <a:xfrm>
            <a:off x="4216475" y="2212900"/>
            <a:ext cx="2950525" cy="4368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d4c6eefd1e_0_14"/>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ALGORITHMS USED</a:t>
            </a:r>
            <a:endParaRPr b="1">
              <a:latin typeface="Times New Roman"/>
              <a:ea typeface="Times New Roman"/>
              <a:cs typeface="Times New Roman"/>
              <a:sym typeface="Times New Roman"/>
            </a:endParaRPr>
          </a:p>
        </p:txBody>
      </p:sp>
      <p:sp>
        <p:nvSpPr>
          <p:cNvPr id="215" name="Google Shape;215;g2d4c6eefd1e_0_14"/>
          <p:cNvSpPr txBox="1"/>
          <p:nvPr>
            <p:ph idx="1" type="body"/>
          </p:nvPr>
        </p:nvSpPr>
        <p:spPr>
          <a:xfrm>
            <a:off x="438825" y="2478025"/>
            <a:ext cx="10845000" cy="3694200"/>
          </a:xfrm>
          <a:prstGeom prst="rect">
            <a:avLst/>
          </a:prstGeom>
        </p:spPr>
        <p:txBody>
          <a:bodyPr anchorCtr="0" anchor="t" bIns="45700" lIns="91425" spcFirstLastPara="1" rIns="91425" wrap="square" tIns="45700">
            <a:normAutofit/>
          </a:bodyPr>
          <a:lstStyle/>
          <a:p>
            <a:pPr indent="-342900" lvl="0" marL="457200" rtl="0" algn="l">
              <a:lnSpc>
                <a:spcPct val="160000"/>
              </a:lnSpc>
              <a:spcBef>
                <a:spcPts val="2600"/>
              </a:spcBef>
              <a:spcAft>
                <a:spcPts val="0"/>
              </a:spcAft>
              <a:buSzPts val="1800"/>
              <a:buFont typeface="Times New Roman"/>
              <a:buAutoNum type="arabicPeriod"/>
            </a:pPr>
            <a:r>
              <a:rPr lang="en-US" sz="1800">
                <a:latin typeface="Arial"/>
                <a:ea typeface="Arial"/>
                <a:cs typeface="Arial"/>
                <a:sym typeface="Arial"/>
              </a:rPr>
              <a:t>Content Recommendation Algorithms</a:t>
            </a:r>
            <a:endParaRPr sz="1800">
              <a:latin typeface="Arial"/>
              <a:ea typeface="Arial"/>
              <a:cs typeface="Arial"/>
              <a:sym typeface="Arial"/>
            </a:endParaRPr>
          </a:p>
          <a:p>
            <a:pPr indent="-342900" lvl="0" marL="457200" rtl="0" algn="l">
              <a:lnSpc>
                <a:spcPct val="160000"/>
              </a:lnSpc>
              <a:spcBef>
                <a:spcPts val="0"/>
              </a:spcBef>
              <a:spcAft>
                <a:spcPts val="0"/>
              </a:spcAft>
              <a:buSzPts val="1800"/>
              <a:buFont typeface="Times New Roman"/>
              <a:buAutoNum type="arabicPeriod"/>
            </a:pPr>
            <a:r>
              <a:rPr lang="en-US" sz="1800">
                <a:latin typeface="Arial"/>
                <a:ea typeface="Arial"/>
                <a:cs typeface="Arial"/>
                <a:sym typeface="Arial"/>
              </a:rPr>
              <a:t>Natural Language Processing (NLP) Algorithms</a:t>
            </a:r>
            <a:endParaRPr sz="1800">
              <a:latin typeface="Arial"/>
              <a:ea typeface="Arial"/>
              <a:cs typeface="Arial"/>
              <a:sym typeface="Arial"/>
            </a:endParaRPr>
          </a:p>
          <a:p>
            <a:pPr indent="-342900" lvl="0" marL="457200" rtl="0" algn="l">
              <a:lnSpc>
                <a:spcPct val="160000"/>
              </a:lnSpc>
              <a:spcBef>
                <a:spcPts val="0"/>
              </a:spcBef>
              <a:spcAft>
                <a:spcPts val="0"/>
              </a:spcAft>
              <a:buSzPts val="1800"/>
              <a:buFont typeface="Times New Roman"/>
              <a:buAutoNum type="arabicPeriod"/>
            </a:pPr>
            <a:r>
              <a:rPr lang="en-US" sz="1800">
                <a:latin typeface="Arial"/>
                <a:ea typeface="Arial"/>
                <a:cs typeface="Arial"/>
                <a:sym typeface="Arial"/>
              </a:rPr>
              <a:t>Machine Learning Algorithms</a:t>
            </a:r>
            <a:endParaRPr sz="1800">
              <a:latin typeface="Arial"/>
              <a:ea typeface="Arial"/>
              <a:cs typeface="Arial"/>
              <a:sym typeface="Arial"/>
            </a:endParaRPr>
          </a:p>
          <a:p>
            <a:pPr indent="-342900" lvl="0" marL="457200" rtl="0" algn="l">
              <a:lnSpc>
                <a:spcPct val="160000"/>
              </a:lnSpc>
              <a:spcBef>
                <a:spcPts val="0"/>
              </a:spcBef>
              <a:spcAft>
                <a:spcPts val="0"/>
              </a:spcAft>
              <a:buSzPts val="1800"/>
              <a:buFont typeface="Times New Roman"/>
              <a:buAutoNum type="arabicPeriod"/>
            </a:pPr>
            <a:r>
              <a:rPr lang="en-US" sz="1800">
                <a:latin typeface="Arial"/>
                <a:ea typeface="Arial"/>
                <a:cs typeface="Arial"/>
                <a:sym typeface="Arial"/>
              </a:rPr>
              <a:t>Gamification Algorithms</a:t>
            </a:r>
            <a:endParaRPr sz="1800">
              <a:latin typeface="Arial"/>
              <a:ea typeface="Arial"/>
              <a:cs typeface="Arial"/>
              <a:sym typeface="Arial"/>
            </a:endParaRPr>
          </a:p>
          <a:p>
            <a:pPr indent="-342900" lvl="0" marL="457200" rtl="0" algn="l">
              <a:lnSpc>
                <a:spcPct val="160000"/>
              </a:lnSpc>
              <a:spcBef>
                <a:spcPts val="0"/>
              </a:spcBef>
              <a:spcAft>
                <a:spcPts val="0"/>
              </a:spcAft>
              <a:buSzPts val="1800"/>
              <a:buFont typeface="Times New Roman"/>
              <a:buAutoNum type="arabicPeriod"/>
            </a:pPr>
            <a:r>
              <a:rPr lang="en-US" sz="1800">
                <a:latin typeface="Arial"/>
                <a:ea typeface="Arial"/>
                <a:cs typeface="Arial"/>
                <a:sym typeface="Arial"/>
              </a:rPr>
              <a:t>Data Analytics Algorithms</a:t>
            </a:r>
            <a:endParaRPr sz="1800">
              <a:latin typeface="Arial"/>
              <a:ea typeface="Arial"/>
              <a:cs typeface="Arial"/>
              <a:sym typeface="Arial"/>
            </a:endParaRPr>
          </a:p>
          <a:p>
            <a:pPr indent="-342900" lvl="0" marL="457200" rtl="0" algn="l">
              <a:lnSpc>
                <a:spcPct val="160000"/>
              </a:lnSpc>
              <a:spcBef>
                <a:spcPts val="0"/>
              </a:spcBef>
              <a:spcAft>
                <a:spcPts val="0"/>
              </a:spcAft>
              <a:buSzPts val="1800"/>
              <a:buFont typeface="Times New Roman"/>
              <a:buAutoNum type="arabicPeriod"/>
            </a:pPr>
            <a:r>
              <a:rPr lang="en-US" sz="1800">
                <a:latin typeface="Arial"/>
                <a:ea typeface="Arial"/>
                <a:cs typeface="Arial"/>
                <a:sym typeface="Arial"/>
              </a:rPr>
              <a:t>Social Media Algorithms</a:t>
            </a:r>
            <a:endParaRPr sz="1800">
              <a:latin typeface="Arial"/>
              <a:ea typeface="Arial"/>
              <a:cs typeface="Arial"/>
              <a:sym typeface="Arial"/>
            </a:endParaRPr>
          </a:p>
          <a:p>
            <a:pPr indent="-342900" lvl="0" marL="457200" rtl="0" algn="l">
              <a:lnSpc>
                <a:spcPct val="160000"/>
              </a:lnSpc>
              <a:spcBef>
                <a:spcPts val="0"/>
              </a:spcBef>
              <a:spcAft>
                <a:spcPts val="0"/>
              </a:spcAft>
              <a:buSzPts val="1800"/>
              <a:buFont typeface="Times New Roman"/>
              <a:buAutoNum type="arabicPeriod"/>
            </a:pPr>
            <a:r>
              <a:rPr lang="en-US" sz="1800">
                <a:latin typeface="Arial"/>
                <a:ea typeface="Arial"/>
                <a:cs typeface="Arial"/>
                <a:sym typeface="Arial"/>
              </a:rPr>
              <a:t>User Feedback and Survey Algorithms</a:t>
            </a:r>
            <a:endParaRPr sz="1800">
              <a:latin typeface="Arial"/>
              <a:ea typeface="Arial"/>
              <a:cs typeface="Arial"/>
              <a:sym typeface="Arial"/>
            </a:endParaRPr>
          </a:p>
          <a:p>
            <a:pPr indent="0" lvl="0" marL="457200" rtl="0" algn="l">
              <a:spcBef>
                <a:spcPts val="1000"/>
              </a:spcBef>
              <a:spcAft>
                <a:spcPts val="0"/>
              </a:spcAft>
              <a:buNone/>
            </a:pPr>
            <a:r>
              <a:t/>
            </a:r>
            <a:endParaRPr sz="1800">
              <a:latin typeface="Times New Roman"/>
              <a:ea typeface="Times New Roman"/>
              <a:cs typeface="Times New Roman"/>
              <a:sym typeface="Times New Roman"/>
            </a:endParaRPr>
          </a:p>
        </p:txBody>
      </p:sp>
      <p:sp>
        <p:nvSpPr>
          <p:cNvPr id="216" name="Google Shape;216;g2d4c6eefd1e_0_14"/>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74151"/>
              </a:buClr>
              <a:buSzPts val="4000"/>
              <a:buFont typeface="Times New Roman"/>
              <a:buNone/>
            </a:pPr>
            <a:r>
              <a:rPr b="1" lang="en-US">
                <a:latin typeface="Times New Roman"/>
                <a:ea typeface="Times New Roman"/>
                <a:cs typeface="Times New Roman"/>
                <a:sym typeface="Times New Roman"/>
              </a:rPr>
              <a:t>EXISTING SYSTEMS</a:t>
            </a:r>
            <a:endParaRPr b="1"/>
          </a:p>
        </p:txBody>
      </p:sp>
      <p:sp>
        <p:nvSpPr>
          <p:cNvPr id="222" name="Google Shape;222;p6"/>
          <p:cNvSpPr txBox="1"/>
          <p:nvPr>
            <p:ph idx="1" type="body"/>
          </p:nvPr>
        </p:nvSpPr>
        <p:spPr>
          <a:xfrm>
            <a:off x="573330" y="2300743"/>
            <a:ext cx="7271348" cy="3588479"/>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SzPts val="1800"/>
              <a:buNone/>
            </a:pPr>
            <a:r>
              <a:rPr lang="en-US" sz="1700">
                <a:solidFill>
                  <a:srgbClr val="222222"/>
                </a:solidFill>
                <a:highlight>
                  <a:srgbClr val="FFFFFF"/>
                </a:highlight>
                <a:latin typeface="Times New Roman"/>
                <a:ea typeface="Times New Roman"/>
                <a:cs typeface="Times New Roman"/>
                <a:sym typeface="Times New Roman"/>
              </a:rPr>
              <a:t>The existing system for anti-doping monitoring and information dissemination relies mostly on </a:t>
            </a:r>
            <a:r>
              <a:rPr b="1" lang="en-US" sz="1700">
                <a:solidFill>
                  <a:srgbClr val="222222"/>
                </a:solidFill>
                <a:highlight>
                  <a:srgbClr val="FFFFFF"/>
                </a:highlight>
                <a:latin typeface="Times New Roman"/>
                <a:ea typeface="Times New Roman"/>
                <a:cs typeface="Times New Roman"/>
                <a:sym typeface="Times New Roman"/>
              </a:rPr>
              <a:t>traditional methods</a:t>
            </a:r>
            <a:r>
              <a:rPr lang="en-US" sz="1700">
                <a:solidFill>
                  <a:srgbClr val="222222"/>
                </a:solidFill>
                <a:highlight>
                  <a:srgbClr val="FFFFFF"/>
                </a:highlight>
                <a:latin typeface="Times New Roman"/>
                <a:ea typeface="Times New Roman"/>
                <a:cs typeface="Times New Roman"/>
                <a:sym typeface="Times New Roman"/>
              </a:rPr>
              <a:t> and </a:t>
            </a:r>
            <a:r>
              <a:rPr b="1" lang="en-US" sz="1700">
                <a:solidFill>
                  <a:srgbClr val="222222"/>
                </a:solidFill>
                <a:highlight>
                  <a:srgbClr val="FFFFFF"/>
                </a:highlight>
                <a:latin typeface="Times New Roman"/>
                <a:ea typeface="Times New Roman"/>
                <a:cs typeface="Times New Roman"/>
                <a:sym typeface="Times New Roman"/>
              </a:rPr>
              <a:t>manual processes</a:t>
            </a:r>
            <a:r>
              <a:rPr lang="en-US" sz="1700">
                <a:solidFill>
                  <a:srgbClr val="222222"/>
                </a:solidFill>
                <a:highlight>
                  <a:srgbClr val="FFFFFF"/>
                </a:highlight>
                <a:latin typeface="Times New Roman"/>
                <a:ea typeface="Times New Roman"/>
                <a:cs typeface="Times New Roman"/>
                <a:sym typeface="Times New Roman"/>
              </a:rPr>
              <a:t>. These systems are typically focused on ensuring athletes comply with anti-doping regulations but may lack advanced AI-based features for deeper monitoring, analysis, and personalized education.</a:t>
            </a:r>
            <a:endParaRPr sz="1700">
              <a:latin typeface="Times New Roman"/>
              <a:ea typeface="Times New Roman"/>
              <a:cs typeface="Times New Roman"/>
              <a:sym typeface="Times New Roman"/>
            </a:endParaRPr>
          </a:p>
          <a:p>
            <a:pPr indent="-336550" lvl="0" marL="596900" rtl="0" algn="l">
              <a:lnSpc>
                <a:spcPct val="115000"/>
              </a:lnSpc>
              <a:spcBef>
                <a:spcPts val="1000"/>
              </a:spcBef>
              <a:spcAft>
                <a:spcPts val="0"/>
              </a:spcAft>
              <a:buClr>
                <a:srgbClr val="222222"/>
              </a:buClr>
              <a:buSzPts val="1700"/>
              <a:buChar char="●"/>
            </a:pPr>
            <a:r>
              <a:rPr b="1" lang="en-US" sz="1700">
                <a:solidFill>
                  <a:srgbClr val="222222"/>
                </a:solidFill>
                <a:highlight>
                  <a:srgbClr val="FFFFFF"/>
                </a:highlight>
                <a:latin typeface="Times New Roman"/>
                <a:ea typeface="Times New Roman"/>
                <a:cs typeface="Times New Roman"/>
                <a:sym typeface="Times New Roman"/>
              </a:rPr>
              <a:t>Manual Detection Methods</a:t>
            </a:r>
            <a:r>
              <a:rPr lang="en-US" sz="1700">
                <a:solidFill>
                  <a:srgbClr val="222222"/>
                </a:solidFill>
                <a:highlight>
                  <a:srgbClr val="FFFFFF"/>
                </a:highlight>
                <a:latin typeface="Times New Roman"/>
                <a:ea typeface="Times New Roman"/>
                <a:cs typeface="Times New Roman"/>
                <a:sym typeface="Times New Roman"/>
              </a:rPr>
              <a:t>: Doping detection relies heavily on traditional drug testing procedures like urine and blood tests, which are analyzed in labs using predefined criteria.</a:t>
            </a:r>
            <a:endParaRPr sz="1700">
              <a:solidFill>
                <a:srgbClr val="222222"/>
              </a:solidFill>
              <a:highlight>
                <a:srgbClr val="FFFFFF"/>
              </a:highlight>
              <a:latin typeface="Times New Roman"/>
              <a:ea typeface="Times New Roman"/>
              <a:cs typeface="Times New Roman"/>
              <a:sym typeface="Times New Roman"/>
            </a:endParaRPr>
          </a:p>
          <a:p>
            <a:pPr indent="-336550" lvl="0" marL="596900" rtl="0" algn="l">
              <a:lnSpc>
                <a:spcPct val="115000"/>
              </a:lnSpc>
              <a:spcBef>
                <a:spcPts val="0"/>
              </a:spcBef>
              <a:spcAft>
                <a:spcPts val="0"/>
              </a:spcAft>
              <a:buClr>
                <a:srgbClr val="222222"/>
              </a:buClr>
              <a:buSzPts val="1700"/>
              <a:buFont typeface="Times New Roman"/>
              <a:buChar char="●"/>
            </a:pPr>
            <a:r>
              <a:rPr b="1" lang="en-US" sz="1700">
                <a:solidFill>
                  <a:srgbClr val="222222"/>
                </a:solidFill>
                <a:highlight>
                  <a:srgbClr val="FFFFFF"/>
                </a:highlight>
                <a:latin typeface="Times New Roman"/>
                <a:ea typeface="Times New Roman"/>
                <a:cs typeface="Times New Roman"/>
                <a:sym typeface="Times New Roman"/>
              </a:rPr>
              <a:t>Limited Data Analysis</a:t>
            </a:r>
            <a:r>
              <a:rPr lang="en-US" sz="1700">
                <a:solidFill>
                  <a:srgbClr val="222222"/>
                </a:solidFill>
                <a:highlight>
                  <a:srgbClr val="FFFFFF"/>
                </a:highlight>
                <a:latin typeface="Times New Roman"/>
                <a:ea typeface="Times New Roman"/>
                <a:cs typeface="Times New Roman"/>
                <a:sym typeface="Times New Roman"/>
              </a:rPr>
              <a:t>: Current systems have limited capabilities for advanced data analytics. They rely on predefined patterns to detect anomalies in drug testing data without learning from new data</a:t>
            </a:r>
            <a:endParaRPr sz="1700">
              <a:solidFill>
                <a:srgbClr val="222222"/>
              </a:solidFill>
              <a:highlight>
                <a:srgbClr val="FFFFFF"/>
              </a:highlight>
              <a:latin typeface="Times New Roman"/>
              <a:ea typeface="Times New Roman"/>
              <a:cs typeface="Times New Roman"/>
              <a:sym typeface="Times New Roman"/>
            </a:endParaRPr>
          </a:p>
          <a:p>
            <a:pPr indent="-336550" lvl="0" marL="596900" rtl="0" algn="l">
              <a:lnSpc>
                <a:spcPct val="115000"/>
              </a:lnSpc>
              <a:spcBef>
                <a:spcPts val="0"/>
              </a:spcBef>
              <a:spcAft>
                <a:spcPts val="0"/>
              </a:spcAft>
              <a:buClr>
                <a:srgbClr val="222222"/>
              </a:buClr>
              <a:buSzPts val="1700"/>
              <a:buFont typeface="Times New Roman"/>
              <a:buChar char="●"/>
            </a:pPr>
            <a:r>
              <a:rPr b="1" lang="en-US" sz="1700">
                <a:solidFill>
                  <a:srgbClr val="222222"/>
                </a:solidFill>
                <a:highlight>
                  <a:srgbClr val="FFFFFF"/>
                </a:highlight>
                <a:latin typeface="Times New Roman"/>
                <a:ea typeface="Times New Roman"/>
                <a:cs typeface="Times New Roman"/>
                <a:sym typeface="Times New Roman"/>
              </a:rPr>
              <a:t>Limited Feedback and Reporting</a:t>
            </a:r>
            <a:r>
              <a:rPr lang="en-US" sz="1700">
                <a:solidFill>
                  <a:srgbClr val="222222"/>
                </a:solidFill>
                <a:highlight>
                  <a:srgbClr val="FFFFFF"/>
                </a:highlight>
                <a:latin typeface="Times New Roman"/>
                <a:ea typeface="Times New Roman"/>
                <a:cs typeface="Times New Roman"/>
                <a:sym typeface="Times New Roman"/>
              </a:rPr>
              <a:t>: Reporting and feedback mechanisms   are not AI-driven, meaning they rely on manual surveys or reports, which may not provide deep insights into learning outcomes or risks.</a:t>
            </a:r>
            <a:endParaRPr sz="1700">
              <a:solidFill>
                <a:srgbClr val="222222"/>
              </a:solidFill>
              <a:highlight>
                <a:srgbClr val="FFFFFF"/>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t/>
            </a:r>
            <a:endParaRPr sz="1700">
              <a:solidFill>
                <a:srgbClr val="222222"/>
              </a:solidFill>
              <a:highlight>
                <a:srgbClr val="FFFFFF"/>
              </a:highlight>
              <a:latin typeface="Times New Roman"/>
              <a:ea typeface="Times New Roman"/>
              <a:cs typeface="Times New Roman"/>
              <a:sym typeface="Times New Roman"/>
            </a:endParaRPr>
          </a:p>
          <a:p>
            <a:pPr indent="0" lvl="0" marL="0" rtl="0" algn="l">
              <a:lnSpc>
                <a:spcPct val="110000"/>
              </a:lnSpc>
              <a:spcBef>
                <a:spcPts val="2200"/>
              </a:spcBef>
              <a:spcAft>
                <a:spcPts val="0"/>
              </a:spcAft>
              <a:buSzPts val="1800"/>
              <a:buNone/>
            </a:pPr>
            <a:r>
              <a:t/>
            </a:r>
            <a:endParaRPr b="1" sz="1800">
              <a:solidFill>
                <a:srgbClr val="000000"/>
              </a:solidFill>
              <a:latin typeface="Times New Roman"/>
              <a:ea typeface="Times New Roman"/>
              <a:cs typeface="Times New Roman"/>
              <a:sym typeface="Times New Roman"/>
            </a:endParaRPr>
          </a:p>
          <a:p>
            <a:pPr indent="0" lvl="0" marL="0" rtl="0" algn="l">
              <a:lnSpc>
                <a:spcPct val="110000"/>
              </a:lnSpc>
              <a:spcBef>
                <a:spcPts val="1600"/>
              </a:spcBef>
              <a:spcAft>
                <a:spcPts val="0"/>
              </a:spcAft>
              <a:buSzPts val="1800"/>
              <a:buNone/>
            </a:pPr>
            <a:r>
              <a:t/>
            </a:r>
            <a:endParaRPr sz="1800">
              <a:latin typeface="Times New Roman"/>
              <a:ea typeface="Times New Roman"/>
              <a:cs typeface="Times New Roman"/>
              <a:sym typeface="Times New Roman"/>
            </a:endParaRPr>
          </a:p>
        </p:txBody>
      </p:sp>
      <p:sp>
        <p:nvSpPr>
          <p:cNvPr id="223" name="Google Shape;223;p6"/>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4" name="Google Shape;224;p6"/>
          <p:cNvPicPr preferRelativeResize="0"/>
          <p:nvPr/>
        </p:nvPicPr>
        <p:blipFill>
          <a:blip r:embed="rId3">
            <a:alphaModFix/>
          </a:blip>
          <a:stretch>
            <a:fillRect/>
          </a:stretch>
        </p:blipFill>
        <p:spPr>
          <a:xfrm>
            <a:off x="7974425" y="3093050"/>
            <a:ext cx="3956849" cy="263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d4c6eefd1e_0_58"/>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374151"/>
              </a:buClr>
              <a:buSzPts val="4000"/>
              <a:buFont typeface="Times New Roman"/>
              <a:buNone/>
            </a:pPr>
            <a:r>
              <a:rPr b="1" lang="en-US">
                <a:latin typeface="Times New Roman"/>
                <a:ea typeface="Times New Roman"/>
                <a:cs typeface="Times New Roman"/>
                <a:sym typeface="Times New Roman"/>
              </a:rPr>
              <a:t>EXISTING SYSTEMS ARCHITECTURE</a:t>
            </a:r>
            <a:endParaRPr/>
          </a:p>
        </p:txBody>
      </p:sp>
      <p:sp>
        <p:nvSpPr>
          <p:cNvPr id="231" name="Google Shape;231;g2d4c6eefd1e_0_58"/>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32" name="Google Shape;232;g2d4c6eefd1e_0_58"/>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3" name="Google Shape;233;g2d4c6eefd1e_0_58"/>
          <p:cNvPicPr preferRelativeResize="0"/>
          <p:nvPr/>
        </p:nvPicPr>
        <p:blipFill>
          <a:blip r:embed="rId3">
            <a:alphaModFix/>
          </a:blip>
          <a:stretch>
            <a:fillRect/>
          </a:stretch>
        </p:blipFill>
        <p:spPr>
          <a:xfrm>
            <a:off x="3985113" y="2330413"/>
            <a:ext cx="4429125" cy="439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2024-08-07T14:30:25Z</dcterms:created>
  <dc:creator>Male Naveen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