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336" r:id="rId2"/>
    <p:sldId id="258" r:id="rId3"/>
    <p:sldId id="263" r:id="rId4"/>
    <p:sldId id="298" r:id="rId5"/>
    <p:sldId id="318" r:id="rId6"/>
    <p:sldId id="319" r:id="rId7"/>
    <p:sldId id="335" r:id="rId8"/>
    <p:sldId id="323" r:id="rId9"/>
    <p:sldId id="320" r:id="rId10"/>
    <p:sldId id="321" r:id="rId11"/>
    <p:sldId id="322" r:id="rId12"/>
    <p:sldId id="261" r:id="rId13"/>
    <p:sldId id="324" r:id="rId14"/>
    <p:sldId id="325" r:id="rId15"/>
    <p:sldId id="326" r:id="rId16"/>
    <p:sldId id="327" r:id="rId17"/>
    <p:sldId id="328" r:id="rId18"/>
    <p:sldId id="331" r:id="rId19"/>
    <p:sldId id="330" r:id="rId20"/>
    <p:sldId id="329" r:id="rId21"/>
    <p:sldId id="332" r:id="rId22"/>
    <p:sldId id="333" r:id="rId23"/>
    <p:sldId id="334" r:id="rId24"/>
    <p:sldId id="338" r:id="rId25"/>
    <p:sldId id="275" r:id="rId26"/>
    <p:sldId id="337" r:id="rId27"/>
  </p:sldIdLst>
  <p:sldSz cx="9144000" cy="5143500" type="screen16x9"/>
  <p:notesSz cx="9144000" cy="6858000"/>
  <p:embeddedFontLst>
    <p:embeddedFont>
      <p:font typeface="Barlow" panose="00000500000000000000" pitchFamily="2" charset="0"/>
      <p:regular r:id="rId29"/>
      <p:bold r:id="rId30"/>
      <p:italic r:id="rId31"/>
      <p:boldItalic r:id="rId32"/>
    </p:embeddedFont>
    <p:embeddedFont>
      <p:font typeface="Barlow Light" panose="00000400000000000000" pitchFamily="2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Raleway Thin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86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3677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548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101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582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037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410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521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95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606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728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600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500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ed75ccf_08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82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975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29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415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016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30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07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038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ofazerascoisas.com.br/resistor-o-que-e-e-para-que-serve-introducao-aplicacao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Sistemas Embarcados</a:t>
            </a:r>
            <a:br>
              <a:rPr lang="en" dirty="0"/>
            </a:br>
            <a:r>
              <a:rPr lang="pt-BR" sz="1600" b="1" dirty="0" err="1">
                <a:solidFill>
                  <a:srgbClr val="000000"/>
                </a:solidFill>
                <a:latin typeface="Raleway" panose="020B0604020202020204" charset="0"/>
              </a:rPr>
              <a:t>Prof</a:t>
            </a:r>
            <a:r>
              <a:rPr lang="pt-BR" sz="1600" b="1" dirty="0">
                <a:solidFill>
                  <a:srgbClr val="000000"/>
                </a:solidFill>
                <a:latin typeface="Raleway" panose="020B0604020202020204" charset="0"/>
              </a:rPr>
              <a:t>(a). Carlos Alberto</a:t>
            </a:r>
            <a:br>
              <a:rPr lang="pt-BR" sz="1600" b="1" dirty="0">
                <a:solidFill>
                  <a:srgbClr val="000000"/>
                </a:solidFill>
                <a:latin typeface="Raleway" panose="020B0604020202020204" charset="0"/>
              </a:rPr>
            </a:br>
            <a:r>
              <a:rPr lang="pt-BR" sz="1600" b="1" dirty="0">
                <a:solidFill>
                  <a:srgbClr val="000000"/>
                </a:solidFill>
                <a:latin typeface="Raleway" panose="020B0604020202020204" charset="0"/>
              </a:rPr>
              <a:t>                </a:t>
            </a:r>
            <a:r>
              <a:rPr lang="pt-BR" sz="1600" b="1" dirty="0" err="1">
                <a:solidFill>
                  <a:srgbClr val="000000"/>
                </a:solidFill>
                <a:latin typeface="Raleway" panose="020B0604020202020204" charset="0"/>
              </a:rPr>
              <a:t>Etec</a:t>
            </a:r>
            <a:r>
              <a:rPr lang="pt-BR" sz="1600" b="1" dirty="0">
                <a:solidFill>
                  <a:srgbClr val="000000"/>
                </a:solidFill>
                <a:latin typeface="Raleway" panose="020B0604020202020204" charset="0"/>
              </a:rPr>
              <a:t> ZL</a:t>
            </a:r>
            <a:br>
              <a:rPr lang="pt-BR" sz="1600" b="1" dirty="0">
                <a:solidFill>
                  <a:srgbClr val="000000"/>
                </a:solidFill>
                <a:latin typeface="Raleway" panose="020B0604020202020204" charset="0"/>
              </a:rPr>
            </a:br>
            <a:endParaRPr sz="1600" dirty="0"/>
          </a:p>
        </p:txBody>
      </p:sp>
    </p:spTree>
  </p:cSld>
  <p:clrMapOvr>
    <a:masterClrMapping/>
  </p:clrMapOvr>
  <p:transition advClick="0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Corrente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372007"/>
            <a:ext cx="449081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É o fluxo de elétrons em um condutor quando submetido a uma diferença de potencial, que é controlada por algum tipo de gerador;</a:t>
            </a:r>
          </a:p>
          <a:p>
            <a:endParaRPr lang="pt-B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unidade de corrente elétrica é o ampère (A) e é geralmente representada em equações e circuitos pela letra "I". </a:t>
            </a:r>
            <a:endParaRPr lang="pt-BR" dirty="0">
              <a:solidFill>
                <a:srgbClr val="000000"/>
              </a:solidFill>
              <a:latin typeface="Raleway" panose="020B060402020202020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146" name="Picture 2" descr="lei de ohm analogia corrente agua">
            <a:extLst>
              <a:ext uri="{FF2B5EF4-FFF2-40B4-BE49-F238E27FC236}">
                <a16:creationId xmlns:a16="http://schemas.microsoft.com/office/drawing/2014/main" id="{7058AED0-51E6-4758-BCBD-F2643D9D5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30" y="17792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15D3775-9FC0-4A9A-A0E2-697DB7F29179}"/>
              </a:ext>
            </a:extLst>
          </p:cNvPr>
          <p:cNvSpPr txBox="1"/>
          <p:nvPr/>
        </p:nvSpPr>
        <p:spPr>
          <a:xfrm>
            <a:off x="5417641" y="4727700"/>
            <a:ext cx="3159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https://www.citisystems.com.br/wp-content/uploads/2018/08/lei-de-ohm-analogia-corrente-agua.png</a:t>
            </a:r>
          </a:p>
        </p:txBody>
      </p:sp>
    </p:spTree>
    <p:extLst>
      <p:ext uri="{BB962C8B-B14F-4D97-AF65-F5344CB8AC3E}">
        <p14:creationId xmlns:p14="http://schemas.microsoft.com/office/powerpoint/2010/main" val="575444700"/>
      </p:ext>
    </p:extLst>
  </p:cSld>
  <p:clrMapOvr>
    <a:masterClrMapping/>
  </p:clrMapOvr>
  <p:transition advClick="0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Resistência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372007"/>
            <a:ext cx="449081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tabLst>
                <a:tab pos="1113155" algn="l"/>
              </a:tabLst>
            </a:pP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Resistência elétrica é a capacidade de um corpo qualquer se opor à passagem de corrente elétrica mesmo quando existe uma diferença de potencial aplicada.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7170" name="Picture 2" descr="lei de ohm analogia resistencia agua">
            <a:extLst>
              <a:ext uri="{FF2B5EF4-FFF2-40B4-BE49-F238E27FC236}">
                <a16:creationId xmlns:a16="http://schemas.microsoft.com/office/drawing/2014/main" id="{53A1AF58-0272-4E10-A026-FA1454B0F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679" y="1860803"/>
            <a:ext cx="28194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4C5F4E5-1B1E-42AF-AAB2-81FF20822F66}"/>
              </a:ext>
            </a:extLst>
          </p:cNvPr>
          <p:cNvSpPr txBox="1"/>
          <p:nvPr/>
        </p:nvSpPr>
        <p:spPr>
          <a:xfrm>
            <a:off x="5819686" y="4307067"/>
            <a:ext cx="2905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https://www.citisystems.com.br/wp-content/uploads/2018/08/lei-de-ohm-analogia-resistencia-agua.png</a:t>
            </a:r>
          </a:p>
        </p:txBody>
      </p:sp>
      <p:pic>
        <p:nvPicPr>
          <p:cNvPr id="11" name="Picture 4" descr="Mangueira com respingos de água - Baixar PNG/SVG Transparente">
            <a:extLst>
              <a:ext uri="{FF2B5EF4-FFF2-40B4-BE49-F238E27FC236}">
                <a16:creationId xmlns:a16="http://schemas.microsoft.com/office/drawing/2014/main" id="{89BE2189-7DE8-4A23-B810-6629E72D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932" y="2899028"/>
            <a:ext cx="2067014" cy="206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315521"/>
      </p:ext>
    </p:extLst>
  </p:cSld>
  <p:clrMapOvr>
    <a:masterClrMapping/>
  </p:clrMapOvr>
  <p:transition advClick="0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Tensão, Corrente e Resistência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995850"/>
            <a:ext cx="449081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Então:</a:t>
            </a:r>
            <a:br>
              <a:rPr lang="pt-BR" sz="1800" dirty="0">
                <a:latin typeface="Calibri" panose="020F0502020204030204" pitchFamily="34" charset="0"/>
              </a:rPr>
            </a:br>
            <a:endParaRPr lang="pt-BR" sz="1800" dirty="0">
              <a:latin typeface="Calibri" panose="020F0502020204030204" pitchFamily="34" charset="0"/>
            </a:endParaRPr>
          </a:p>
          <a:p>
            <a:r>
              <a:rPr lang="pt-BR" sz="1800" dirty="0">
                <a:latin typeface="Calibri" panose="020F0502020204030204" pitchFamily="34" charset="0"/>
              </a:rPr>
              <a:t>“V” para tensão (volts);</a:t>
            </a:r>
          </a:p>
          <a:p>
            <a:r>
              <a:rPr lang="pt-BR" sz="1800" dirty="0">
                <a:latin typeface="Calibri" panose="020F0502020204030204" pitchFamily="34" charset="0"/>
              </a:rPr>
              <a:t>“I” para corrente (ampère);</a:t>
            </a:r>
          </a:p>
          <a:p>
            <a:r>
              <a:rPr lang="pt-BR" sz="1800" dirty="0">
                <a:latin typeface="Calibri" panose="020F0502020204030204" pitchFamily="34" charset="0"/>
              </a:rPr>
              <a:t>“R” para resistência (Ohm).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pt-BR" dirty="0">
              <a:solidFill>
                <a:srgbClr val="000000"/>
              </a:solidFill>
              <a:latin typeface="Raleway" panose="020B060402020202020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100" name="Picture 4" descr="Lei de Ohm - Tensão, corrente e resistência elétrica - Embarcados">
            <a:extLst>
              <a:ext uri="{FF2B5EF4-FFF2-40B4-BE49-F238E27FC236}">
                <a16:creationId xmlns:a16="http://schemas.microsoft.com/office/drawing/2014/main" id="{D9260B9E-4525-44F4-BDCB-BA787A297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64" y="1964309"/>
            <a:ext cx="4506637" cy="270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F80B529-BEB7-43DC-9BD7-AC87DA5A81E4}"/>
              </a:ext>
            </a:extLst>
          </p:cNvPr>
          <p:cNvSpPr txBox="1"/>
          <p:nvPr/>
        </p:nvSpPr>
        <p:spPr>
          <a:xfrm>
            <a:off x="4730827" y="4604854"/>
            <a:ext cx="3405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https://www.embarcados.com.br/wp-content/uploads/2016/07/Tens%C3%A3o-corrente-resistencia-destaque-850x510.png</a:t>
            </a:r>
          </a:p>
        </p:txBody>
      </p:sp>
    </p:spTree>
  </p:cSld>
  <p:clrMapOvr>
    <a:masterClrMapping/>
  </p:clrMapOvr>
  <p:transition advClick="0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Tensão, Corrente e Resistência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995850"/>
            <a:ext cx="449081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Tem que saber isso? </a:t>
            </a:r>
            <a:r>
              <a:rPr lang="pt-BR" sz="1800" b="1" dirty="0">
                <a:latin typeface="Calibri" panose="020F0502020204030204" pitchFamily="34" charset="0"/>
              </a:rPr>
              <a:t>SIM</a:t>
            </a:r>
          </a:p>
          <a:p>
            <a:endParaRPr lang="pt-BR" sz="1800" dirty="0">
              <a:latin typeface="Calibri" panose="020F0502020204030204" pitchFamily="34" charset="0"/>
            </a:endParaRPr>
          </a:p>
          <a:p>
            <a:r>
              <a:rPr lang="pt-BR" sz="1800" dirty="0">
                <a:latin typeface="Calibri" panose="020F0502020204030204" pitchFamily="34" charset="0"/>
              </a:rPr>
              <a:t>Identificar fontes de alimentação;</a:t>
            </a:r>
          </a:p>
          <a:p>
            <a:r>
              <a:rPr lang="pt-BR" sz="1800" dirty="0">
                <a:latin typeface="Calibri" panose="020F0502020204030204" pitchFamily="34" charset="0"/>
              </a:rPr>
              <a:t>Leitura correta dos componentes;</a:t>
            </a:r>
          </a:p>
          <a:p>
            <a:r>
              <a:rPr lang="pt-BR" sz="1800" dirty="0">
                <a:latin typeface="Calibri" panose="020F0502020204030204" pitchFamily="34" charset="0"/>
              </a:rPr>
              <a:t>Elaboração dos Circuitos.</a:t>
            </a:r>
          </a:p>
          <a:p>
            <a:endParaRPr lang="pt-BR" sz="1800" dirty="0">
              <a:latin typeface="Calibri" panose="020F0502020204030204" pitchFamily="34" charset="0"/>
            </a:endParaRPr>
          </a:p>
          <a:p>
            <a:endParaRPr lang="pt-BR" sz="1800" dirty="0">
              <a:latin typeface="Calibri" panose="020F050202020403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EE7698-2F52-4E5A-9022-5559B6F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901" y="3561690"/>
            <a:ext cx="1684486" cy="7590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A5BA0D-FC80-4078-B611-4352517D9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768" y="2934656"/>
            <a:ext cx="1895238" cy="1866667"/>
          </a:xfrm>
          <a:prstGeom prst="rect">
            <a:avLst/>
          </a:prstGeom>
        </p:spPr>
      </p:pic>
      <p:pic>
        <p:nvPicPr>
          <p:cNvPr id="9220" name="Picture 4" descr="duvida frequente - Roteiro Digital">
            <a:extLst>
              <a:ext uri="{FF2B5EF4-FFF2-40B4-BE49-F238E27FC236}">
                <a16:creationId xmlns:a16="http://schemas.microsoft.com/office/drawing/2014/main" id="{24DA0039-2D99-42EB-9CD6-19291CA19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80" y="2079825"/>
            <a:ext cx="1058306" cy="10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053817"/>
      </p:ext>
    </p:extLst>
  </p:cSld>
  <p:clrMapOvr>
    <a:masterClrMapping/>
  </p:clrMapOvr>
  <p:transition advClick="0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FE4F1C3-A0A1-4473-A47F-72C08F4AF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751" y="2910726"/>
            <a:ext cx="2676525" cy="1914525"/>
          </a:xfrm>
          <a:prstGeom prst="rect">
            <a:avLst/>
          </a:prstGeom>
        </p:spPr>
      </p:pic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Tensão, Corrente e Resistência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995850"/>
            <a:ext cx="449081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Tem que saber isso? </a:t>
            </a:r>
            <a:r>
              <a:rPr lang="pt-BR" sz="1800" b="1" dirty="0">
                <a:latin typeface="Calibri" panose="020F0502020204030204" pitchFamily="34" charset="0"/>
              </a:rPr>
              <a:t>SIM</a:t>
            </a:r>
          </a:p>
          <a:p>
            <a:endParaRPr lang="pt-BR" sz="1800" dirty="0">
              <a:latin typeface="Calibri" panose="020F0502020204030204" pitchFamily="34" charset="0"/>
            </a:endParaRPr>
          </a:p>
          <a:p>
            <a:r>
              <a:rPr lang="pt-BR" sz="1800" dirty="0">
                <a:latin typeface="Calibri" panose="020F0502020204030204" pitchFamily="34" charset="0"/>
              </a:rPr>
              <a:t>Identificar fontes de alimentação;</a:t>
            </a:r>
          </a:p>
          <a:p>
            <a:r>
              <a:rPr lang="pt-BR" sz="1800" dirty="0">
                <a:latin typeface="Calibri" panose="020F0502020204030204" pitchFamily="34" charset="0"/>
              </a:rPr>
              <a:t>Leitura correta dos componentes;</a:t>
            </a:r>
          </a:p>
          <a:p>
            <a:r>
              <a:rPr lang="pt-BR" sz="1800" dirty="0">
                <a:latin typeface="Calibri" panose="020F0502020204030204" pitchFamily="34" charset="0"/>
              </a:rPr>
              <a:t>Elaboração dos Circuitos.</a:t>
            </a:r>
          </a:p>
          <a:p>
            <a:endParaRPr lang="pt-BR" sz="1800" dirty="0">
              <a:latin typeface="Calibri" panose="020F0502020204030204" pitchFamily="34" charset="0"/>
            </a:endParaRPr>
          </a:p>
          <a:p>
            <a:endParaRPr lang="pt-BR" sz="1800" dirty="0">
              <a:latin typeface="Calibri" panose="020F0502020204030204" pitchFamily="3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A5BA0D-FC80-4078-B611-4352517D9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768" y="2934656"/>
            <a:ext cx="1895238" cy="1866667"/>
          </a:xfrm>
          <a:prstGeom prst="rect">
            <a:avLst/>
          </a:prstGeom>
        </p:spPr>
      </p:pic>
      <p:pic>
        <p:nvPicPr>
          <p:cNvPr id="9220" name="Picture 4" descr="duvida frequente - Roteiro Digital">
            <a:extLst>
              <a:ext uri="{FF2B5EF4-FFF2-40B4-BE49-F238E27FC236}">
                <a16:creationId xmlns:a16="http://schemas.microsoft.com/office/drawing/2014/main" id="{24DA0039-2D99-42EB-9CD6-19291CA19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141" y="1667494"/>
            <a:ext cx="1058306" cy="10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024740"/>
      </p:ext>
    </p:extLst>
  </p:cSld>
  <p:clrMapOvr>
    <a:masterClrMapping/>
  </p:clrMapOvr>
  <p:transition advClick="0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experimento científico do circuito elétrico 1972092 Vetor no Vecteezy">
            <a:extLst>
              <a:ext uri="{FF2B5EF4-FFF2-40B4-BE49-F238E27FC236}">
                <a16:creationId xmlns:a16="http://schemas.microsoft.com/office/drawing/2014/main" id="{DA9FB59C-CF66-4C7F-B38E-3AA2CAA88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193" y="2597471"/>
            <a:ext cx="4750732" cy="214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Circuito Elétrico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" name="Google Shape;595;p17">
            <a:extLst>
              <a:ext uri="{FF2B5EF4-FFF2-40B4-BE49-F238E27FC236}">
                <a16:creationId xmlns:a16="http://schemas.microsoft.com/office/drawing/2014/main" id="{AB37FF9A-68E0-415A-9F7C-0E6733121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995850"/>
            <a:ext cx="449081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tabLst>
                <a:tab pos="1113155" algn="l"/>
              </a:tabLst>
            </a:pPr>
            <a:r>
              <a:rPr lang="pt-BR" sz="1800" b="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Circuito elétrico, </a:t>
            </a:r>
            <a:r>
              <a:rPr lang="pt-BR" sz="1800" dirty="0">
                <a:solidFill>
                  <a:srgbClr val="4444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é um conjunto formado por um gerador elétrico, um condutor em circuito fechado e um elemento capaz de utilizar a energia produzida pelo gerador.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800" dirty="0">
              <a:latin typeface="Calibri" panose="020F0502020204030204" pitchFamily="34" charset="0"/>
            </a:endParaRPr>
          </a:p>
          <a:p>
            <a:endParaRPr lang="pt-BR" sz="1800" dirty="0">
              <a:latin typeface="Calibri" panose="020F050202020403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3DED8B4-780A-46B0-AFC4-38B88EECA6BA}"/>
              </a:ext>
            </a:extLst>
          </p:cNvPr>
          <p:cNvSpPr txBox="1"/>
          <p:nvPr/>
        </p:nvSpPr>
        <p:spPr>
          <a:xfrm>
            <a:off x="4794191" y="4775023"/>
            <a:ext cx="3708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https://static.vecteezy.com/ti/vetor-gratis/p1/1972092-ciencia-experimento-do-circuito-eletrico-gr%C3%A1tis-vetor.jpg</a:t>
            </a:r>
          </a:p>
        </p:txBody>
      </p:sp>
    </p:spTree>
    <p:extLst>
      <p:ext uri="{BB962C8B-B14F-4D97-AF65-F5344CB8AC3E}">
        <p14:creationId xmlns:p14="http://schemas.microsoft.com/office/powerpoint/2010/main" val="4055092200"/>
      </p:ext>
    </p:extLst>
  </p:cSld>
  <p:clrMapOvr>
    <a:masterClrMapping/>
  </p:clrMapOvr>
  <p:transition advClick="0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Fonte de Energia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3" name="Google Shape;595;p17">
            <a:extLst>
              <a:ext uri="{FF2B5EF4-FFF2-40B4-BE49-F238E27FC236}">
                <a16:creationId xmlns:a16="http://schemas.microsoft.com/office/drawing/2014/main" id="{AB37FF9A-68E0-415A-9F7C-0E6733121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995850"/>
            <a:ext cx="449081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tabLst>
                <a:tab pos="1113155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maior parte dos aparelhos que usa pilhas necessita, quase sempre, mais do que uma pilha. As pilhas podem associar-se em série, paralelo e série/paralelo.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800" dirty="0">
              <a:latin typeface="Calibri" panose="020F0502020204030204" pitchFamily="34" charset="0"/>
            </a:endParaRPr>
          </a:p>
          <a:p>
            <a:endParaRPr lang="pt-BR" sz="1800" dirty="0">
              <a:latin typeface="Calibri" panose="020F0502020204030204" pitchFamily="34" charset="0"/>
            </a:endParaRPr>
          </a:p>
        </p:txBody>
      </p:sp>
      <p:pic>
        <p:nvPicPr>
          <p:cNvPr id="12290" name="Picture 2" descr="Pilhas e Baterias |">
            <a:extLst>
              <a:ext uri="{FF2B5EF4-FFF2-40B4-BE49-F238E27FC236}">
                <a16:creationId xmlns:a16="http://schemas.microsoft.com/office/drawing/2014/main" id="{2C80F332-F81F-4426-A0A0-86A465EAD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3167997"/>
            <a:ext cx="42672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CAE3282-466E-4740-B6DA-18B1BA340566}"/>
              </a:ext>
            </a:extLst>
          </p:cNvPr>
          <p:cNvSpPr txBox="1"/>
          <p:nvPr/>
        </p:nvSpPr>
        <p:spPr>
          <a:xfrm>
            <a:off x="4000477" y="4819453"/>
            <a:ext cx="37174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https://usprecicla.files.wordpress.com/2011/04/pilhasbateriasfoto.jpg</a:t>
            </a:r>
          </a:p>
        </p:txBody>
      </p:sp>
    </p:spTree>
    <p:extLst>
      <p:ext uri="{BB962C8B-B14F-4D97-AF65-F5344CB8AC3E}">
        <p14:creationId xmlns:p14="http://schemas.microsoft.com/office/powerpoint/2010/main" val="219537449"/>
      </p:ext>
    </p:extLst>
  </p:cSld>
  <p:clrMapOvr>
    <a:masterClrMapping/>
  </p:clrMapOvr>
  <p:transition advClick="0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Fonte de Energia</a:t>
            </a:r>
            <a:br>
              <a:rPr lang="en" dirty="0"/>
            </a:br>
            <a:r>
              <a:rPr lang="en" dirty="0"/>
              <a:t>Ligação de Bateria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3" name="Google Shape;595;p17">
            <a:extLst>
              <a:ext uri="{FF2B5EF4-FFF2-40B4-BE49-F238E27FC236}">
                <a16:creationId xmlns:a16="http://schemas.microsoft.com/office/drawing/2014/main" id="{AB37FF9A-68E0-415A-9F7C-0E6733121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995850"/>
            <a:ext cx="449081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tabLst>
                <a:tab pos="1113155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Quando duas ou mais baterias são ligadas em série estamos aumentando a tensão (voltagem), conservando a mesma capacidade (Ah)</a:t>
            </a:r>
            <a:endParaRPr lang="pt-BR" sz="1800" dirty="0">
              <a:latin typeface="Calibri" panose="020F0502020204030204" pitchFamily="34" charset="0"/>
            </a:endParaRPr>
          </a:p>
        </p:txBody>
      </p:sp>
      <p:pic>
        <p:nvPicPr>
          <p:cNvPr id="13314" name="Picture 2" descr="Ligação série de baterias">
            <a:extLst>
              <a:ext uri="{FF2B5EF4-FFF2-40B4-BE49-F238E27FC236}">
                <a16:creationId xmlns:a16="http://schemas.microsoft.com/office/drawing/2014/main" id="{63860F85-750E-40E4-96B9-4D5B76568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114" y="2358526"/>
            <a:ext cx="28479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E19CC5C-0D07-4B1C-8093-F1058D282ED5}"/>
              </a:ext>
            </a:extLst>
          </p:cNvPr>
          <p:cNvSpPr txBox="1"/>
          <p:nvPr/>
        </p:nvSpPr>
        <p:spPr>
          <a:xfrm>
            <a:off x="5845323" y="4149226"/>
            <a:ext cx="3298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http://www.mpptsolar.com/pt/baterias-serie-paralelo.html</a:t>
            </a:r>
          </a:p>
        </p:txBody>
      </p:sp>
    </p:spTree>
    <p:extLst>
      <p:ext uri="{BB962C8B-B14F-4D97-AF65-F5344CB8AC3E}">
        <p14:creationId xmlns:p14="http://schemas.microsoft.com/office/powerpoint/2010/main" val="4003551557"/>
      </p:ext>
    </p:extLst>
  </p:cSld>
  <p:clrMapOvr>
    <a:masterClrMapping/>
  </p:clrMapOvr>
  <p:transition advClick="0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Fonte de Energia</a:t>
            </a:r>
            <a:br>
              <a:rPr lang="en" dirty="0"/>
            </a:br>
            <a:r>
              <a:rPr lang="en" dirty="0"/>
              <a:t>Ligação de Bateria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3" name="Google Shape;595;p17">
            <a:extLst>
              <a:ext uri="{FF2B5EF4-FFF2-40B4-BE49-F238E27FC236}">
                <a16:creationId xmlns:a16="http://schemas.microsoft.com/office/drawing/2014/main" id="{AB37FF9A-68E0-415A-9F7C-0E6733121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995850"/>
            <a:ext cx="449081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tabLst>
                <a:tab pos="1113155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Quando duas ou mais baterias são ligadas em paralelo estamos aumentando a sua capacidade (Ah), conservando a mesma tensão (voltagem) de cada uma individualmente.</a:t>
            </a:r>
            <a:endParaRPr lang="pt-BR" sz="1800" dirty="0">
              <a:latin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19CC5C-0D07-4B1C-8093-F1058D282ED5}"/>
              </a:ext>
            </a:extLst>
          </p:cNvPr>
          <p:cNvSpPr txBox="1"/>
          <p:nvPr/>
        </p:nvSpPr>
        <p:spPr>
          <a:xfrm>
            <a:off x="5845323" y="4149226"/>
            <a:ext cx="32986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http://www.mpptsolar.com/pt/baterias-serie-paralelo.html</a:t>
            </a:r>
          </a:p>
        </p:txBody>
      </p:sp>
      <p:pic>
        <p:nvPicPr>
          <p:cNvPr id="14338" name="Picture 2" descr="LigaÃ§Ã£o paralelo de baterias">
            <a:extLst>
              <a:ext uri="{FF2B5EF4-FFF2-40B4-BE49-F238E27FC236}">
                <a16:creationId xmlns:a16="http://schemas.microsoft.com/office/drawing/2014/main" id="{B6162AC2-76E5-44CA-B4AD-4B358ABBE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727" y="1585735"/>
            <a:ext cx="25812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195042"/>
      </p:ext>
    </p:extLst>
  </p:cSld>
  <p:clrMapOvr>
    <a:masterClrMapping/>
  </p:clrMapOvr>
  <p:transition advClick="0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Fonte de Energia</a:t>
            </a:r>
            <a:br>
              <a:rPr lang="en" dirty="0"/>
            </a:br>
            <a:r>
              <a:rPr lang="en" dirty="0"/>
              <a:t>Ligação de Bateria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3" name="Google Shape;595;p17">
            <a:extLst>
              <a:ext uri="{FF2B5EF4-FFF2-40B4-BE49-F238E27FC236}">
                <a16:creationId xmlns:a16="http://schemas.microsoft.com/office/drawing/2014/main" id="{AB37FF9A-68E0-415A-9F7C-0E6733121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995850"/>
            <a:ext cx="449081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tabLst>
                <a:tab pos="1113155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Suporte para bateria</a:t>
            </a:r>
            <a:endParaRPr lang="pt-BR" sz="1800" dirty="0">
              <a:latin typeface="Calibri" panose="020F0502020204030204" pitchFamily="34" charset="0"/>
            </a:endParaRPr>
          </a:p>
        </p:txBody>
      </p:sp>
      <p:pic>
        <p:nvPicPr>
          <p:cNvPr id="15362" name="Picture 2" descr="Resultado de imagem para suporte para pilhas sÃ©rie e paralelo">
            <a:extLst>
              <a:ext uri="{FF2B5EF4-FFF2-40B4-BE49-F238E27FC236}">
                <a16:creationId xmlns:a16="http://schemas.microsoft.com/office/drawing/2014/main" id="{BE70415D-89AA-4246-A3C2-047BA62AF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5" y="2464450"/>
            <a:ext cx="2612169" cy="26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Imagem relacionada">
            <a:extLst>
              <a:ext uri="{FF2B5EF4-FFF2-40B4-BE49-F238E27FC236}">
                <a16:creationId xmlns:a16="http://schemas.microsoft.com/office/drawing/2014/main" id="{C4E98A34-6858-46F0-AE46-107D0F4B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22" y="2662610"/>
            <a:ext cx="2414009" cy="241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 descr="Resultado de imagem para suporte para pilhas sÃ©rie e paralelo">
            <a:extLst>
              <a:ext uri="{FF2B5EF4-FFF2-40B4-BE49-F238E27FC236}">
                <a16:creationId xmlns:a16="http://schemas.microsoft.com/office/drawing/2014/main" id="{57683A9A-75F3-4264-BB93-044A0CA8E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214" y="2539953"/>
            <a:ext cx="2536665" cy="253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469843"/>
      </p:ext>
    </p:extLst>
  </p:cSld>
  <p:clrMapOvr>
    <a:masterClrMapping/>
  </p:clrMapOvr>
  <p:transition advClick="0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Olá,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Princípios da Elétrica e Eletrônica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4" name="Google Shape;408;p15">
            <a:extLst>
              <a:ext uri="{FF2B5EF4-FFF2-40B4-BE49-F238E27FC236}">
                <a16:creationId xmlns:a16="http://schemas.microsoft.com/office/drawing/2014/main" id="{5479D083-9DAD-44F9-9AF1-A421A3F7679F}"/>
              </a:ext>
            </a:extLst>
          </p:cNvPr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25" name="Google Shape;409;p15">
              <a:extLst>
                <a:ext uri="{FF2B5EF4-FFF2-40B4-BE49-F238E27FC236}">
                  <a16:creationId xmlns:a16="http://schemas.microsoft.com/office/drawing/2014/main" id="{612CFBBC-B959-4650-8AD7-684341F9EA6D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10;p15">
              <a:extLst>
                <a:ext uri="{FF2B5EF4-FFF2-40B4-BE49-F238E27FC236}">
                  <a16:creationId xmlns:a16="http://schemas.microsoft.com/office/drawing/2014/main" id="{8995D437-B249-4919-A9CD-40CCFFA00505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11;p15">
              <a:extLst>
                <a:ext uri="{FF2B5EF4-FFF2-40B4-BE49-F238E27FC236}">
                  <a16:creationId xmlns:a16="http://schemas.microsoft.com/office/drawing/2014/main" id="{6D57357D-9934-4FF8-B520-86E2D2BD7D3B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12;p15">
              <a:extLst>
                <a:ext uri="{FF2B5EF4-FFF2-40B4-BE49-F238E27FC236}">
                  <a16:creationId xmlns:a16="http://schemas.microsoft.com/office/drawing/2014/main" id="{58A1CC5A-22CB-4E04-9650-0969B2631317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13;p15">
              <a:extLst>
                <a:ext uri="{FF2B5EF4-FFF2-40B4-BE49-F238E27FC236}">
                  <a16:creationId xmlns:a16="http://schemas.microsoft.com/office/drawing/2014/main" id="{4500C126-78CF-43CF-AA7D-423B53809B40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14;p15">
              <a:extLst>
                <a:ext uri="{FF2B5EF4-FFF2-40B4-BE49-F238E27FC236}">
                  <a16:creationId xmlns:a16="http://schemas.microsoft.com/office/drawing/2014/main" id="{EEE9E197-D1E4-42C1-A183-2CABD676F0D6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15;p15">
              <a:extLst>
                <a:ext uri="{FF2B5EF4-FFF2-40B4-BE49-F238E27FC236}">
                  <a16:creationId xmlns:a16="http://schemas.microsoft.com/office/drawing/2014/main" id="{F92A44DE-BE83-47B0-A073-F9103DD38AF8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16;p15">
              <a:extLst>
                <a:ext uri="{FF2B5EF4-FFF2-40B4-BE49-F238E27FC236}">
                  <a16:creationId xmlns:a16="http://schemas.microsoft.com/office/drawing/2014/main" id="{2D28CDF4-99D9-4E6A-B55E-ADA2A9BC515C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17;p15">
              <a:extLst>
                <a:ext uri="{FF2B5EF4-FFF2-40B4-BE49-F238E27FC236}">
                  <a16:creationId xmlns:a16="http://schemas.microsoft.com/office/drawing/2014/main" id="{26F95729-05A2-435E-B76A-A390BEF23527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18;p15">
              <a:extLst>
                <a:ext uri="{FF2B5EF4-FFF2-40B4-BE49-F238E27FC236}">
                  <a16:creationId xmlns:a16="http://schemas.microsoft.com/office/drawing/2014/main" id="{2258D75A-D8F3-4CD3-8576-AE58EADD6A8C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19;p15">
              <a:extLst>
                <a:ext uri="{FF2B5EF4-FFF2-40B4-BE49-F238E27FC236}">
                  <a16:creationId xmlns:a16="http://schemas.microsoft.com/office/drawing/2014/main" id="{3022EB1F-E744-43A6-9716-6E6919EE7083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20;p15">
              <a:extLst>
                <a:ext uri="{FF2B5EF4-FFF2-40B4-BE49-F238E27FC236}">
                  <a16:creationId xmlns:a16="http://schemas.microsoft.com/office/drawing/2014/main" id="{38402DDF-70DE-4753-BB37-EEBAFBA7D683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21;p15">
              <a:extLst>
                <a:ext uri="{FF2B5EF4-FFF2-40B4-BE49-F238E27FC236}">
                  <a16:creationId xmlns:a16="http://schemas.microsoft.com/office/drawing/2014/main" id="{E449ECC5-7F1D-4493-8E04-3824513BBB1D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22;p15">
              <a:extLst>
                <a:ext uri="{FF2B5EF4-FFF2-40B4-BE49-F238E27FC236}">
                  <a16:creationId xmlns:a16="http://schemas.microsoft.com/office/drawing/2014/main" id="{8971642E-2AB0-4132-A18F-9ABDA857B628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23;p15">
              <a:extLst>
                <a:ext uri="{FF2B5EF4-FFF2-40B4-BE49-F238E27FC236}">
                  <a16:creationId xmlns:a16="http://schemas.microsoft.com/office/drawing/2014/main" id="{209A77C6-83A1-4FD0-8C53-E84263044169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24;p15">
              <a:extLst>
                <a:ext uri="{FF2B5EF4-FFF2-40B4-BE49-F238E27FC236}">
                  <a16:creationId xmlns:a16="http://schemas.microsoft.com/office/drawing/2014/main" id="{D6ACDCEA-7941-4EF6-9E3E-3550ABCC46F4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25;p15">
              <a:extLst>
                <a:ext uri="{FF2B5EF4-FFF2-40B4-BE49-F238E27FC236}">
                  <a16:creationId xmlns:a16="http://schemas.microsoft.com/office/drawing/2014/main" id="{A9CEA2AD-322E-4D75-8C7B-F33E45E0B719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6;p15">
              <a:extLst>
                <a:ext uri="{FF2B5EF4-FFF2-40B4-BE49-F238E27FC236}">
                  <a16:creationId xmlns:a16="http://schemas.microsoft.com/office/drawing/2014/main" id="{E220B751-2871-4CD8-914D-B1A5579B5C3A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27;p15">
              <a:extLst>
                <a:ext uri="{FF2B5EF4-FFF2-40B4-BE49-F238E27FC236}">
                  <a16:creationId xmlns:a16="http://schemas.microsoft.com/office/drawing/2014/main" id="{9D988410-B4FF-49B2-858A-D9B31B389AB1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28;p15">
              <a:extLst>
                <a:ext uri="{FF2B5EF4-FFF2-40B4-BE49-F238E27FC236}">
                  <a16:creationId xmlns:a16="http://schemas.microsoft.com/office/drawing/2014/main" id="{A9A33679-A351-4006-9C53-5974ACFE282D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29;p15">
              <a:extLst>
                <a:ext uri="{FF2B5EF4-FFF2-40B4-BE49-F238E27FC236}">
                  <a16:creationId xmlns:a16="http://schemas.microsoft.com/office/drawing/2014/main" id="{9538EA4C-4341-436C-BCC0-6DABF394E375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" name="Google Shape;430;p15">
              <a:extLst>
                <a:ext uri="{FF2B5EF4-FFF2-40B4-BE49-F238E27FC236}">
                  <a16:creationId xmlns:a16="http://schemas.microsoft.com/office/drawing/2014/main" id="{A54A5E50-DCD0-485F-A11E-6EFAAAF3A815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90" name="Google Shape;431;p15">
                <a:extLst>
                  <a:ext uri="{FF2B5EF4-FFF2-40B4-BE49-F238E27FC236}">
                    <a16:creationId xmlns:a16="http://schemas.microsoft.com/office/drawing/2014/main" id="{09302300-C1B2-47A2-B753-BF9EC837D03D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32;p15">
                <a:extLst>
                  <a:ext uri="{FF2B5EF4-FFF2-40B4-BE49-F238E27FC236}">
                    <a16:creationId xmlns:a16="http://schemas.microsoft.com/office/drawing/2014/main" id="{569973AF-367D-4F22-AC64-C8616F88A5EB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33;p15">
                <a:extLst>
                  <a:ext uri="{FF2B5EF4-FFF2-40B4-BE49-F238E27FC236}">
                    <a16:creationId xmlns:a16="http://schemas.microsoft.com/office/drawing/2014/main" id="{15B47B58-5086-4CB3-BA14-AF994BA88FB1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34;p15">
                <a:extLst>
                  <a:ext uri="{FF2B5EF4-FFF2-40B4-BE49-F238E27FC236}">
                    <a16:creationId xmlns:a16="http://schemas.microsoft.com/office/drawing/2014/main" id="{C1273CED-9D3A-43DD-8EF8-B75B6F13A2E8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35;p15">
                <a:extLst>
                  <a:ext uri="{FF2B5EF4-FFF2-40B4-BE49-F238E27FC236}">
                    <a16:creationId xmlns:a16="http://schemas.microsoft.com/office/drawing/2014/main" id="{22195B68-12C0-4DC0-BBA6-22AE717B988F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36;p15">
                <a:extLst>
                  <a:ext uri="{FF2B5EF4-FFF2-40B4-BE49-F238E27FC236}">
                    <a16:creationId xmlns:a16="http://schemas.microsoft.com/office/drawing/2014/main" id="{86A8F9B6-BDCD-4836-A74B-7E936EC43DA4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37;p15">
                <a:extLst>
                  <a:ext uri="{FF2B5EF4-FFF2-40B4-BE49-F238E27FC236}">
                    <a16:creationId xmlns:a16="http://schemas.microsoft.com/office/drawing/2014/main" id="{43CCEA37-1823-4D8A-B115-EEB7BAA2C93F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38;p15">
                <a:extLst>
                  <a:ext uri="{FF2B5EF4-FFF2-40B4-BE49-F238E27FC236}">
                    <a16:creationId xmlns:a16="http://schemas.microsoft.com/office/drawing/2014/main" id="{A72DCE83-C926-48A0-B3CB-857413356B79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39;p15">
                <a:extLst>
                  <a:ext uri="{FF2B5EF4-FFF2-40B4-BE49-F238E27FC236}">
                    <a16:creationId xmlns:a16="http://schemas.microsoft.com/office/drawing/2014/main" id="{E92C9D77-FA53-4E78-B355-DC843CC052F2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0;p15">
                <a:extLst>
                  <a:ext uri="{FF2B5EF4-FFF2-40B4-BE49-F238E27FC236}">
                    <a16:creationId xmlns:a16="http://schemas.microsoft.com/office/drawing/2014/main" id="{13909CAB-4F0A-41F1-AF91-8069B49AA797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1;p15">
                <a:extLst>
                  <a:ext uri="{FF2B5EF4-FFF2-40B4-BE49-F238E27FC236}">
                    <a16:creationId xmlns:a16="http://schemas.microsoft.com/office/drawing/2014/main" id="{2C14D524-E5A9-4297-B9DC-30FAD0DA5C50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2;p15">
                <a:extLst>
                  <a:ext uri="{FF2B5EF4-FFF2-40B4-BE49-F238E27FC236}">
                    <a16:creationId xmlns:a16="http://schemas.microsoft.com/office/drawing/2014/main" id="{47A01CC8-5BC9-458D-93D2-D364BA2EE99B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3;p15">
                <a:extLst>
                  <a:ext uri="{FF2B5EF4-FFF2-40B4-BE49-F238E27FC236}">
                    <a16:creationId xmlns:a16="http://schemas.microsoft.com/office/drawing/2014/main" id="{5D56CAF7-2165-475C-A93E-07BDB464E9B1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4;p15">
                <a:extLst>
                  <a:ext uri="{FF2B5EF4-FFF2-40B4-BE49-F238E27FC236}">
                    <a16:creationId xmlns:a16="http://schemas.microsoft.com/office/drawing/2014/main" id="{910E7D13-7BBB-4C05-ADA4-5F7CEC94FF3B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5;p15">
                <a:extLst>
                  <a:ext uri="{FF2B5EF4-FFF2-40B4-BE49-F238E27FC236}">
                    <a16:creationId xmlns:a16="http://schemas.microsoft.com/office/drawing/2014/main" id="{560D7049-5472-43E0-BB81-3186F53A4F5F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46;p15">
                <a:extLst>
                  <a:ext uri="{FF2B5EF4-FFF2-40B4-BE49-F238E27FC236}">
                    <a16:creationId xmlns:a16="http://schemas.microsoft.com/office/drawing/2014/main" id="{E5EE4F7A-11E0-4EFD-B305-D2C50C01E3CF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47;p15">
                <a:extLst>
                  <a:ext uri="{FF2B5EF4-FFF2-40B4-BE49-F238E27FC236}">
                    <a16:creationId xmlns:a16="http://schemas.microsoft.com/office/drawing/2014/main" id="{6F841B6A-E80D-41B4-8DCB-E6637B0F0182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48;p15">
                <a:extLst>
                  <a:ext uri="{FF2B5EF4-FFF2-40B4-BE49-F238E27FC236}">
                    <a16:creationId xmlns:a16="http://schemas.microsoft.com/office/drawing/2014/main" id="{BB7FFFF2-6D61-43CD-B206-A0344A580DC0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49;p15">
                <a:extLst>
                  <a:ext uri="{FF2B5EF4-FFF2-40B4-BE49-F238E27FC236}">
                    <a16:creationId xmlns:a16="http://schemas.microsoft.com/office/drawing/2014/main" id="{45D83C6C-CCA3-45E9-B7D8-A71089E0027E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;p15">
                <a:extLst>
                  <a:ext uri="{FF2B5EF4-FFF2-40B4-BE49-F238E27FC236}">
                    <a16:creationId xmlns:a16="http://schemas.microsoft.com/office/drawing/2014/main" id="{6302F78C-B3F1-4FA7-BD0D-DFE963DEC010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1;p15">
                <a:extLst>
                  <a:ext uri="{FF2B5EF4-FFF2-40B4-BE49-F238E27FC236}">
                    <a16:creationId xmlns:a16="http://schemas.microsoft.com/office/drawing/2014/main" id="{3F410307-278C-41C0-8810-32951E12FB5C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2;p15">
                <a:extLst>
                  <a:ext uri="{FF2B5EF4-FFF2-40B4-BE49-F238E27FC236}">
                    <a16:creationId xmlns:a16="http://schemas.microsoft.com/office/drawing/2014/main" id="{FD378F83-8D8B-42E3-A71E-42D5F4CE6EAB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3;p15">
                <a:extLst>
                  <a:ext uri="{FF2B5EF4-FFF2-40B4-BE49-F238E27FC236}">
                    <a16:creationId xmlns:a16="http://schemas.microsoft.com/office/drawing/2014/main" id="{F3B71F7F-8659-4B98-9EA5-C2C435174E8D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4;p15">
                <a:extLst>
                  <a:ext uri="{FF2B5EF4-FFF2-40B4-BE49-F238E27FC236}">
                    <a16:creationId xmlns:a16="http://schemas.microsoft.com/office/drawing/2014/main" id="{92F24ED2-6A32-4BA4-BDA1-11D1FA9D037C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455;p15">
                <a:extLst>
                  <a:ext uri="{FF2B5EF4-FFF2-40B4-BE49-F238E27FC236}">
                    <a16:creationId xmlns:a16="http://schemas.microsoft.com/office/drawing/2014/main" id="{048D9AC9-26E1-49C8-826D-0A8C06B67504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56;p15">
                <a:extLst>
                  <a:ext uri="{FF2B5EF4-FFF2-40B4-BE49-F238E27FC236}">
                    <a16:creationId xmlns:a16="http://schemas.microsoft.com/office/drawing/2014/main" id="{43B67310-5930-4FF2-AB95-8B64AE149335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57;p15">
                <a:extLst>
                  <a:ext uri="{FF2B5EF4-FFF2-40B4-BE49-F238E27FC236}">
                    <a16:creationId xmlns:a16="http://schemas.microsoft.com/office/drawing/2014/main" id="{27D7024F-8C6A-4962-92A2-2BC7062AAEFD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58;p15">
                <a:extLst>
                  <a:ext uri="{FF2B5EF4-FFF2-40B4-BE49-F238E27FC236}">
                    <a16:creationId xmlns:a16="http://schemas.microsoft.com/office/drawing/2014/main" id="{FFE57DFF-7DF5-485C-A552-E738466D7BA0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59;p15">
                <a:extLst>
                  <a:ext uri="{FF2B5EF4-FFF2-40B4-BE49-F238E27FC236}">
                    <a16:creationId xmlns:a16="http://schemas.microsoft.com/office/drawing/2014/main" id="{525433AA-F31A-43EB-A1B7-DF1EDCFF680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60;p15">
                <a:extLst>
                  <a:ext uri="{FF2B5EF4-FFF2-40B4-BE49-F238E27FC236}">
                    <a16:creationId xmlns:a16="http://schemas.microsoft.com/office/drawing/2014/main" id="{9D4429A2-F47D-42B6-B25A-C7F5688F756B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61;p15">
                <a:extLst>
                  <a:ext uri="{FF2B5EF4-FFF2-40B4-BE49-F238E27FC236}">
                    <a16:creationId xmlns:a16="http://schemas.microsoft.com/office/drawing/2014/main" id="{23F0987E-602F-4803-96C8-A0ED1510E8B7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62;p15">
                <a:extLst>
                  <a:ext uri="{FF2B5EF4-FFF2-40B4-BE49-F238E27FC236}">
                    <a16:creationId xmlns:a16="http://schemas.microsoft.com/office/drawing/2014/main" id="{70D9E0B6-8500-46AD-83E7-04E40656BC32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63;p15">
                <a:extLst>
                  <a:ext uri="{FF2B5EF4-FFF2-40B4-BE49-F238E27FC236}">
                    <a16:creationId xmlns:a16="http://schemas.microsoft.com/office/drawing/2014/main" id="{6C334B03-47DE-475F-BC6C-58D8E5DCE7C7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64;p15">
                <a:extLst>
                  <a:ext uri="{FF2B5EF4-FFF2-40B4-BE49-F238E27FC236}">
                    <a16:creationId xmlns:a16="http://schemas.microsoft.com/office/drawing/2014/main" id="{A8B32180-32F0-4E38-9A5B-986FFEB40571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65;p15">
                <a:extLst>
                  <a:ext uri="{FF2B5EF4-FFF2-40B4-BE49-F238E27FC236}">
                    <a16:creationId xmlns:a16="http://schemas.microsoft.com/office/drawing/2014/main" id="{A46CAFBF-71AD-4C0D-994E-F4395D68CF95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66;p15">
                <a:extLst>
                  <a:ext uri="{FF2B5EF4-FFF2-40B4-BE49-F238E27FC236}">
                    <a16:creationId xmlns:a16="http://schemas.microsoft.com/office/drawing/2014/main" id="{FECDE684-76F1-4043-AC42-353FE343A0C5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67;p15">
                <a:extLst>
                  <a:ext uri="{FF2B5EF4-FFF2-40B4-BE49-F238E27FC236}">
                    <a16:creationId xmlns:a16="http://schemas.microsoft.com/office/drawing/2014/main" id="{62340AFA-46BC-408C-A3FD-00884EF4AC6D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68;p15">
                <a:extLst>
                  <a:ext uri="{FF2B5EF4-FFF2-40B4-BE49-F238E27FC236}">
                    <a16:creationId xmlns:a16="http://schemas.microsoft.com/office/drawing/2014/main" id="{56465069-874D-4E29-A3D8-BC51AC5008F9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69;p15">
                <a:extLst>
                  <a:ext uri="{FF2B5EF4-FFF2-40B4-BE49-F238E27FC236}">
                    <a16:creationId xmlns:a16="http://schemas.microsoft.com/office/drawing/2014/main" id="{B91B6BB1-F9E0-4A4D-80E0-576E5B4DCCC5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70;p15">
                <a:extLst>
                  <a:ext uri="{FF2B5EF4-FFF2-40B4-BE49-F238E27FC236}">
                    <a16:creationId xmlns:a16="http://schemas.microsoft.com/office/drawing/2014/main" id="{81D033FB-9E82-49B3-A081-FCDFDE97524B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" name="Google Shape;471;p15">
              <a:extLst>
                <a:ext uri="{FF2B5EF4-FFF2-40B4-BE49-F238E27FC236}">
                  <a16:creationId xmlns:a16="http://schemas.microsoft.com/office/drawing/2014/main" id="{5C707976-1FE9-4532-916B-368DB77D9E83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72;p15">
              <a:extLst>
                <a:ext uri="{FF2B5EF4-FFF2-40B4-BE49-F238E27FC236}">
                  <a16:creationId xmlns:a16="http://schemas.microsoft.com/office/drawing/2014/main" id="{93B7C067-F931-4992-B0DA-62A1E9B47E53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73;p15">
              <a:extLst>
                <a:ext uri="{FF2B5EF4-FFF2-40B4-BE49-F238E27FC236}">
                  <a16:creationId xmlns:a16="http://schemas.microsoft.com/office/drawing/2014/main" id="{E975D901-44FC-4A2B-95DE-244A72CA5F01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74;p15">
              <a:extLst>
                <a:ext uri="{FF2B5EF4-FFF2-40B4-BE49-F238E27FC236}">
                  <a16:creationId xmlns:a16="http://schemas.microsoft.com/office/drawing/2014/main" id="{D19D03EC-C26B-4081-A34D-DC2C9C3A9362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75;p15">
              <a:extLst>
                <a:ext uri="{FF2B5EF4-FFF2-40B4-BE49-F238E27FC236}">
                  <a16:creationId xmlns:a16="http://schemas.microsoft.com/office/drawing/2014/main" id="{8F6B4FE3-E52F-46D7-9998-30C9DABC6916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76;p15">
              <a:extLst>
                <a:ext uri="{FF2B5EF4-FFF2-40B4-BE49-F238E27FC236}">
                  <a16:creationId xmlns:a16="http://schemas.microsoft.com/office/drawing/2014/main" id="{DB4986CE-8606-4078-B41D-B2994EA3067D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77;p15">
              <a:extLst>
                <a:ext uri="{FF2B5EF4-FFF2-40B4-BE49-F238E27FC236}">
                  <a16:creationId xmlns:a16="http://schemas.microsoft.com/office/drawing/2014/main" id="{B8848FD1-2E5B-4AEB-BE53-FE2A45E0B047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78;p15">
              <a:extLst>
                <a:ext uri="{FF2B5EF4-FFF2-40B4-BE49-F238E27FC236}">
                  <a16:creationId xmlns:a16="http://schemas.microsoft.com/office/drawing/2014/main" id="{1F97C402-A45F-4653-9CAE-2CD1CD6ED401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79;p15">
              <a:extLst>
                <a:ext uri="{FF2B5EF4-FFF2-40B4-BE49-F238E27FC236}">
                  <a16:creationId xmlns:a16="http://schemas.microsoft.com/office/drawing/2014/main" id="{7B24C311-498E-4C7C-A853-3490E68B9898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80;p15">
              <a:extLst>
                <a:ext uri="{FF2B5EF4-FFF2-40B4-BE49-F238E27FC236}">
                  <a16:creationId xmlns:a16="http://schemas.microsoft.com/office/drawing/2014/main" id="{A3467053-C952-40CD-9C92-4E927A2966FF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81;p15">
              <a:extLst>
                <a:ext uri="{FF2B5EF4-FFF2-40B4-BE49-F238E27FC236}">
                  <a16:creationId xmlns:a16="http://schemas.microsoft.com/office/drawing/2014/main" id="{941C22C6-72F6-4559-A888-53C7B5965F89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82;p15">
              <a:extLst>
                <a:ext uri="{FF2B5EF4-FFF2-40B4-BE49-F238E27FC236}">
                  <a16:creationId xmlns:a16="http://schemas.microsoft.com/office/drawing/2014/main" id="{85B4670F-167C-466B-92D0-CACCB9098062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83;p15">
              <a:extLst>
                <a:ext uri="{FF2B5EF4-FFF2-40B4-BE49-F238E27FC236}">
                  <a16:creationId xmlns:a16="http://schemas.microsoft.com/office/drawing/2014/main" id="{DC847BDC-6CE2-46F2-BB25-DC9B05C9E13A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84;p15">
              <a:extLst>
                <a:ext uri="{FF2B5EF4-FFF2-40B4-BE49-F238E27FC236}">
                  <a16:creationId xmlns:a16="http://schemas.microsoft.com/office/drawing/2014/main" id="{CAE5F48C-B8E4-4A0F-B086-0394A070768C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85;p15">
              <a:extLst>
                <a:ext uri="{FF2B5EF4-FFF2-40B4-BE49-F238E27FC236}">
                  <a16:creationId xmlns:a16="http://schemas.microsoft.com/office/drawing/2014/main" id="{BCD87F26-13C0-4AFA-B2CA-9D204D796052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86;p15">
              <a:extLst>
                <a:ext uri="{FF2B5EF4-FFF2-40B4-BE49-F238E27FC236}">
                  <a16:creationId xmlns:a16="http://schemas.microsoft.com/office/drawing/2014/main" id="{7959E8BF-4208-40CB-A74F-419E9164FC5A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87;p15">
              <a:extLst>
                <a:ext uri="{FF2B5EF4-FFF2-40B4-BE49-F238E27FC236}">
                  <a16:creationId xmlns:a16="http://schemas.microsoft.com/office/drawing/2014/main" id="{589C8F77-E768-46B2-89C2-D679179DB627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88;p15">
              <a:extLst>
                <a:ext uri="{FF2B5EF4-FFF2-40B4-BE49-F238E27FC236}">
                  <a16:creationId xmlns:a16="http://schemas.microsoft.com/office/drawing/2014/main" id="{5D48BA92-BC6C-4857-AD04-1BE44770B60C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89;p15">
              <a:extLst>
                <a:ext uri="{FF2B5EF4-FFF2-40B4-BE49-F238E27FC236}">
                  <a16:creationId xmlns:a16="http://schemas.microsoft.com/office/drawing/2014/main" id="{32677960-DBD9-4DA8-BB89-E5A236B5BC92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90;p15">
              <a:extLst>
                <a:ext uri="{FF2B5EF4-FFF2-40B4-BE49-F238E27FC236}">
                  <a16:creationId xmlns:a16="http://schemas.microsoft.com/office/drawing/2014/main" id="{0F92D0CE-42BA-4A47-86AB-731AF10AFCA9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91;p15">
              <a:extLst>
                <a:ext uri="{FF2B5EF4-FFF2-40B4-BE49-F238E27FC236}">
                  <a16:creationId xmlns:a16="http://schemas.microsoft.com/office/drawing/2014/main" id="{0343121F-912B-4A6C-B9A7-CE12311559F0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92;p15">
              <a:extLst>
                <a:ext uri="{FF2B5EF4-FFF2-40B4-BE49-F238E27FC236}">
                  <a16:creationId xmlns:a16="http://schemas.microsoft.com/office/drawing/2014/main" id="{1DFC86F0-35F3-4A5B-B2D8-AD383D77269B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93;p15">
              <a:extLst>
                <a:ext uri="{FF2B5EF4-FFF2-40B4-BE49-F238E27FC236}">
                  <a16:creationId xmlns:a16="http://schemas.microsoft.com/office/drawing/2014/main" id="{D75B868F-35DD-48BA-A88D-13AA7E631C9D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94;p15">
              <a:extLst>
                <a:ext uri="{FF2B5EF4-FFF2-40B4-BE49-F238E27FC236}">
                  <a16:creationId xmlns:a16="http://schemas.microsoft.com/office/drawing/2014/main" id="{638058BC-47C1-4807-B27A-0E3129C7D6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95;p15">
              <a:extLst>
                <a:ext uri="{FF2B5EF4-FFF2-40B4-BE49-F238E27FC236}">
                  <a16:creationId xmlns:a16="http://schemas.microsoft.com/office/drawing/2014/main" id="{C0DBC646-8EA9-4823-9E50-4F1D50ED3848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96;p15">
              <a:extLst>
                <a:ext uri="{FF2B5EF4-FFF2-40B4-BE49-F238E27FC236}">
                  <a16:creationId xmlns:a16="http://schemas.microsoft.com/office/drawing/2014/main" id="{921772CA-8A1B-4C1C-8D0C-EBF778B2A162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97;p15">
              <a:extLst>
                <a:ext uri="{FF2B5EF4-FFF2-40B4-BE49-F238E27FC236}">
                  <a16:creationId xmlns:a16="http://schemas.microsoft.com/office/drawing/2014/main" id="{31396EB7-E09F-407F-BEB7-8B3C86D64986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98;p15">
              <a:extLst>
                <a:ext uri="{FF2B5EF4-FFF2-40B4-BE49-F238E27FC236}">
                  <a16:creationId xmlns:a16="http://schemas.microsoft.com/office/drawing/2014/main" id="{DE3C72E0-552A-462F-9CF2-F9DECA62D5F1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99;p15">
              <a:extLst>
                <a:ext uri="{FF2B5EF4-FFF2-40B4-BE49-F238E27FC236}">
                  <a16:creationId xmlns:a16="http://schemas.microsoft.com/office/drawing/2014/main" id="{E6B86AD2-40E3-4EE2-95B0-138A52FE3AE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500;p15">
              <a:extLst>
                <a:ext uri="{FF2B5EF4-FFF2-40B4-BE49-F238E27FC236}">
                  <a16:creationId xmlns:a16="http://schemas.microsoft.com/office/drawing/2014/main" id="{99074A0D-4C1D-4EB9-BFD1-C8378311E337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77" name="Google Shape;501;p15">
                <a:extLst>
                  <a:ext uri="{FF2B5EF4-FFF2-40B4-BE49-F238E27FC236}">
                    <a16:creationId xmlns:a16="http://schemas.microsoft.com/office/drawing/2014/main" id="{638E185D-C73D-46D3-BC64-503F9B8780DD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502;p15">
                <a:extLst>
                  <a:ext uri="{FF2B5EF4-FFF2-40B4-BE49-F238E27FC236}">
                    <a16:creationId xmlns:a16="http://schemas.microsoft.com/office/drawing/2014/main" id="{AAACB977-30B3-407D-B99A-E2DF4E4FB272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503;p15">
                <a:extLst>
                  <a:ext uri="{FF2B5EF4-FFF2-40B4-BE49-F238E27FC236}">
                    <a16:creationId xmlns:a16="http://schemas.microsoft.com/office/drawing/2014/main" id="{58F69D22-5531-4148-A016-10A8FD882A76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504;p15">
                <a:extLst>
                  <a:ext uri="{FF2B5EF4-FFF2-40B4-BE49-F238E27FC236}">
                    <a16:creationId xmlns:a16="http://schemas.microsoft.com/office/drawing/2014/main" id="{57B5645A-6EE8-4D76-8C99-50FE6CD45C23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505;p15">
                <a:extLst>
                  <a:ext uri="{FF2B5EF4-FFF2-40B4-BE49-F238E27FC236}">
                    <a16:creationId xmlns:a16="http://schemas.microsoft.com/office/drawing/2014/main" id="{8D74BD53-3D16-4CF3-9DF7-E36CB3696D37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506;p15">
                <a:extLst>
                  <a:ext uri="{FF2B5EF4-FFF2-40B4-BE49-F238E27FC236}">
                    <a16:creationId xmlns:a16="http://schemas.microsoft.com/office/drawing/2014/main" id="{0FFBB547-EF34-468B-8F1B-2230CFC73F89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507;p15">
                <a:extLst>
                  <a:ext uri="{FF2B5EF4-FFF2-40B4-BE49-F238E27FC236}">
                    <a16:creationId xmlns:a16="http://schemas.microsoft.com/office/drawing/2014/main" id="{521226C6-4A50-438F-8774-4582FA82BC09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508;p15">
                <a:extLst>
                  <a:ext uri="{FF2B5EF4-FFF2-40B4-BE49-F238E27FC236}">
                    <a16:creationId xmlns:a16="http://schemas.microsoft.com/office/drawing/2014/main" id="{5D203233-3A3C-46A8-9685-C15AA98D53D6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509;p15">
                <a:extLst>
                  <a:ext uri="{FF2B5EF4-FFF2-40B4-BE49-F238E27FC236}">
                    <a16:creationId xmlns:a16="http://schemas.microsoft.com/office/drawing/2014/main" id="{31A915D7-7DE4-406D-B909-E29069C5B8C0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510;p15">
                <a:extLst>
                  <a:ext uri="{FF2B5EF4-FFF2-40B4-BE49-F238E27FC236}">
                    <a16:creationId xmlns:a16="http://schemas.microsoft.com/office/drawing/2014/main" id="{506581ED-86FD-4A35-80D4-7BDDB269DF15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511;p15">
                <a:extLst>
                  <a:ext uri="{FF2B5EF4-FFF2-40B4-BE49-F238E27FC236}">
                    <a16:creationId xmlns:a16="http://schemas.microsoft.com/office/drawing/2014/main" id="{101A133F-8641-432E-883C-E031D8D5CBE3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512;p15">
                <a:extLst>
                  <a:ext uri="{FF2B5EF4-FFF2-40B4-BE49-F238E27FC236}">
                    <a16:creationId xmlns:a16="http://schemas.microsoft.com/office/drawing/2014/main" id="{AEB19C68-9B6E-4CC9-844B-006EE8B31E4F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513;p15">
                <a:extLst>
                  <a:ext uri="{FF2B5EF4-FFF2-40B4-BE49-F238E27FC236}">
                    <a16:creationId xmlns:a16="http://schemas.microsoft.com/office/drawing/2014/main" id="{87E508A8-F76E-4885-822E-3E4DE24F4E9F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 advClick="0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Resistores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Google Shape;595;p17">
            <a:extLst>
              <a:ext uri="{FF2B5EF4-FFF2-40B4-BE49-F238E27FC236}">
                <a16:creationId xmlns:a16="http://schemas.microsoft.com/office/drawing/2014/main" id="{AB37FF9A-68E0-415A-9F7C-0E6733121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995850"/>
            <a:ext cx="449081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tabLst>
                <a:tab pos="1113155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Resistores são dispositivos elétricos com a finalidade básica de transformar energia elétrica em calor ou mudar o valor da ddp (diferença de potencial). </a:t>
            </a:r>
            <a:endParaRPr lang="pt-BR" sz="1800" dirty="0">
              <a:latin typeface="Calibri" panose="020F0502020204030204" pitchFamily="34" charset="0"/>
            </a:endParaRPr>
          </a:p>
        </p:txBody>
      </p:sp>
      <p:pic>
        <p:nvPicPr>
          <p:cNvPr id="14341" name="Picture 5" descr="Kit 200 Resistores Valores Variados Cr25 1/4 De Watt | Mercado Livre">
            <a:extLst>
              <a:ext uri="{FF2B5EF4-FFF2-40B4-BE49-F238E27FC236}">
                <a16:creationId xmlns:a16="http://schemas.microsoft.com/office/drawing/2014/main" id="{7CCD6726-C7C0-4D35-A4DE-1134B7F50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92" y="1951846"/>
            <a:ext cx="3254342" cy="255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392D65-47FB-41A6-87F9-06645BAFFB67}"/>
              </a:ext>
            </a:extLst>
          </p:cNvPr>
          <p:cNvSpPr txBox="1"/>
          <p:nvPr/>
        </p:nvSpPr>
        <p:spPr>
          <a:xfrm>
            <a:off x="5835585" y="4766796"/>
            <a:ext cx="28134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https://http2.mlstatic.com/D_NQ_NP_960502-MLB31091151530_062019-O.jpg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043799-F083-4163-A03A-683B60D0D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80" y="3604129"/>
            <a:ext cx="2925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537253"/>
      </p:ext>
    </p:extLst>
  </p:cSld>
  <p:clrMapOvr>
    <a:masterClrMapping/>
  </p:clrMapOvr>
  <p:transition advClick="0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Resistores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3" name="Google Shape;595;p17">
            <a:extLst>
              <a:ext uri="{FF2B5EF4-FFF2-40B4-BE49-F238E27FC236}">
                <a16:creationId xmlns:a16="http://schemas.microsoft.com/office/drawing/2014/main" id="{AB37FF9A-68E0-415A-9F7C-0E6733121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995850"/>
            <a:ext cx="337131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tabLst>
                <a:tab pos="1113155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Os resistores geralmente possuem faixas de cores, </a:t>
            </a:r>
            <a:r>
              <a:rPr lang="pt-BR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cuja função é determinar o valor da resistência sem a utilização de qualquer tipo de aparelhos de medida.</a:t>
            </a:r>
            <a:endParaRPr lang="pt-BR" sz="1800" dirty="0">
              <a:latin typeface="Calibri" panose="020F0502020204030204" pitchFamily="34" charset="0"/>
            </a:endParaRPr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67FBD8B6-386C-4ABD-B722-3190C1D68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93" y="346950"/>
            <a:ext cx="4441007" cy="41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B89FC11-76AC-483A-8FE4-E4A95F4CD9DF}"/>
              </a:ext>
            </a:extLst>
          </p:cNvPr>
          <p:cNvSpPr txBox="1"/>
          <p:nvPr/>
        </p:nvSpPr>
        <p:spPr>
          <a:xfrm>
            <a:off x="4413182" y="4636750"/>
            <a:ext cx="4597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http://www.comofazerascoisas.com.br/resistor-o-que-e-e-para-que-serve-introducao-aplicacao.html</a:t>
            </a:r>
            <a:r>
              <a:rPr lang="pt-BR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7846464"/>
      </p:ext>
    </p:extLst>
  </p:cSld>
  <p:clrMapOvr>
    <a:masterClrMapping/>
  </p:clrMapOvr>
  <p:transition advClick="0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Resistores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3" name="Google Shape;595;p17">
            <a:extLst>
              <a:ext uri="{FF2B5EF4-FFF2-40B4-BE49-F238E27FC236}">
                <a16:creationId xmlns:a16="http://schemas.microsoft.com/office/drawing/2014/main" id="{AB37FF9A-68E0-415A-9F7C-0E6733121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8" y="1628381"/>
            <a:ext cx="393382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tabLst>
                <a:tab pos="1113155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triângulo mágico VIR pode ser utilizado para calcular todas as formulações da lei de Ohm. </a:t>
            </a:r>
            <a:endParaRPr lang="pt-BR" sz="1800" dirty="0">
              <a:latin typeface="Calibri" panose="020F0502020204030204" pitchFamily="34" charset="0"/>
            </a:endParaRPr>
          </a:p>
        </p:txBody>
      </p:sp>
      <p:pic>
        <p:nvPicPr>
          <p:cNvPr id="18434" name="Picture 2" descr="Resultado de imagem para tirangulo  corrente tensÃ£o amperagem">
            <a:extLst>
              <a:ext uri="{FF2B5EF4-FFF2-40B4-BE49-F238E27FC236}">
                <a16:creationId xmlns:a16="http://schemas.microsoft.com/office/drawing/2014/main" id="{9E4C78F9-36BF-458F-A42F-D59708A20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20" y="2831221"/>
            <a:ext cx="5304140" cy="205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342975"/>
      </p:ext>
    </p:extLst>
  </p:cSld>
  <p:clrMapOvr>
    <a:masterClrMapping/>
  </p:clrMapOvr>
  <p:transition advClick="0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Resistores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3" name="Google Shape;595;p17">
            <a:extLst>
              <a:ext uri="{FF2B5EF4-FFF2-40B4-BE49-F238E27FC236}">
                <a16:creationId xmlns:a16="http://schemas.microsoft.com/office/drawing/2014/main" id="{AB37FF9A-68E0-415A-9F7C-0E6733121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8" y="1628381"/>
            <a:ext cx="393382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tabLst>
                <a:tab pos="1113155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Exemplo:</a:t>
            </a:r>
          </a:p>
          <a:p>
            <a:pPr marL="114300" indent="0">
              <a:buNone/>
              <a:tabLst>
                <a:tab pos="1113155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Verificando a resistência elétrica do resistor no circuito.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buNone/>
              <a:tabLst>
                <a:tab pos="1113155" algn="l"/>
              </a:tabLst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 = 1,5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buNone/>
              <a:tabLst>
                <a:tab pos="1113155" algn="l"/>
              </a:tabLst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 = 10A</a:t>
            </a:r>
            <a:b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 = ?</a:t>
            </a:r>
            <a:r>
              <a:rPr lang="pt-BR" sz="1800" b="1" dirty="0">
                <a:solidFill>
                  <a:srgbClr val="2628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Ω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1113155" algn="l"/>
              </a:tabLst>
            </a:pPr>
            <a:endParaRPr lang="pt-BR" sz="1800" dirty="0"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A7002E-D49B-4C86-A11A-298A69ABA301}"/>
              </a:ext>
            </a:extLst>
          </p:cNvPr>
          <p:cNvSpPr txBox="1"/>
          <p:nvPr/>
        </p:nvSpPr>
        <p:spPr>
          <a:xfrm>
            <a:off x="2494957" y="3188113"/>
            <a:ext cx="34272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13155" algn="l"/>
              </a:tabLst>
            </a:pPr>
            <a:r>
              <a:rPr lang="pt-BR" sz="2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 = V/I</a:t>
            </a:r>
            <a:endParaRPr lang="pt-BR" sz="2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1113155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 = 1,5 / 10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1113155" algn="l"/>
              </a:tabLst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 = 0,15</a:t>
            </a:r>
            <a:r>
              <a:rPr lang="pt-BR" sz="2400" dirty="0">
                <a:solidFill>
                  <a:srgbClr val="26282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Ω  ou 150mΩ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C2FBD7-1B19-4268-9988-8DFE0AF98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03" y="2745289"/>
            <a:ext cx="17049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18101"/>
      </p:ext>
    </p:extLst>
  </p:cSld>
  <p:clrMapOvr>
    <a:masterClrMapping/>
  </p:clrMapOvr>
  <p:transition advClick="0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EBDD97A-3565-12BE-658B-8EEF66F3B0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9B47BF3-9938-4357-9BE7-F47F164EE926}"/>
              </a:ext>
            </a:extLst>
          </p:cNvPr>
          <p:cNvSpPr txBox="1">
            <a:spLocks/>
          </p:cNvSpPr>
          <p:nvPr/>
        </p:nvSpPr>
        <p:spPr>
          <a:xfrm>
            <a:off x="647213" y="101600"/>
            <a:ext cx="7571098" cy="55790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genérica para LEDs de 5mm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437CEBB0-783C-09FB-A796-8327AC29FF84}"/>
              </a:ext>
            </a:extLst>
          </p:cNvPr>
          <p:cNvSpPr txBox="1">
            <a:spLocks/>
          </p:cNvSpPr>
          <p:nvPr/>
        </p:nvSpPr>
        <p:spPr>
          <a:xfrm>
            <a:off x="1204912" y="802556"/>
            <a:ext cx="6734175" cy="28007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u="sng"/>
              <a:t>A fórmula para calcular o resistor adequado para um LED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/>
          </a:p>
          <a:p>
            <a:pPr algn="just"/>
            <a:r>
              <a:rPr lang="pt-BR"/>
              <a:t>R = (V</a:t>
            </a:r>
            <a:r>
              <a:rPr lang="pt-BR" baseline="-25000"/>
              <a:t>alimentação</a:t>
            </a:r>
            <a:r>
              <a:rPr lang="pt-BR"/>
              <a:t> - V</a:t>
            </a:r>
            <a:r>
              <a:rPr lang="pt-BR" baseline="-25000"/>
              <a:t>led</a:t>
            </a:r>
            <a:r>
              <a:rPr lang="pt-BR"/>
              <a:t>) / I</a:t>
            </a:r>
          </a:p>
          <a:p>
            <a:pPr algn="just"/>
            <a:r>
              <a:rPr lang="pt-BR"/>
              <a:t>R é a resistência em ohms do resistor adequado para o LED, isso é o que você quer descobrir.</a:t>
            </a:r>
          </a:p>
          <a:p>
            <a:pPr algn="just"/>
            <a:r>
              <a:rPr lang="pt-BR"/>
              <a:t>V</a:t>
            </a:r>
            <a:r>
              <a:rPr lang="pt-BR" baseline="-25000"/>
              <a:t>alimentação</a:t>
            </a:r>
            <a:r>
              <a:rPr lang="pt-BR"/>
              <a:t> é a tensão em volts da fonte de alimentação que você vai usar no LED.</a:t>
            </a:r>
          </a:p>
          <a:p>
            <a:pPr algn="just"/>
            <a:r>
              <a:rPr lang="pt-BR"/>
              <a:t>V</a:t>
            </a:r>
            <a:r>
              <a:rPr lang="pt-BR" baseline="-25000"/>
              <a:t>led</a:t>
            </a:r>
            <a:r>
              <a:rPr lang="pt-BR"/>
              <a:t> é a tensão em volts do LED.</a:t>
            </a:r>
          </a:p>
          <a:p>
            <a:pPr algn="just"/>
            <a:r>
              <a:rPr lang="pt-BR"/>
              <a:t>I é a corrente do LED em amperes.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/>
              <a:t>Converte as medidas de Miliamperes(mA) para ampere(A) dividir por 1000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/>
              <a:t>Exemplo 20mA&gt; 20mA/1000= 0,02 (amperes)</a:t>
            </a:r>
          </a:p>
          <a:p>
            <a:pPr algn="just"/>
            <a:endParaRPr lang="pt-BR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B69382-ABE6-0C7B-0076-6D97857C9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20" y="3123440"/>
            <a:ext cx="7220284" cy="1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10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31"/>
          <p:cNvSpPr txBox="1">
            <a:spLocks noGrp="1"/>
          </p:cNvSpPr>
          <p:nvPr>
            <p:ph type="body" idx="4294967295"/>
          </p:nvPr>
        </p:nvSpPr>
        <p:spPr>
          <a:xfrm>
            <a:off x="409308" y="413748"/>
            <a:ext cx="2997000" cy="170949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Vamos</a:t>
            </a:r>
            <a:br>
              <a:rPr lang="pt-BR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pt-BR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Facilitar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80" name="Google Shape;1980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81" name="Google Shape;1981;p31"/>
          <p:cNvGrpSpPr/>
          <p:nvPr/>
        </p:nvGrpSpPr>
        <p:grpSpPr>
          <a:xfrm>
            <a:off x="2945773" y="784956"/>
            <a:ext cx="1842985" cy="3822716"/>
            <a:chOff x="2547150" y="238125"/>
            <a:chExt cx="2525675" cy="5238750"/>
          </a:xfrm>
        </p:grpSpPr>
        <p:sp>
          <p:nvSpPr>
            <p:cNvPr id="1982" name="Google Shape;1982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6" name="Google Shape;1986;p31"/>
          <p:cNvGrpSpPr/>
          <p:nvPr/>
        </p:nvGrpSpPr>
        <p:grpSpPr>
          <a:xfrm>
            <a:off x="7265783" y="2123238"/>
            <a:ext cx="1041945" cy="2747812"/>
            <a:chOff x="2217389" y="2145281"/>
            <a:chExt cx="771754" cy="2035265"/>
          </a:xfrm>
        </p:grpSpPr>
        <p:sp>
          <p:nvSpPr>
            <p:cNvPr id="1987" name="Google Shape;1987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1981;p31">
            <a:extLst>
              <a:ext uri="{FF2B5EF4-FFF2-40B4-BE49-F238E27FC236}">
                <a16:creationId xmlns:a16="http://schemas.microsoft.com/office/drawing/2014/main" id="{57DBD201-C235-4267-B11D-11B540C41B49}"/>
              </a:ext>
            </a:extLst>
          </p:cNvPr>
          <p:cNvGrpSpPr/>
          <p:nvPr/>
        </p:nvGrpSpPr>
        <p:grpSpPr>
          <a:xfrm>
            <a:off x="5300611" y="812274"/>
            <a:ext cx="1842985" cy="3822716"/>
            <a:chOff x="2547150" y="238125"/>
            <a:chExt cx="2525675" cy="5238750"/>
          </a:xfrm>
        </p:grpSpPr>
        <p:sp>
          <p:nvSpPr>
            <p:cNvPr id="28" name="Google Shape;1982;p31">
              <a:extLst>
                <a:ext uri="{FF2B5EF4-FFF2-40B4-BE49-F238E27FC236}">
                  <a16:creationId xmlns:a16="http://schemas.microsoft.com/office/drawing/2014/main" id="{B153884C-65F7-4326-9BAA-5EE96B0FE485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83;p31">
              <a:extLst>
                <a:ext uri="{FF2B5EF4-FFF2-40B4-BE49-F238E27FC236}">
                  <a16:creationId xmlns:a16="http://schemas.microsoft.com/office/drawing/2014/main" id="{707106AD-740A-4FC2-B94E-E6476B26F30B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84;p31">
              <a:extLst>
                <a:ext uri="{FF2B5EF4-FFF2-40B4-BE49-F238E27FC236}">
                  <a16:creationId xmlns:a16="http://schemas.microsoft.com/office/drawing/2014/main" id="{139452BC-9FAF-45F6-9BBB-9963F07A640E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85;p31">
              <a:extLst>
                <a:ext uri="{FF2B5EF4-FFF2-40B4-BE49-F238E27FC236}">
                  <a16:creationId xmlns:a16="http://schemas.microsoft.com/office/drawing/2014/main" id="{269ED74F-E71B-47C0-BB1F-502A7CD843BB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4DA9450-53CF-4630-94F5-44D589EB3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44" y="1159659"/>
            <a:ext cx="1458317" cy="3078669"/>
          </a:xfrm>
          <a:prstGeom prst="rect">
            <a:avLst/>
          </a:prstGeom>
        </p:spPr>
      </p:pic>
      <p:pic>
        <p:nvPicPr>
          <p:cNvPr id="5" name="Imagem 4" descr="Calendário&#10;&#10;Descrição gerada automaticamente">
            <a:extLst>
              <a:ext uri="{FF2B5EF4-FFF2-40B4-BE49-F238E27FC236}">
                <a16:creationId xmlns:a16="http://schemas.microsoft.com/office/drawing/2014/main" id="{9A13E131-1150-42B9-9AA4-9ECF9C8B9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471" y="1197014"/>
            <a:ext cx="1454766" cy="3071172"/>
          </a:xfrm>
          <a:prstGeom prst="rect">
            <a:avLst/>
          </a:prstGeom>
        </p:spPr>
      </p:pic>
    </p:spTree>
  </p:cSld>
  <p:clrMapOvr>
    <a:masterClrMapping/>
  </p:clrMapOvr>
  <p:transition advClick="0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dirty="0"/>
              <a:t>Obrigado.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7835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Até a próxima ...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pt-BR" dirty="0"/>
            </a:br>
            <a:endParaRPr dirty="0"/>
          </a:p>
        </p:txBody>
      </p:sp>
    </p:spTree>
  </p:cSld>
  <p:clrMapOvr>
    <a:masterClrMapping/>
  </p:clrMapOvr>
  <p:transition advClick="0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undo preto com letras vermelhas&#10;&#10;Descrição gerada automaticamente com confiança baixa">
            <a:extLst>
              <a:ext uri="{FF2B5EF4-FFF2-40B4-BE49-F238E27FC236}">
                <a16:creationId xmlns:a16="http://schemas.microsoft.com/office/drawing/2014/main" id="{BDA304F0-FD9F-4A5E-9C37-768DB58D0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814" y="3003344"/>
            <a:ext cx="3215258" cy="2140156"/>
          </a:xfrm>
          <a:prstGeom prst="rect">
            <a:avLst/>
          </a:prstGeom>
        </p:spPr>
      </p:pic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204305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pt-BR" dirty="0"/>
              <a:t>Eletricidade;</a:t>
            </a:r>
            <a:endParaRPr dirty="0"/>
          </a:p>
          <a:p>
            <a:pPr marL="285750" indent="-285750"/>
            <a:r>
              <a:rPr lang="pt-BR" dirty="0"/>
              <a:t>T</a:t>
            </a:r>
            <a:r>
              <a:rPr lang="en" dirty="0"/>
              <a:t>ensão, Corrente e Resistência;</a:t>
            </a:r>
          </a:p>
          <a:p>
            <a:pPr marL="285750" indent="-285750"/>
            <a:r>
              <a:rPr lang="en" dirty="0"/>
              <a:t>Triângulo “VIR”;</a:t>
            </a:r>
          </a:p>
          <a:p>
            <a:pPr marL="285750" indent="-285750"/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Elétrica e Eletrônica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211812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/>
              <a:t>Circuitos Eletrônicos;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Fonte de Energia;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Resistores.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m 2" descr="Brinquedo de montar&#10;&#10;Descrição gerada automaticamente com confiança baixa">
            <a:extLst>
              <a:ext uri="{FF2B5EF4-FFF2-40B4-BE49-F238E27FC236}">
                <a16:creationId xmlns:a16="http://schemas.microsoft.com/office/drawing/2014/main" id="{50B5EE41-6B4A-41AB-8E0E-A5E5D5D30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072" y="1995750"/>
            <a:ext cx="3009928" cy="2003483"/>
          </a:xfrm>
          <a:prstGeom prst="rect">
            <a:avLst/>
          </a:prstGeom>
        </p:spPr>
      </p:pic>
    </p:spTree>
  </p:cSld>
  <p:clrMapOvr>
    <a:masterClrMapping/>
  </p:clrMapOvr>
  <p:transition advClick="0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Fontes de Energia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434553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Energias renováveis ou limpas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são aquelas que se regeneram espontaneamente ou através da intervenção humana.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8" name="Picture 4" descr="Energia Solar Para Residência: Informações e Preços">
            <a:extLst>
              <a:ext uri="{FF2B5EF4-FFF2-40B4-BE49-F238E27FC236}">
                <a16:creationId xmlns:a16="http://schemas.microsoft.com/office/drawing/2014/main" id="{9A757D80-FC77-4F9D-8CD4-8CFD1FAEC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371" y="1390650"/>
            <a:ext cx="3062654" cy="179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3092EE-B51A-4FF7-A7B4-3832379407E5}"/>
              </a:ext>
            </a:extLst>
          </p:cNvPr>
          <p:cNvSpPr txBox="1"/>
          <p:nvPr/>
        </p:nvSpPr>
        <p:spPr>
          <a:xfrm>
            <a:off x="5960566" y="3217191"/>
            <a:ext cx="2726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https://blog.bluesol.com.br/wp-content/uploads/2020/03/shutterstock_370915361-752x440.jpg</a:t>
            </a:r>
          </a:p>
        </p:txBody>
      </p:sp>
      <p:pic>
        <p:nvPicPr>
          <p:cNvPr id="1030" name="Picture 6" descr="Energia eólica: o que é e como funciona? - Site Sustentável">
            <a:extLst>
              <a:ext uri="{FF2B5EF4-FFF2-40B4-BE49-F238E27FC236}">
                <a16:creationId xmlns:a16="http://schemas.microsoft.com/office/drawing/2014/main" id="{B5110AAC-AA7D-449A-8038-A2D1C51A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53" y="3430526"/>
            <a:ext cx="2511199" cy="167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3F0D23-CA1E-4007-8070-ED2EFC8EC895}"/>
              </a:ext>
            </a:extLst>
          </p:cNvPr>
          <p:cNvSpPr txBox="1"/>
          <p:nvPr/>
        </p:nvSpPr>
        <p:spPr>
          <a:xfrm>
            <a:off x="5586371" y="4573711"/>
            <a:ext cx="27048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https://sitesustentavel.com.br/wp-content/uploads/2019/05/sh_energia-eolica_759730900.jpg</a:t>
            </a:r>
          </a:p>
        </p:txBody>
      </p:sp>
    </p:spTree>
    <p:extLst>
      <p:ext uri="{BB962C8B-B14F-4D97-AF65-F5344CB8AC3E}">
        <p14:creationId xmlns:p14="http://schemas.microsoft.com/office/powerpoint/2010/main" val="1175041692"/>
      </p:ext>
    </p:extLst>
  </p:cSld>
  <p:clrMapOvr>
    <a:masterClrMapping/>
  </p:clrMapOvr>
  <p:transition advClick="0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Fontes de Energia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434553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Energias não renováveis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são aquelas que se encontram na natureza em grandes quantidades, mas, uma vez esgotadas não podem ser regeneradas.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 descr="Barril de petróleo vale menos que o próprio tambor | Quatro Rodas">
            <a:extLst>
              <a:ext uri="{FF2B5EF4-FFF2-40B4-BE49-F238E27FC236}">
                <a16:creationId xmlns:a16="http://schemas.microsoft.com/office/drawing/2014/main" id="{2CB61D30-BAFC-4818-BED5-3FCC6E45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816" y="2517704"/>
            <a:ext cx="2787984" cy="21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74E0A13-76DC-4987-B599-8DDCFD4D14F4}"/>
              </a:ext>
            </a:extLst>
          </p:cNvPr>
          <p:cNvSpPr txBox="1"/>
          <p:nvPr/>
        </p:nvSpPr>
        <p:spPr>
          <a:xfrm>
            <a:off x="5775067" y="2110085"/>
            <a:ext cx="3035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https://quatrorodas.abril.com.br/wp-content/uploads/2016/11/569e8f6b0e21630a3e0f2013bigstock-oil-barrel-and-pool.jpeg?quality=70&amp;strip=all</a:t>
            </a:r>
          </a:p>
        </p:txBody>
      </p:sp>
      <p:pic>
        <p:nvPicPr>
          <p:cNvPr id="2052" name="Picture 4" descr="Carvão mineral: origem, composição, tipos, usos - Brasil Escola">
            <a:extLst>
              <a:ext uri="{FF2B5EF4-FFF2-40B4-BE49-F238E27FC236}">
                <a16:creationId xmlns:a16="http://schemas.microsoft.com/office/drawing/2014/main" id="{030E222C-57C7-4EBA-8BC3-4D8E990BD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7" y="3336888"/>
            <a:ext cx="2453710" cy="16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7AEB8E4-6B1D-4F29-9D78-E4FFC2111120}"/>
              </a:ext>
            </a:extLst>
          </p:cNvPr>
          <p:cNvSpPr txBox="1"/>
          <p:nvPr/>
        </p:nvSpPr>
        <p:spPr>
          <a:xfrm>
            <a:off x="2748817" y="4605546"/>
            <a:ext cx="2824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https://s1.static.brasilescola.uol.com.br/be/conteudo/images/carvao-mineral.jpg</a:t>
            </a:r>
          </a:p>
        </p:txBody>
      </p:sp>
    </p:spTree>
    <p:extLst>
      <p:ext uri="{BB962C8B-B14F-4D97-AF65-F5344CB8AC3E}">
        <p14:creationId xmlns:p14="http://schemas.microsoft.com/office/powerpoint/2010/main" val="513603614"/>
      </p:ext>
    </p:extLst>
  </p:cSld>
  <p:clrMapOvr>
    <a:masterClrMapping/>
  </p:clrMapOvr>
  <p:transition advClick="0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hoque elétrico - Disciplina - Física">
            <a:extLst>
              <a:ext uri="{FF2B5EF4-FFF2-40B4-BE49-F238E27FC236}">
                <a16:creationId xmlns:a16="http://schemas.microsoft.com/office/drawing/2014/main" id="{0EBE52B3-6D8F-4F8A-B3D1-DF09A0F1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136" y="3631963"/>
            <a:ext cx="1333486" cy="151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98604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Qual fonte de energia vamos utilizar?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" name="Google Shape;857;p19">
            <a:extLst>
              <a:ext uri="{FF2B5EF4-FFF2-40B4-BE49-F238E27FC236}">
                <a16:creationId xmlns:a16="http://schemas.microsoft.com/office/drawing/2014/main" id="{73A61F84-C850-4031-8AC0-8BD3436994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04305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pt-BR" dirty="0"/>
              <a:t>Pilha </a:t>
            </a:r>
          </a:p>
          <a:p>
            <a:pPr marL="0" indent="0">
              <a:buNone/>
            </a:pPr>
            <a:r>
              <a:rPr lang="pt-BR" dirty="0"/>
              <a:t>Tensão de:</a:t>
            </a:r>
          </a:p>
          <a:p>
            <a:pPr marL="0" indent="0">
              <a:buNone/>
            </a:pPr>
            <a:r>
              <a:rPr lang="en" dirty="0"/>
              <a:t>1,5V – 12V</a:t>
            </a:r>
          </a:p>
          <a:p>
            <a:pPr marL="285750" indent="-285750"/>
            <a:r>
              <a:rPr lang="en" dirty="0"/>
              <a:t>Continua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857;p19">
            <a:extLst>
              <a:ext uri="{FF2B5EF4-FFF2-40B4-BE49-F238E27FC236}">
                <a16:creationId xmlns:a16="http://schemas.microsoft.com/office/drawing/2014/main" id="{4569092A-0DAE-4E3A-9BBE-E50EFDAEF1C1}"/>
              </a:ext>
            </a:extLst>
          </p:cNvPr>
          <p:cNvSpPr txBox="1">
            <a:spLocks/>
          </p:cNvSpPr>
          <p:nvPr/>
        </p:nvSpPr>
        <p:spPr>
          <a:xfrm>
            <a:off x="6060549" y="1957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/>
            <a:r>
              <a:rPr lang="pt-BR" dirty="0"/>
              <a:t>Energia Elétrica </a:t>
            </a:r>
          </a:p>
          <a:p>
            <a:pPr marL="0" indent="0">
              <a:buNone/>
            </a:pPr>
            <a:r>
              <a:rPr lang="pt-BR" dirty="0"/>
              <a:t>Tensão de:</a:t>
            </a:r>
          </a:p>
          <a:p>
            <a:pPr marL="0" indent="0">
              <a:buNone/>
            </a:pPr>
            <a:r>
              <a:rPr lang="en" dirty="0"/>
              <a:t>127V (Conhecido 110)</a:t>
            </a:r>
          </a:p>
          <a:p>
            <a:pPr marL="342900"/>
            <a:r>
              <a:rPr lang="en" dirty="0"/>
              <a:t>Alternada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Font typeface="Barlow Light"/>
              <a:buNone/>
            </a:pPr>
            <a:endParaRPr lang="pt-BR" dirty="0"/>
          </a:p>
          <a:p>
            <a:pPr marL="285750" indent="-285750"/>
            <a:endParaRPr lang="pt-BR" dirty="0"/>
          </a:p>
          <a:p>
            <a:pPr marL="0" indent="0">
              <a:buFont typeface="Barlow Light"/>
              <a:buNone/>
            </a:pPr>
            <a:endParaRPr lang="pt-BR" dirty="0"/>
          </a:p>
          <a:p>
            <a:pPr marL="0" indent="0">
              <a:buFont typeface="Barlow Light"/>
              <a:buNone/>
            </a:pPr>
            <a:endParaRPr lang="pt-BR" dirty="0"/>
          </a:p>
          <a:p>
            <a:pPr marL="0" indent="0">
              <a:buFont typeface="Barlow Light"/>
              <a:buNone/>
            </a:pPr>
            <a:endParaRPr lang="pt-BR" dirty="0"/>
          </a:p>
        </p:txBody>
      </p:sp>
      <p:pic>
        <p:nvPicPr>
          <p:cNvPr id="1026" name="Picture 2" descr="O que é corrente elétrica? - Mundo da Elétrica">
            <a:extLst>
              <a:ext uri="{FF2B5EF4-FFF2-40B4-BE49-F238E27FC236}">
                <a16:creationId xmlns:a16="http://schemas.microsoft.com/office/drawing/2014/main" id="{C4E713E3-AE90-49BB-9D23-8D49CE506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67" y="2805383"/>
            <a:ext cx="3662439" cy="191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015157"/>
      </p:ext>
    </p:extLst>
  </p:cSld>
  <p:clrMapOvr>
    <a:masterClrMapping/>
  </p:clrMapOvr>
  <p:transition advClick="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98604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Fonte de energia e Arduino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074" name="Picture 2" descr="Conector de Bateria 9V para P4 (P.003 B.000) | Arduino e Eletrônica">
            <a:extLst>
              <a:ext uri="{FF2B5EF4-FFF2-40B4-BE49-F238E27FC236}">
                <a16:creationId xmlns:a16="http://schemas.microsoft.com/office/drawing/2014/main" id="{D9C1202D-9865-46FF-96DD-E57189C98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83651"/>
            <a:ext cx="43815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2AD054E-235A-405A-8FA2-19EAD694F7D6}"/>
              </a:ext>
            </a:extLst>
          </p:cNvPr>
          <p:cNvSpPr txBox="1"/>
          <p:nvPr/>
        </p:nvSpPr>
        <p:spPr>
          <a:xfrm>
            <a:off x="5484946" y="4426751"/>
            <a:ext cx="3181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https://www.arduinoeeletronica.com.br/wp-content/uploads/2017/06/Conector-de-Bateria-9V-para-P4-3.jpg</a:t>
            </a:r>
          </a:p>
        </p:txBody>
      </p:sp>
      <p:pic>
        <p:nvPicPr>
          <p:cNvPr id="3078" name="Picture 6" descr="Fonte Chaveada 12V 1A - Fontes de Alimentação - RoboCore">
            <a:extLst>
              <a:ext uri="{FF2B5EF4-FFF2-40B4-BE49-F238E27FC236}">
                <a16:creationId xmlns:a16="http://schemas.microsoft.com/office/drawing/2014/main" id="{3884F545-42EE-4878-A55C-F999735E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688300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abo Usb 2.0 A/b Para Arduino Uno E Mega | Mercado Livre">
            <a:extLst>
              <a:ext uri="{FF2B5EF4-FFF2-40B4-BE49-F238E27FC236}">
                <a16:creationId xmlns:a16="http://schemas.microsoft.com/office/drawing/2014/main" id="{6B00A715-74AD-4B91-A959-4E9E1848D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91" y="3786350"/>
            <a:ext cx="2208278" cy="128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88869"/>
      </p:ext>
    </p:extLst>
  </p:cSld>
  <p:clrMapOvr>
    <a:masterClrMapping/>
  </p:clrMapOvr>
  <p:transition advClick="0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Tensão, Corrente e Resistência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995850"/>
            <a:ext cx="449081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A compreensão das grandezas desses conceitos faz-se necessário para os primeiros passos na eletrônica, juntamente com a primeira Lei de Ohm.</a:t>
            </a:r>
          </a:p>
          <a:p>
            <a:endParaRPr lang="pt-BR" sz="1800" dirty="0">
              <a:latin typeface="Calibri" panose="020F0502020204030204" pitchFamily="34" charset="0"/>
            </a:endParaRPr>
          </a:p>
          <a:p>
            <a:r>
              <a:rPr lang="pt-BR" sz="1800" dirty="0">
                <a:latin typeface="Calibri" panose="020F0502020204030204" pitchFamily="34" charset="0"/>
              </a:rPr>
              <a:t>Georg Simon Ohm </a:t>
            </a:r>
            <a:br>
              <a:rPr lang="pt-BR" sz="1800" dirty="0">
                <a:latin typeface="Calibri" panose="020F0502020204030204" pitchFamily="34" charset="0"/>
              </a:rPr>
            </a:br>
            <a:r>
              <a:rPr lang="pt-BR" sz="1800" dirty="0">
                <a:latin typeface="Calibri" panose="020F0502020204030204" pitchFamily="34" charset="0"/>
              </a:rPr>
              <a:t>(16/03/1789 – 06/06/1854)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pt-BR" dirty="0">
              <a:solidFill>
                <a:srgbClr val="000000"/>
              </a:solidFill>
              <a:latin typeface="Raleway" panose="020B060402020202020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098" name="Picture 2" descr="Georg Simon Ohm, German physicist - Stock Image - H415/0066 - Science Photo  Library">
            <a:extLst>
              <a:ext uri="{FF2B5EF4-FFF2-40B4-BE49-F238E27FC236}">
                <a16:creationId xmlns:a16="http://schemas.microsoft.com/office/drawing/2014/main" id="{1E28B2DA-A816-4928-A15A-5CB049051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766" y="1188302"/>
            <a:ext cx="2897026" cy="346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2E4ABB7-A289-4101-8DBB-437F143A0330}"/>
              </a:ext>
            </a:extLst>
          </p:cNvPr>
          <p:cNvSpPr txBox="1"/>
          <p:nvPr/>
        </p:nvSpPr>
        <p:spPr>
          <a:xfrm>
            <a:off x="5776958" y="4701773"/>
            <a:ext cx="2273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https://media.sciencephoto.com/image/h4150066/800wm</a:t>
            </a:r>
          </a:p>
        </p:txBody>
      </p:sp>
    </p:spTree>
    <p:extLst>
      <p:ext uri="{BB962C8B-B14F-4D97-AF65-F5344CB8AC3E}">
        <p14:creationId xmlns:p14="http://schemas.microsoft.com/office/powerpoint/2010/main" val="3549866801"/>
      </p:ext>
    </p:extLst>
  </p:cSld>
  <p:clrMapOvr>
    <a:masterClrMapping/>
  </p:clrMapOvr>
  <p:transition advClick="0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Tensão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199" y="1372007"/>
            <a:ext cx="4490815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Tensão elétrica é a diferença de potencial (ddp) entre dois pontos. Sua unidade é o volt (V) e é representada nas equações e circuitos geralmente pelas letras U e V;</a:t>
            </a:r>
          </a:p>
          <a:p>
            <a:endParaRPr lang="pt-B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Fornecida ao circuito através de um gerador.</a:t>
            </a:r>
            <a:endParaRPr lang="pt-BR" dirty="0">
              <a:solidFill>
                <a:srgbClr val="000000"/>
              </a:solidFill>
              <a:latin typeface="Raleway" panose="020B0604020202020204" charset="0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122" name="Picture 2" descr="Lei de Ohm: Entenda de Forma Prática [Vídeo] - Citisystems">
            <a:extLst>
              <a:ext uri="{FF2B5EF4-FFF2-40B4-BE49-F238E27FC236}">
                <a16:creationId xmlns:a16="http://schemas.microsoft.com/office/drawing/2014/main" id="{B53D821C-3996-48BD-B9F1-EA0A3432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990" y="2020664"/>
            <a:ext cx="3488115" cy="261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76169DC-5D2F-41B3-8887-23522458C26C}"/>
              </a:ext>
            </a:extLst>
          </p:cNvPr>
          <p:cNvSpPr txBox="1"/>
          <p:nvPr/>
        </p:nvSpPr>
        <p:spPr>
          <a:xfrm>
            <a:off x="5706449" y="4537900"/>
            <a:ext cx="2649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https://www.citisystems.com.br/wp-content/uploads/2018/08/lei-de-ohm-analogia-tensao-agua.png</a:t>
            </a:r>
          </a:p>
        </p:txBody>
      </p:sp>
    </p:spTree>
    <p:extLst>
      <p:ext uri="{BB962C8B-B14F-4D97-AF65-F5344CB8AC3E}">
        <p14:creationId xmlns:p14="http://schemas.microsoft.com/office/powerpoint/2010/main" val="4246697138"/>
      </p:ext>
    </p:extLst>
  </p:cSld>
  <p:clrMapOvr>
    <a:masterClrMapping/>
  </p:clrMapOvr>
  <p:transition advClick="0">
    <p:fade thruBlk="1"/>
  </p:transition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D506438AF75FE4B8D4924BF7A62E18D" ma:contentTypeVersion="8" ma:contentTypeDescription="Crie um novo documento." ma:contentTypeScope="" ma:versionID="986af0a5afc4fcd4fea7f493e24b2720">
  <xsd:schema xmlns:xsd="http://www.w3.org/2001/XMLSchema" xmlns:xs="http://www.w3.org/2001/XMLSchema" xmlns:p="http://schemas.microsoft.com/office/2006/metadata/properties" xmlns:ns2="8293621a-03db-4142-8cfb-ede1368d4585" targetNamespace="http://schemas.microsoft.com/office/2006/metadata/properties" ma:root="true" ma:fieldsID="ee80f581b4594024c0e9da7c6006df56" ns2:_="">
    <xsd:import namespace="8293621a-03db-4142-8cfb-ede1368d4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93621a-03db-4142-8cfb-ede1368d45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74ADCF-EB33-40AD-ACC0-8E7859F3015E}"/>
</file>

<file path=customXml/itemProps2.xml><?xml version="1.0" encoding="utf-8"?>
<ds:datastoreItem xmlns:ds="http://schemas.openxmlformats.org/officeDocument/2006/customXml" ds:itemID="{225ED5A7-46D4-4BCE-BB52-630476D5C56F}"/>
</file>

<file path=customXml/itemProps3.xml><?xml version="1.0" encoding="utf-8"?>
<ds:datastoreItem xmlns:ds="http://schemas.openxmlformats.org/officeDocument/2006/customXml" ds:itemID="{EDA7D4DB-4B83-40E8-9E50-25D24FD83460}"/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1049</Words>
  <Application>Microsoft Office PowerPoint</Application>
  <PresentationFormat>Apresentação na tela (16:9)</PresentationFormat>
  <Paragraphs>141</Paragraphs>
  <Slides>26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Raleway</vt:lpstr>
      <vt:lpstr>Times New Roman</vt:lpstr>
      <vt:lpstr>Calibri</vt:lpstr>
      <vt:lpstr>Barlow</vt:lpstr>
      <vt:lpstr>Raleway Thin</vt:lpstr>
      <vt:lpstr>Barlow Light</vt:lpstr>
      <vt:lpstr>Arial</vt:lpstr>
      <vt:lpstr>Arial</vt:lpstr>
      <vt:lpstr>Gaoler template</vt:lpstr>
      <vt:lpstr>Sistemas Embarcados Prof(a). Carlos Alberto                 Etec ZL </vt:lpstr>
      <vt:lpstr>Olá,</vt:lpstr>
      <vt:lpstr>Elétrica e Eletrônica</vt:lpstr>
      <vt:lpstr>Fontes de Energia</vt:lpstr>
      <vt:lpstr>Fontes de Energia</vt:lpstr>
      <vt:lpstr>Qual fonte de energia vamos utilizar?</vt:lpstr>
      <vt:lpstr>Fonte de energia e Arduino</vt:lpstr>
      <vt:lpstr>Tensão, Corrente e Resistência</vt:lpstr>
      <vt:lpstr>Tensão</vt:lpstr>
      <vt:lpstr>Corrente</vt:lpstr>
      <vt:lpstr>Resistência</vt:lpstr>
      <vt:lpstr>Tensão, Corrente e Resistência</vt:lpstr>
      <vt:lpstr>Tensão, Corrente e Resistência</vt:lpstr>
      <vt:lpstr>Tensão, Corrente e Resistência</vt:lpstr>
      <vt:lpstr>Circuito Elétrico</vt:lpstr>
      <vt:lpstr>Fonte de Energia</vt:lpstr>
      <vt:lpstr>Fonte de Energia Ligação de Bateria</vt:lpstr>
      <vt:lpstr>Fonte de Energia Ligação de Bateria</vt:lpstr>
      <vt:lpstr>Fonte de Energia Ligação de Bateria</vt:lpstr>
      <vt:lpstr>Resistores</vt:lpstr>
      <vt:lpstr>Resistores</vt:lpstr>
      <vt:lpstr>Resistores</vt:lpstr>
      <vt:lpstr>Resistores</vt:lpstr>
      <vt:lpstr>Apresentação do PowerPoint</vt:lpstr>
      <vt:lpstr>Apresentação do PowerPoint</vt:lpstr>
      <vt:lpstr>Obrigado.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Embarcados</dc:title>
  <cp:lastModifiedBy>Carlos Alberto P. da Silva</cp:lastModifiedBy>
  <cp:revision>66</cp:revision>
  <cp:lastPrinted>2021-05-18T12:17:08Z</cp:lastPrinted>
  <dcterms:modified xsi:type="dcterms:W3CDTF">2024-02-17T15:06:32Z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0x010100DD506438AF75FE4B8D4924BF7A62E18D</vt:lpwstr>
  </property>
</Properties>
</file>