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6" r:id="rId5"/>
    <p:sldId id="264" r:id="rId6"/>
    <p:sldId id="265" r:id="rId7"/>
    <p:sldId id="271" r:id="rId8"/>
    <p:sldId id="261" r:id="rId9"/>
    <p:sldId id="262" r:id="rId10"/>
    <p:sldId id="263" r:id="rId11"/>
    <p:sldId id="268" r:id="rId12"/>
    <p:sldId id="269" r:id="rId13"/>
    <p:sldId id="270" r:id="rId14"/>
    <p:sldId id="267" r:id="rId15"/>
    <p:sldId id="272" r:id="rId16"/>
    <p:sldId id="273" r:id="rId17"/>
    <p:sldId id="275" r:id="rId18"/>
    <p:sldId id="276" r:id="rId19"/>
    <p:sldId id="274" r:id="rId20"/>
    <p:sldId id="277" r:id="rId21"/>
    <p:sldId id="280" r:id="rId22"/>
    <p:sldId id="279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5342" autoAdjust="0"/>
  </p:normalViewPr>
  <p:slideViewPr>
    <p:cSldViewPr snapToGrid="0" showGuides="1">
      <p:cViewPr varScale="1">
        <p:scale>
          <a:sx n="98" d="100"/>
          <a:sy n="98" d="100"/>
        </p:scale>
        <p:origin x="1014" y="90"/>
      </p:cViewPr>
      <p:guideLst>
        <p:guide orient="horz" pos="108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020EF-98A3-4FFF-8E86-724B018677A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8486-11B7-4A84-A776-6603EF30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One-way ANOVA, no differences between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Excluded:</a:t>
            </a:r>
            <a:r>
              <a:rPr lang="en-US" baseline="0" dirty="0" smtClean="0"/>
              <a:t> </a:t>
            </a:r>
            <a:r>
              <a:rPr lang="en-US" sz="1200" dirty="0" smtClean="0"/>
              <a:t>Sham: 1161, 1195, 1196; </a:t>
            </a:r>
            <a:r>
              <a:rPr lang="en-US" sz="1200" dirty="0" err="1" smtClean="0"/>
              <a:t>fProton</a:t>
            </a:r>
            <a:r>
              <a:rPr lang="en-US" sz="1200" dirty="0" smtClean="0"/>
              <a:t>: 1102, 1118, 1135; Proton: 1018, 1192, 1187 (distance travelled)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 TIME: 2 tailed T test showed a significant difference within groups p&lt;0.01 and p&lt;0.05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 INTERACTION TIME: One-way ANOVA, no differences between groups</a:t>
            </a:r>
          </a:p>
          <a:p>
            <a:endParaRPr lang="en-US" dirty="0" smtClean="0"/>
          </a:p>
          <a:p>
            <a:r>
              <a:rPr lang="en-US" dirty="0" smtClean="0"/>
              <a:t>EXCLUDED: </a:t>
            </a:r>
            <a:r>
              <a:rPr lang="en-US" dirty="0" smtClean="0"/>
              <a:t>Fractionated Protons: </a:t>
            </a:r>
            <a:r>
              <a:rPr lang="en-US" dirty="0" smtClean="0"/>
              <a:t>1147, 1148</a:t>
            </a:r>
          </a:p>
          <a:p>
            <a:r>
              <a:rPr lang="en-US" dirty="0" smtClean="0"/>
              <a:t>Total</a:t>
            </a:r>
            <a:r>
              <a:rPr lang="en-US" baseline="0" dirty="0" smtClean="0"/>
              <a:t> Protons</a:t>
            </a:r>
            <a:r>
              <a:rPr lang="en-US" dirty="0" smtClean="0"/>
              <a:t>: </a:t>
            </a:r>
            <a:r>
              <a:rPr lang="en-US" dirty="0" smtClean="0"/>
              <a:t>1017, 1018, 1019, 1020, 1037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 TIME: 2 tailed T test showed a significant difference within groups p&lt;0.05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INTERACTION TIME: </a:t>
            </a:r>
            <a:r>
              <a:rPr lang="en-US" dirty="0" smtClean="0"/>
              <a:t>One-way ANOVA, no differences between groups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EXLCUDED: </a:t>
            </a:r>
            <a:r>
              <a:rPr lang="en-US" baseline="0" dirty="0" smtClean="0"/>
              <a:t>Fractionated Protons</a:t>
            </a:r>
            <a:r>
              <a:rPr lang="en-US" dirty="0" smtClean="0"/>
              <a:t>: </a:t>
            </a:r>
            <a:r>
              <a:rPr lang="en-US" dirty="0" smtClean="0"/>
              <a:t>1147, 1148</a:t>
            </a:r>
          </a:p>
          <a:p>
            <a:r>
              <a:rPr lang="en-US" dirty="0" smtClean="0"/>
              <a:t>Total</a:t>
            </a:r>
            <a:r>
              <a:rPr lang="en-US" baseline="0" dirty="0" smtClean="0"/>
              <a:t> Protons</a:t>
            </a:r>
            <a:r>
              <a:rPr lang="en-US" dirty="0" smtClean="0"/>
              <a:t>: </a:t>
            </a:r>
            <a:r>
              <a:rPr lang="en-US" dirty="0" smtClean="0"/>
              <a:t>1017, 1018, 1019, 1020, 1037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4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One-way ANOVA, no differences between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Excluded:</a:t>
            </a:r>
            <a:r>
              <a:rPr lang="en-US" baseline="0" dirty="0" smtClean="0"/>
              <a:t> </a:t>
            </a:r>
            <a:r>
              <a:rPr lang="en-US" sz="1200" dirty="0" smtClean="0"/>
              <a:t>Sham: 1195, 1196; </a:t>
            </a:r>
            <a:r>
              <a:rPr lang="en-US" sz="1200" dirty="0" err="1" smtClean="0"/>
              <a:t>fProton</a:t>
            </a:r>
            <a:r>
              <a:rPr lang="en-US" sz="1200" dirty="0" smtClean="0"/>
              <a:t>: 1102, 1118, 1135; Proton: 1018, 1192, 1187 (distance travelled)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SOCIABILITY RATIO: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Interaction</a:t>
            </a:r>
            <a:r>
              <a:rPr lang="en-US" baseline="0" dirty="0" smtClean="0"/>
              <a:t> Time</a:t>
            </a:r>
            <a:r>
              <a:rPr lang="en-US" dirty="0" smtClean="0"/>
              <a:t>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1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SOCIABILITY RATIO: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Interaction</a:t>
            </a:r>
            <a:r>
              <a:rPr lang="en-US" baseline="0" dirty="0" smtClean="0"/>
              <a:t> Time</a:t>
            </a:r>
            <a:r>
              <a:rPr lang="en-US" dirty="0" smtClean="0"/>
              <a:t>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3 and 5 min: Two-way ANOVA revealed a significant difference between groups (p&lt;0.0001).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post-hoc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TOTAL TIME: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EXCLUDED:</a:t>
            </a:r>
            <a:r>
              <a:rPr lang="en-US" baseline="0" dirty="0" smtClean="0"/>
              <a:t> </a:t>
            </a:r>
            <a:r>
              <a:rPr lang="en-US" dirty="0" smtClean="0"/>
              <a:t>Sham: 1156</a:t>
            </a:r>
          </a:p>
          <a:p>
            <a:r>
              <a:rPr lang="en-US" dirty="0" smtClean="0"/>
              <a:t>Fractionated: 1135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8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</a:t>
            </a:r>
            <a:r>
              <a:rPr lang="en-US" baseline="0" dirty="0" smtClean="0"/>
              <a:t>: </a:t>
            </a:r>
            <a:r>
              <a:rPr lang="en-US" dirty="0" smtClean="0"/>
              <a:t>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TOTAL INTERACTION</a:t>
            </a:r>
            <a:r>
              <a:rPr lang="en-US" baseline="0" dirty="0" smtClean="0"/>
              <a:t> TIME: </a:t>
            </a:r>
            <a:r>
              <a:rPr lang="en-US" dirty="0" smtClean="0"/>
              <a:t>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EXCLUDED: Sham: </a:t>
            </a:r>
            <a:r>
              <a:rPr lang="en-US" dirty="0" smtClean="0"/>
              <a:t>1156</a:t>
            </a:r>
            <a:endParaRPr lang="en-US" dirty="0" smtClean="0"/>
          </a:p>
          <a:p>
            <a:r>
              <a:rPr lang="en-US" dirty="0" smtClean="0"/>
              <a:t>Fractionated: 1135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66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3 and 5 min: </a:t>
            </a:r>
            <a:r>
              <a:rPr lang="en-US" dirty="0" smtClean="0"/>
              <a:t>Two-way ANOVA revealed a significant difference between groups (p&lt;0.0001).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post-hoc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TIME</a:t>
            </a:r>
            <a:r>
              <a:rPr lang="en-US" baseline="0" dirty="0" smtClean="0"/>
              <a:t> IN CENTER: </a:t>
            </a:r>
            <a:r>
              <a:rPr lang="en-US" dirty="0" smtClean="0"/>
              <a:t>One-way ANOVA, no differences between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DISTANCE TRAVELED: One-way ANOVA revealed a significant difference between groups (p&lt;0.0001 and p&lt;0.05).</a:t>
            </a:r>
          </a:p>
          <a:p>
            <a:r>
              <a:rPr lang="en-US" dirty="0" smtClean="0"/>
              <a:t>Tukey post-hoc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EXCLUDED: </a:t>
            </a:r>
            <a:r>
              <a:rPr lang="en-US" sz="1200" dirty="0" smtClean="0"/>
              <a:t>Fractionated: 1147, 1148 </a:t>
            </a:r>
          </a:p>
          <a:p>
            <a:r>
              <a:rPr lang="en-US" sz="1200" dirty="0" smtClean="0"/>
              <a:t>Proton Total: 1017, 1018, 1019, 1020, 1037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RATIO: </a:t>
            </a:r>
            <a:r>
              <a:rPr lang="en-US" dirty="0" smtClean="0"/>
              <a:t>One-way ANOVA, no differences between </a:t>
            </a:r>
            <a:r>
              <a:rPr lang="en-US" dirty="0" smtClean="0"/>
              <a:t>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 TIME: One-way ANOVA, no differences between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 TIME: 2 tailed T test showed a significant difference within groups p&lt;0.01 and </a:t>
            </a:r>
            <a:r>
              <a:rPr lang="en-US" dirty="0" smtClean="0"/>
              <a:t>p&lt;0.05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 INTERACTION TIME: One-way ANOVA, no differences between groups</a:t>
            </a:r>
          </a:p>
          <a:p>
            <a:endParaRPr lang="en-US" dirty="0" smtClean="0"/>
          </a:p>
          <a:p>
            <a:r>
              <a:rPr lang="en-US" dirty="0" smtClean="0"/>
              <a:t>EXCLUDED: </a:t>
            </a:r>
            <a:r>
              <a:rPr lang="en-US" dirty="0" smtClean="0"/>
              <a:t>Fractionated</a:t>
            </a:r>
            <a:r>
              <a:rPr lang="en-US" baseline="0" dirty="0" smtClean="0"/>
              <a:t> Protons</a:t>
            </a:r>
            <a:r>
              <a:rPr lang="en-US" dirty="0" smtClean="0"/>
              <a:t>: </a:t>
            </a:r>
            <a:r>
              <a:rPr lang="en-US" dirty="0" smtClean="0"/>
              <a:t>1147, 1148</a:t>
            </a:r>
          </a:p>
          <a:p>
            <a:r>
              <a:rPr lang="en-US" dirty="0" smtClean="0"/>
              <a:t>Protons: </a:t>
            </a:r>
            <a:r>
              <a:rPr lang="en-US" dirty="0" smtClean="0"/>
              <a:t>1017, 1018, 1019, 1020, 1037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5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 TIME: 2 tailed T test showed a significant difference within groups </a:t>
            </a:r>
            <a:r>
              <a:rPr lang="en-US" dirty="0" smtClean="0"/>
              <a:t>p&lt;0.05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INTERACTION TIME: </a:t>
            </a:r>
            <a:r>
              <a:rPr lang="en-US" dirty="0" smtClean="0"/>
              <a:t>One-way ANOVA, no differences between groups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EXLCUDED: </a:t>
            </a:r>
            <a:r>
              <a:rPr lang="en-US" baseline="0" dirty="0" smtClean="0"/>
              <a:t>Fractionated Protons</a:t>
            </a:r>
            <a:r>
              <a:rPr lang="en-US" dirty="0" smtClean="0"/>
              <a:t>: 1147, 1148</a:t>
            </a:r>
          </a:p>
          <a:p>
            <a:r>
              <a:rPr lang="en-US" dirty="0" smtClean="0"/>
              <a:t>Proton: 1017, 1018, 1019, 1020, 1037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One-way ANOVA, no differences between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BOTH:</a:t>
            </a:r>
            <a:r>
              <a:rPr lang="en-US" baseline="0" dirty="0" smtClean="0"/>
              <a:t> </a:t>
            </a:r>
            <a:r>
              <a:rPr lang="en-US" dirty="0" smtClean="0"/>
              <a:t>Two-way ANOVA revealed a significant difference between groups (p&lt;0.0001).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post-hoc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TOTAL TIME: 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EXCLUDED:</a:t>
            </a:r>
            <a:r>
              <a:rPr lang="en-US" baseline="0" dirty="0" smtClean="0"/>
              <a:t> </a:t>
            </a:r>
            <a:r>
              <a:rPr lang="en-US" dirty="0" smtClean="0"/>
              <a:t>Sham: 1155, 1156</a:t>
            </a:r>
          </a:p>
          <a:p>
            <a:r>
              <a:rPr lang="en-US" dirty="0" smtClean="0"/>
              <a:t>Fractionated: 1135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TIME: Two-way</a:t>
            </a:r>
            <a:r>
              <a:rPr lang="en-US" baseline="0" dirty="0" smtClean="0"/>
              <a:t> ANOVA revealed significant difference between groups (p&lt;0.05).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w/</a:t>
            </a:r>
            <a:r>
              <a:rPr lang="en-US" baseline="0" dirty="0" smtClean="0"/>
              <a:t> NOVEL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: </a:t>
            </a:r>
            <a:r>
              <a:rPr lang="en-US" dirty="0" smtClean="0"/>
              <a:t>One-way ANOVA revealed a significant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r>
              <a:rPr lang="en-US" dirty="0" smtClean="0"/>
              <a:t>Time w/ FAMILIAR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: </a:t>
            </a:r>
            <a:r>
              <a:rPr lang="en-US" dirty="0" smtClean="0"/>
              <a:t>One-way ANOVA revealed a no difference between groups (p&lt;0.05).</a:t>
            </a:r>
          </a:p>
          <a:p>
            <a:r>
              <a:rPr lang="en-US" dirty="0" smtClean="0"/>
              <a:t>Tukey post-hoc analysis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EXCLUDED:</a:t>
            </a:r>
            <a:r>
              <a:rPr lang="en-US" baseline="0" dirty="0" smtClean="0"/>
              <a:t> </a:t>
            </a:r>
            <a:r>
              <a:rPr lang="en-US" dirty="0" smtClean="0"/>
              <a:t>Sham: 1155, 1156</a:t>
            </a:r>
          </a:p>
          <a:p>
            <a:r>
              <a:rPr lang="en-US" dirty="0" smtClean="0"/>
              <a:t>Fractionated: 1135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BOTH: Two-way ANOVA revealed a significant difference between groups (p&lt;0.0001).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post-hoc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RATIO:</a:t>
            </a:r>
            <a:r>
              <a:rPr lang="en-US" baseline="0" dirty="0" smtClean="0"/>
              <a:t> </a:t>
            </a:r>
            <a:r>
              <a:rPr lang="en-US" dirty="0" smtClean="0"/>
              <a:t>One-way ANOVA, no differences between </a:t>
            </a:r>
            <a:r>
              <a:rPr lang="en-US" dirty="0" smtClean="0"/>
              <a:t>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TOTAL TIME: One-way ANOVA revealed a significant difference across groups (p&lt;0.05).</a:t>
            </a:r>
          </a:p>
          <a:p>
            <a:r>
              <a:rPr lang="en-US" dirty="0" smtClean="0"/>
              <a:t>Tukey post-hoc analysis revealed no differences between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EXCLUDED: Sham: 1155, 1156</a:t>
            </a:r>
          </a:p>
          <a:p>
            <a:r>
              <a:rPr lang="en-US" dirty="0" smtClean="0"/>
              <a:t>Fractionated: 1135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0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TIME</a:t>
            </a:r>
            <a:r>
              <a:rPr lang="en-US" baseline="0" dirty="0" smtClean="0"/>
              <a:t> IN CENTER: </a:t>
            </a:r>
            <a:r>
              <a:rPr lang="en-US" dirty="0" smtClean="0"/>
              <a:t>One-way ANOVA, no differences between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DISTANCE TRAVELED: One-way ANOVA revealed a significant difference between groups (p&lt;0.0001 and p&lt;0.05).</a:t>
            </a:r>
          </a:p>
          <a:p>
            <a:r>
              <a:rPr lang="en-US" dirty="0" smtClean="0"/>
              <a:t>Tukey post-hoc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EXCLUDED: </a:t>
            </a:r>
            <a:r>
              <a:rPr lang="en-US" sz="1200" dirty="0" smtClean="0"/>
              <a:t>Fractionated: 1147, 1148 </a:t>
            </a:r>
          </a:p>
          <a:p>
            <a:r>
              <a:rPr lang="en-US" sz="1200" dirty="0" smtClean="0"/>
              <a:t>Proton Total: 1017, 1018, 1019, 1020, 1037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8486-11B7-4A84-A776-6603EF305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88A4-BFE0-4C4F-AD95-01260919A9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CF9A8-BD5A-4E89-873B-B683C202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69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Responses of the Nervous System to Chronic, Low Dose Charged Particle Irradiation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Greg’s Project</a:t>
            </a:r>
            <a:endParaRPr lang="en-US" dirty="0"/>
          </a:p>
          <a:p>
            <a:r>
              <a:rPr lang="en-US" dirty="0" smtClean="0"/>
              <a:t>Oct. 1, </a:t>
            </a:r>
            <a:r>
              <a:rPr lang="en-US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14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4786" y="6272471"/>
            <a:ext cx="280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Sociability RATIO- 5 minutes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9263" y="637414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Time- 5 minutes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22093"/>
              </p:ext>
            </p:extLst>
          </p:nvPr>
        </p:nvGraphicFramePr>
        <p:xfrm>
          <a:off x="419433" y="1600200"/>
          <a:ext cx="506433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Prism 8" r:id="rId4" imgW="3494397" imgH="2918328" progId="Prism8.Document">
                  <p:embed/>
                </p:oleObj>
              </mc:Choice>
              <mc:Fallback>
                <p:oleObj name="Prism 8" r:id="rId4" imgW="3494397" imgH="2918328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433" y="1600200"/>
                        <a:ext cx="5064335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SOCIAL MEMORY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24108"/>
              </p:ext>
            </p:extLst>
          </p:nvPr>
        </p:nvGraphicFramePr>
        <p:xfrm>
          <a:off x="5735110" y="2276272"/>
          <a:ext cx="5994520" cy="345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Prism 8" r:id="rId6" imgW="4486931" imgH="2584465" progId="Prism8.Document">
                  <p:embed/>
                </p:oleObj>
              </mc:Choice>
              <mc:Fallback>
                <p:oleObj name="Prism 8" r:id="rId6" imgW="4486931" imgH="258446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35110" y="2276272"/>
                        <a:ext cx="5994520" cy="3453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0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Open Field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8300" y="5960513"/>
            <a:ext cx="21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spent in center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3480" y="5985484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traveled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19377"/>
              </p:ext>
            </p:extLst>
          </p:nvPr>
        </p:nvGraphicFramePr>
        <p:xfrm>
          <a:off x="282615" y="1649676"/>
          <a:ext cx="5302608" cy="329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Prism 8" r:id="rId4" imgW="4029559" imgH="2501990" progId="Prism8.Document">
                  <p:embed/>
                </p:oleObj>
              </mc:Choice>
              <mc:Fallback>
                <p:oleObj name="Prism 8" r:id="rId4" imgW="4029559" imgH="2501990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615" y="1649676"/>
                        <a:ext cx="5302608" cy="329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15791"/>
              </p:ext>
            </p:extLst>
          </p:nvPr>
        </p:nvGraphicFramePr>
        <p:xfrm>
          <a:off x="5977185" y="1481562"/>
          <a:ext cx="4970477" cy="331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Prism 8" r:id="rId6" imgW="4125355" imgH="2751937" progId="Prism8.Document">
                  <p:embed/>
                </p:oleObj>
              </mc:Choice>
              <mc:Fallback>
                <p:oleObj name="Prism 8" r:id="rId6" imgW="4125355" imgH="275193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77185" y="1481562"/>
                        <a:ext cx="4970477" cy="331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62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Object </a:t>
            </a:r>
            <a:r>
              <a:rPr lang="en-US" dirty="0" smtClean="0"/>
              <a:t>Recognition: Day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417" y="6147469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time- 3 minutes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4521" y="6147469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interaction time- 3 minutes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3575" y="522413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396092"/>
              </p:ext>
            </p:extLst>
          </p:nvPr>
        </p:nvGraphicFramePr>
        <p:xfrm>
          <a:off x="6727825" y="2148611"/>
          <a:ext cx="4221163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Prism 8" r:id="rId4" imgW="4221511" imgH="3462521" progId="Prism8.Document">
                  <p:embed/>
                </p:oleObj>
              </mc:Choice>
              <mc:Fallback>
                <p:oleObj name="Prism 8" r:id="rId4" imgW="4221511" imgH="346252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7825" y="2148611"/>
                        <a:ext cx="4221163" cy="346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15464"/>
              </p:ext>
            </p:extLst>
          </p:nvPr>
        </p:nvGraphicFramePr>
        <p:xfrm>
          <a:off x="350837" y="1690688"/>
          <a:ext cx="5554663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Prism 8" r:id="rId6" imgW="5555454" imgH="3880300" progId="Prism8.Document">
                  <p:embed/>
                </p:oleObj>
              </mc:Choice>
              <mc:Fallback>
                <p:oleObj name="Prism 8" r:id="rId6" imgW="5555454" imgH="3880300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837" y="1690688"/>
                        <a:ext cx="5554663" cy="387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1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Object </a:t>
            </a:r>
            <a:r>
              <a:rPr lang="en-US" dirty="0" smtClean="0"/>
              <a:t>Recognition: Day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0347" y="6045938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time- 5 minutes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6529" y="6230604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interaction time- 5 minutes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575" y="522413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7364"/>
              </p:ext>
            </p:extLst>
          </p:nvPr>
        </p:nvGraphicFramePr>
        <p:xfrm>
          <a:off x="235284" y="2143155"/>
          <a:ext cx="5688013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Prism 8" r:id="rId4" imgW="5688344" imgH="3566245" progId="Prism8.Document">
                  <p:embed/>
                </p:oleObj>
              </mc:Choice>
              <mc:Fallback>
                <p:oleObj name="Prism 8" r:id="rId4" imgW="5688344" imgH="356624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284" y="2143155"/>
                        <a:ext cx="5688013" cy="356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76756"/>
              </p:ext>
            </p:extLst>
          </p:nvPr>
        </p:nvGraphicFramePr>
        <p:xfrm>
          <a:off x="6824553" y="2111568"/>
          <a:ext cx="4468813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Prism 8" r:id="rId6" imgW="4468564" imgH="3297931" progId="Prism8.Document">
                  <p:embed/>
                </p:oleObj>
              </mc:Choice>
              <mc:Fallback>
                <p:oleObj name="Prism 8" r:id="rId6" imgW="4468564" imgH="329793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4553" y="2111568"/>
                        <a:ext cx="4468813" cy="329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44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Novel Object Recognition: Day 3 (to be sent in the 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All Behaviors Using the 9 shams that performed best in Social Memory 3 min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22320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Performers: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1153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1154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1156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1160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1162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1163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1194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1195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1196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5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Elevated Plus Maze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67"/>
              </p:ext>
            </p:extLst>
          </p:nvPr>
        </p:nvGraphicFramePr>
        <p:xfrm>
          <a:off x="-140369" y="2151063"/>
          <a:ext cx="5931569" cy="356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Prism 8" r:id="rId4" imgW="4253563" imgH="2552412" progId="Prism8.Document">
                  <p:embed/>
                </p:oleObj>
              </mc:Choice>
              <mc:Fallback>
                <p:oleObj name="Prism 8" r:id="rId4" imgW="4253563" imgH="255241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40369" y="2151063"/>
                        <a:ext cx="5931569" cy="356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36711"/>
              </p:ext>
            </p:extLst>
          </p:nvPr>
        </p:nvGraphicFramePr>
        <p:xfrm>
          <a:off x="6134101" y="2364310"/>
          <a:ext cx="5667314" cy="33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Prism 8" r:id="rId6" imgW="4326670" imgH="2552412" progId="Prism8.Document">
                  <p:embed/>
                </p:oleObj>
              </mc:Choice>
              <mc:Fallback>
                <p:oleObj name="Prism 8" r:id="rId6" imgW="4326670" imgH="255241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34101" y="2364310"/>
                        <a:ext cx="5667314" cy="334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04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2650" y="2870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786" y="6272471"/>
            <a:ext cx="280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Sociability RATIO- 3 minutes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9263" y="637414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Time- 3 minutes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09900"/>
              </p:ext>
            </p:extLst>
          </p:nvPr>
        </p:nvGraphicFramePr>
        <p:xfrm>
          <a:off x="6192715" y="1948762"/>
          <a:ext cx="5205535" cy="3986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Prism 8" r:id="rId4" imgW="3499079" imgH="2680266" progId="Prism8.Document">
                  <p:embed/>
                </p:oleObj>
              </mc:Choice>
              <mc:Fallback>
                <p:oleObj name="Prism 8" r:id="rId4" imgW="3499079" imgH="268026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2715" y="1948762"/>
                        <a:ext cx="5205535" cy="3986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505873"/>
              </p:ext>
            </p:extLst>
          </p:nvPr>
        </p:nvGraphicFramePr>
        <p:xfrm>
          <a:off x="238626" y="1714499"/>
          <a:ext cx="4827099" cy="422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Prism 8" r:id="rId6" imgW="3274714" imgH="2863225" progId="Prism8.Document">
                  <p:embed/>
                </p:oleObj>
              </mc:Choice>
              <mc:Fallback>
                <p:oleObj name="Prism 8" r:id="rId6" imgW="3274714" imgH="286322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626" y="1714499"/>
                        <a:ext cx="4827099" cy="4221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6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2650" y="2870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786" y="6272471"/>
            <a:ext cx="280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Sociability RATIO- </a:t>
            </a:r>
            <a:r>
              <a:rPr lang="en-US" dirty="0" smtClean="0"/>
              <a:t>5 </a:t>
            </a:r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9263" y="637414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</a:t>
            </a:r>
            <a:r>
              <a:rPr lang="en-US" dirty="0" smtClean="0"/>
              <a:t>5 </a:t>
            </a:r>
            <a:r>
              <a:rPr lang="en-US" dirty="0" smtClean="0"/>
              <a:t>minutes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89807"/>
              </p:ext>
            </p:extLst>
          </p:nvPr>
        </p:nvGraphicFramePr>
        <p:xfrm>
          <a:off x="5624437" y="1714501"/>
          <a:ext cx="5773813" cy="435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Prism 8" r:id="rId4" imgW="3480712" imgH="2625523" progId="Prism8.Document">
                  <p:embed/>
                </p:oleObj>
              </mc:Choice>
              <mc:Fallback>
                <p:oleObj name="Prism 8" r:id="rId4" imgW="3480712" imgH="262552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4437" y="1714501"/>
                        <a:ext cx="5773813" cy="4354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373032"/>
              </p:ext>
            </p:extLst>
          </p:nvPr>
        </p:nvGraphicFramePr>
        <p:xfrm>
          <a:off x="122488" y="1714500"/>
          <a:ext cx="5294084" cy="417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Prism 8" r:id="rId6" imgW="3155869" imgH="2488304" progId="Prism8.Document">
                  <p:embed/>
                </p:oleObj>
              </mc:Choice>
              <mc:Fallback>
                <p:oleObj name="Prism 8" r:id="rId6" imgW="3155869" imgH="2488304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488" y="1714500"/>
                        <a:ext cx="5294084" cy="4172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5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182901"/>
              </p:ext>
            </p:extLst>
          </p:nvPr>
        </p:nvGraphicFramePr>
        <p:xfrm>
          <a:off x="336470" y="2085474"/>
          <a:ext cx="5585662" cy="370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Prism 8" r:id="rId4" imgW="4093663" imgH="2715561" progId="Prism8.Document">
                  <p:embed/>
                </p:oleObj>
              </mc:Choice>
              <mc:Fallback>
                <p:oleObj name="Prism 8" r:id="rId4" imgW="4093663" imgH="271556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470" y="2085474"/>
                        <a:ext cx="5585662" cy="3705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82650" y="2870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217" y="620375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3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0617" y="624947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5 </a:t>
            </a:r>
            <a:r>
              <a:rPr lang="en-US" dirty="0" err="1" smtClean="0"/>
              <a:t>mins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946287"/>
              </p:ext>
            </p:extLst>
          </p:nvPr>
        </p:nvGraphicFramePr>
        <p:xfrm>
          <a:off x="6134100" y="2085475"/>
          <a:ext cx="5685286" cy="370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Prism 8" r:id="rId6" imgW="4166770" imgH="2715561" progId="Prism8.Document">
                  <p:embed/>
                </p:oleObj>
              </mc:Choice>
              <mc:Fallback>
                <p:oleObj name="Prism 8" r:id="rId6" imgW="4166770" imgH="271556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34100" y="2085475"/>
                        <a:ext cx="5685286" cy="370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89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99" y="2835397"/>
            <a:ext cx="2526653" cy="117724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-ion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GCRsim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Proton</a:t>
            </a:r>
          </a:p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Fractioned Proton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173" y="4183184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 = 20/dose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1564" y="3070651"/>
            <a:ext cx="155674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EPM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Sociability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Memory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49213" y="2688308"/>
            <a:ext cx="2441448" cy="170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TextBox 15"/>
          <p:cNvSpPr txBox="1"/>
          <p:nvPr/>
        </p:nvSpPr>
        <p:spPr>
          <a:xfrm>
            <a:off x="6697888" y="3186067"/>
            <a:ext cx="123767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 Field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2703778"/>
            <a:ext cx="2441448" cy="170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8" name="TextBox 37"/>
          <p:cNvSpPr txBox="1"/>
          <p:nvPr/>
        </p:nvSpPr>
        <p:spPr>
          <a:xfrm>
            <a:off x="10139890" y="2978318"/>
            <a:ext cx="136067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Euthanize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Synapse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599503" y="2703778"/>
            <a:ext cx="2441448" cy="170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1" name="TextBox 50"/>
          <p:cNvSpPr txBox="1"/>
          <p:nvPr/>
        </p:nvSpPr>
        <p:spPr>
          <a:xfrm>
            <a:off x="385590" y="2145166"/>
            <a:ext cx="185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Post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GCRsim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913523" y="2488203"/>
            <a:ext cx="26486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880" y="2145166"/>
            <a:ext cx="12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45-75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44906" y="2145166"/>
            <a:ext cx="12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75 days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0200738" y="2488203"/>
            <a:ext cx="1148576" cy="19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5109" y="2703779"/>
            <a:ext cx="2439635" cy="170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Experimental Design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8223" y="6123684"/>
            <a:ext cx="5974713" cy="5693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Proton: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high dose (50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Fractionated Proton (</a:t>
            </a:r>
            <a:r>
              <a:rPr lang="en-US" sz="2400" b="1" i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Proton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small dose 4.17 MeV 12x = 50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cGy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SOCIAL MEMORY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25672"/>
              </p:ext>
            </p:extLst>
          </p:nvPr>
        </p:nvGraphicFramePr>
        <p:xfrm>
          <a:off x="6134100" y="1972762"/>
          <a:ext cx="4932045" cy="3930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Prism 8" r:id="rId4" imgW="3361867" imgH="2680266" progId="Prism8.Document">
                  <p:embed/>
                </p:oleObj>
              </mc:Choice>
              <mc:Fallback>
                <p:oleObj name="Prism 8" r:id="rId4" imgW="3361867" imgH="268026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4100" y="1972762"/>
                        <a:ext cx="4932045" cy="3930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4786" y="6272471"/>
            <a:ext cx="325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Memory </a:t>
            </a:r>
            <a:r>
              <a:rPr lang="en-US" dirty="0" smtClean="0"/>
              <a:t>RATIO- </a:t>
            </a:r>
            <a:r>
              <a:rPr lang="en-US" dirty="0" smtClean="0"/>
              <a:t>3 </a:t>
            </a:r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9263" y="637414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</a:t>
            </a:r>
            <a:r>
              <a:rPr lang="en-US" dirty="0" smtClean="0"/>
              <a:t>3 </a:t>
            </a:r>
            <a:r>
              <a:rPr lang="en-US" dirty="0" smtClean="0"/>
              <a:t>minutes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74064"/>
              </p:ext>
            </p:extLst>
          </p:nvPr>
        </p:nvGraphicFramePr>
        <p:xfrm>
          <a:off x="308226" y="1690688"/>
          <a:ext cx="5080081" cy="421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Prism 8" r:id="rId6" imgW="3393559" imgH="2814604" progId="Prism8.Document">
                  <p:embed/>
                </p:oleObj>
              </mc:Choice>
              <mc:Fallback>
                <p:oleObj name="Prism 8" r:id="rId6" imgW="3393559" imgH="2814604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226" y="1690688"/>
                        <a:ext cx="5080081" cy="4212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5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4786" y="6272471"/>
            <a:ext cx="325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Memory </a:t>
            </a:r>
            <a:r>
              <a:rPr lang="en-US" dirty="0" smtClean="0"/>
              <a:t>RATIO- 5 minutes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9263" y="637414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Time- 5 minutes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SOCIAL MEMORY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883"/>
              </p:ext>
            </p:extLst>
          </p:nvPr>
        </p:nvGraphicFramePr>
        <p:xfrm>
          <a:off x="405062" y="1932128"/>
          <a:ext cx="4969043" cy="39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Prism 8" r:id="rId4" imgW="3320451" imgH="2659017" progId="Prism8.Document">
                  <p:embed/>
                </p:oleObj>
              </mc:Choice>
              <mc:Fallback>
                <p:oleObj name="Prism 8" r:id="rId4" imgW="3320451" imgH="265901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062" y="1932128"/>
                        <a:ext cx="4969043" cy="397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28274"/>
              </p:ext>
            </p:extLst>
          </p:nvPr>
        </p:nvGraphicFramePr>
        <p:xfrm>
          <a:off x="6134100" y="1932128"/>
          <a:ext cx="5424131" cy="3932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Prism 8" r:id="rId6" imgW="3480712" imgH="2524680" progId="Prism8.Document">
                  <p:embed/>
                </p:oleObj>
              </mc:Choice>
              <mc:Fallback>
                <p:oleObj name="Prism 8" r:id="rId6" imgW="3480712" imgH="2524680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34100" y="1932128"/>
                        <a:ext cx="5424131" cy="3932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0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3217" y="620375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3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50617" y="624947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SOCIAL MEMORY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975451"/>
              </p:ext>
            </p:extLst>
          </p:nvPr>
        </p:nvGraphicFramePr>
        <p:xfrm>
          <a:off x="238043" y="1836319"/>
          <a:ext cx="5557882" cy="381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Prism 8" r:id="rId4" imgW="4079617" imgH="2797677" progId="Prism8.Document">
                  <p:embed/>
                </p:oleObj>
              </mc:Choice>
              <mc:Fallback>
                <p:oleObj name="Prism 8" r:id="rId4" imgW="4079617" imgH="279767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043" y="1836319"/>
                        <a:ext cx="5557882" cy="3810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38484"/>
              </p:ext>
            </p:extLst>
          </p:nvPr>
        </p:nvGraphicFramePr>
        <p:xfrm>
          <a:off x="5928432" y="2005263"/>
          <a:ext cx="5837983" cy="364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Prism 8" r:id="rId6" imgW="4354041" imgH="2715561" progId="Prism8.Document">
                  <p:embed/>
                </p:oleObj>
              </mc:Choice>
              <mc:Fallback>
                <p:oleObj name="Prism 8" r:id="rId6" imgW="4354041" imgH="271556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8432" y="2005263"/>
                        <a:ext cx="5837983" cy="3641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1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Open Field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15485"/>
              </p:ext>
            </p:extLst>
          </p:nvPr>
        </p:nvGraphicFramePr>
        <p:xfrm>
          <a:off x="256674" y="1900567"/>
          <a:ext cx="5325979" cy="388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Prism 8" r:id="rId4" imgW="3411926" imgH="2488304" progId="Prism8.Document">
                  <p:embed/>
                </p:oleObj>
              </mc:Choice>
              <mc:Fallback>
                <p:oleObj name="Prism 8" r:id="rId4" imgW="3411926" imgH="2488304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4" y="1900567"/>
                        <a:ext cx="5325979" cy="3883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68225"/>
              </p:ext>
            </p:extLst>
          </p:nvPr>
        </p:nvGraphicFramePr>
        <p:xfrm>
          <a:off x="6096000" y="1900567"/>
          <a:ext cx="5685202" cy="38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Prism 8" r:id="rId6" imgW="3649975" imgH="2488304" progId="Prism8.Document">
                  <p:embed/>
                </p:oleObj>
              </mc:Choice>
              <mc:Fallback>
                <p:oleObj name="Prism 8" r:id="rId6" imgW="3649975" imgH="2488304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1900567"/>
                        <a:ext cx="5685202" cy="387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79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Object </a:t>
            </a:r>
            <a:r>
              <a:rPr lang="en-US" dirty="0" smtClean="0"/>
              <a:t>Recognition: Day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417" y="6147469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time- 3 minutes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4521" y="6147469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interaction time- 3 minutes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3575" y="522413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34271"/>
              </p:ext>
            </p:extLst>
          </p:nvPr>
        </p:nvGraphicFramePr>
        <p:xfrm>
          <a:off x="0" y="2244686"/>
          <a:ext cx="5758984" cy="33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Prism 8" r:id="rId4" imgW="4674201" imgH="2721684" progId="Prism8.Document">
                  <p:embed/>
                </p:oleObj>
              </mc:Choice>
              <mc:Fallback>
                <p:oleObj name="Prism 8" r:id="rId4" imgW="4674201" imgH="2721684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244686"/>
                        <a:ext cx="5758984" cy="335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31850"/>
              </p:ext>
            </p:extLst>
          </p:nvPr>
        </p:nvGraphicFramePr>
        <p:xfrm>
          <a:off x="6595631" y="2143693"/>
          <a:ext cx="4220758" cy="3430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Prism 8" r:id="rId6" imgW="3120936" imgH="2536925" progId="Prism8.Document">
                  <p:embed/>
                </p:oleObj>
              </mc:Choice>
              <mc:Fallback>
                <p:oleObj name="Prism 8" r:id="rId6" imgW="3120936" imgH="253692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5631" y="2143693"/>
                        <a:ext cx="4220758" cy="3430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858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Object </a:t>
            </a:r>
            <a:r>
              <a:rPr lang="en-US" dirty="0" smtClean="0"/>
              <a:t>Recognition: Day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7841" y="5874258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time- 5 minutes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4023" y="6058924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interaction time- 5 minutes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575" y="522413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88334"/>
              </p:ext>
            </p:extLst>
          </p:nvPr>
        </p:nvGraphicFramePr>
        <p:xfrm>
          <a:off x="230861" y="1851251"/>
          <a:ext cx="6012879" cy="374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Prism 8" r:id="rId4" imgW="4372408" imgH="2721684" progId="Prism8.Document">
                  <p:embed/>
                </p:oleObj>
              </mc:Choice>
              <mc:Fallback>
                <p:oleObj name="Prism 8" r:id="rId4" imgW="4372408" imgH="2721684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861" y="1851251"/>
                        <a:ext cx="6012879" cy="374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60385"/>
              </p:ext>
            </p:extLst>
          </p:nvPr>
        </p:nvGraphicFramePr>
        <p:xfrm>
          <a:off x="6676454" y="1980997"/>
          <a:ext cx="4734060" cy="348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Prism 8" r:id="rId6" imgW="3434974" imgH="2527921" progId="Prism8.Document">
                  <p:embed/>
                </p:oleObj>
              </mc:Choice>
              <mc:Fallback>
                <p:oleObj name="Prism 8" r:id="rId6" imgW="3434974" imgH="252792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76454" y="1980997"/>
                        <a:ext cx="4734060" cy="3482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78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Elevated Plus Maze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41745"/>
              </p:ext>
            </p:extLst>
          </p:nvPr>
        </p:nvGraphicFramePr>
        <p:xfrm>
          <a:off x="196850" y="1977195"/>
          <a:ext cx="5602338" cy="353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rism 8" r:id="rId4" imgW="4939621" imgH="3114972" progId="Prism8.Document">
                  <p:embed/>
                </p:oleObj>
              </mc:Choice>
              <mc:Fallback>
                <p:oleObj name="Prism 8" r:id="rId4" imgW="4939621" imgH="3114972" progId="Prism8.Document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50" y="1977195"/>
                        <a:ext cx="5602338" cy="3532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58107"/>
              </p:ext>
            </p:extLst>
          </p:nvPr>
        </p:nvGraphicFramePr>
        <p:xfrm>
          <a:off x="6536366" y="1977195"/>
          <a:ext cx="4817434" cy="353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Prism 8" r:id="rId6" imgW="4248881" imgH="3114972" progId="Prism8.Document">
                  <p:embed/>
                </p:oleObj>
              </mc:Choice>
              <mc:Fallback>
                <p:oleObj name="Prism 8" r:id="rId6" imgW="4248881" imgH="3114972" progId="Prism8.Document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6366" y="1977195"/>
                        <a:ext cx="4817434" cy="3532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2650" y="2870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786" y="6272471"/>
            <a:ext cx="280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Sociability RATIO- 3 minutes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9263" y="637414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Time- 3 minutes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124447"/>
              </p:ext>
            </p:extLst>
          </p:nvPr>
        </p:nvGraphicFramePr>
        <p:xfrm>
          <a:off x="368346" y="1394461"/>
          <a:ext cx="5472384" cy="395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Prism 8" r:id="rId4" imgW="3541575" imgH="2556734" progId="Prism8.Document">
                  <p:embed/>
                </p:oleObj>
              </mc:Choice>
              <mc:Fallback>
                <p:oleObj name="Prism 8" r:id="rId4" imgW="3541575" imgH="2556734" progId="Prism8.Document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346" y="1394461"/>
                        <a:ext cx="5472384" cy="3951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78112"/>
              </p:ext>
            </p:extLst>
          </p:nvPr>
        </p:nvGraphicFramePr>
        <p:xfrm>
          <a:off x="6407711" y="1577340"/>
          <a:ext cx="4990539" cy="376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Prism 8" r:id="rId6" imgW="3683468" imgH="2781109" progId="Prism8.Document">
                  <p:embed/>
                </p:oleObj>
              </mc:Choice>
              <mc:Fallback>
                <p:oleObj name="Prism 8" r:id="rId6" imgW="3683468" imgH="2781109" progId="Prism8.Document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7711" y="1577340"/>
                        <a:ext cx="4990539" cy="3768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1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2650" y="2870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4786" y="6112451"/>
            <a:ext cx="280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Sociability RATIO- 5 minutes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263" y="621412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Time- 5 minutes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37858"/>
              </p:ext>
            </p:extLst>
          </p:nvPr>
        </p:nvGraphicFramePr>
        <p:xfrm>
          <a:off x="6140450" y="1737360"/>
          <a:ext cx="5433342" cy="41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Prism 8" r:id="rId4" imgW="3661860" imgH="2781109" progId="Prism8.Document">
                  <p:embed/>
                </p:oleObj>
              </mc:Choice>
              <mc:Fallback>
                <p:oleObj name="Prism 8" r:id="rId4" imgW="3661860" imgH="2781109" progId="Prism8.Document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0450" y="1737360"/>
                        <a:ext cx="5433342" cy="412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83076"/>
              </p:ext>
            </p:extLst>
          </p:nvPr>
        </p:nvGraphicFramePr>
        <p:xfrm>
          <a:off x="358597" y="1612602"/>
          <a:ext cx="5516424" cy="389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Prism 8" r:id="rId6" imgW="3541575" imgH="2501990" progId="Prism8.Document">
                  <p:embed/>
                </p:oleObj>
              </mc:Choice>
              <mc:Fallback>
                <p:oleObj name="Prism 8" r:id="rId6" imgW="3541575" imgH="2501990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597" y="1612602"/>
                        <a:ext cx="5516424" cy="389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74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82650" y="2870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Three Chamber Social Test- SOCIABILITY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07323"/>
              </p:ext>
            </p:extLst>
          </p:nvPr>
        </p:nvGraphicFramePr>
        <p:xfrm>
          <a:off x="262890" y="1714280"/>
          <a:ext cx="534035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Prism 8" r:id="rId4" imgW="5340453" imgH="3822315" progId="Prism8.Document">
                  <p:embed/>
                </p:oleObj>
              </mc:Choice>
              <mc:Fallback>
                <p:oleObj name="Prism 8" r:id="rId4" imgW="5340453" imgH="3822315" progId="Prism8.Document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890" y="1714280"/>
                        <a:ext cx="5340350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977197"/>
              </p:ext>
            </p:extLst>
          </p:nvPr>
        </p:nvGraphicFramePr>
        <p:xfrm>
          <a:off x="6057900" y="1885730"/>
          <a:ext cx="5322887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Prism 8" r:id="rId6" imgW="5322446" imgH="3651602" progId="Prism8.Document">
                  <p:embed/>
                </p:oleObj>
              </mc:Choice>
              <mc:Fallback>
                <p:oleObj name="Prism 8" r:id="rId6" imgW="5322446" imgH="3651602" progId="Prism8.Document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7900" y="1885730"/>
                        <a:ext cx="5322887" cy="365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83217" y="620375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3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0617" y="624947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5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SOCIAL 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4786" y="6112451"/>
            <a:ext cx="325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Memory </a:t>
            </a:r>
            <a:r>
              <a:rPr lang="en-US" dirty="0" smtClean="0"/>
              <a:t>RATIO-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263" y="6214128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Time- </a:t>
            </a:r>
            <a:r>
              <a:rPr lang="en-US" dirty="0" smtClean="0"/>
              <a:t>3 </a:t>
            </a:r>
            <a:r>
              <a:rPr lang="en-US" dirty="0" smtClean="0"/>
              <a:t>minutes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11444"/>
              </p:ext>
            </p:extLst>
          </p:nvPr>
        </p:nvGraphicFramePr>
        <p:xfrm>
          <a:off x="392770" y="1714500"/>
          <a:ext cx="5130791" cy="430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Prism 8" r:id="rId4" imgW="3430293" imgH="2880152" progId="Prism8.Document">
                  <p:embed/>
                </p:oleObj>
              </mc:Choice>
              <mc:Fallback>
                <p:oleObj name="Prism 8" r:id="rId4" imgW="3430293" imgH="288015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770" y="1714500"/>
                        <a:ext cx="5130791" cy="4306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860" y="2216339"/>
            <a:ext cx="5630782" cy="34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643" y="6220347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minutes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SOCIAL MEMORY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73557"/>
              </p:ext>
            </p:extLst>
          </p:nvPr>
        </p:nvGraphicFramePr>
        <p:xfrm>
          <a:off x="6273049" y="1260340"/>
          <a:ext cx="4491037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Prism 8" r:id="rId4" imgW="4491252" imgH="2799117" progId="Prism8.Document">
                  <p:embed/>
                </p:oleObj>
              </mc:Choice>
              <mc:Fallback>
                <p:oleObj name="Prism 8" r:id="rId4" imgW="4491252" imgH="279911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3049" y="1260340"/>
                        <a:ext cx="4491037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37668"/>
              </p:ext>
            </p:extLst>
          </p:nvPr>
        </p:nvGraphicFramePr>
        <p:xfrm>
          <a:off x="6408062" y="4059103"/>
          <a:ext cx="4491037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Prism 8" r:id="rId6" imgW="4491252" imgH="2616159" progId="Prism8.Document">
                  <p:embed/>
                </p:oleObj>
              </mc:Choice>
              <mc:Fallback>
                <p:oleObj name="Prism 8" r:id="rId6" imgW="4491252" imgH="261615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8062" y="4059103"/>
                        <a:ext cx="4491037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027126"/>
              </p:ext>
            </p:extLst>
          </p:nvPr>
        </p:nvGraphicFramePr>
        <p:xfrm>
          <a:off x="399847" y="1782628"/>
          <a:ext cx="4970463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Prism 8" r:id="rId8" imgW="4970233" imgH="3584613" progId="Prism8.Document">
                  <p:embed/>
                </p:oleObj>
              </mc:Choice>
              <mc:Fallback>
                <p:oleObj name="Prism 8" r:id="rId8" imgW="4970233" imgH="358461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847" y="1782628"/>
                        <a:ext cx="4970463" cy="358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7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04329"/>
              </p:ext>
            </p:extLst>
          </p:nvPr>
        </p:nvGraphicFramePr>
        <p:xfrm>
          <a:off x="117475" y="1507331"/>
          <a:ext cx="6271895" cy="452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Prism 8" r:id="rId4" imgW="5326767" imgH="3843564" progId="Prism8.Document">
                  <p:embed/>
                </p:oleObj>
              </mc:Choice>
              <mc:Fallback>
                <p:oleObj name="Prism 8" r:id="rId4" imgW="5326767" imgH="3843564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1507331"/>
                        <a:ext cx="6271895" cy="452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3217" y="620375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3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50617" y="6249472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Interaction 5 </a:t>
            </a:r>
            <a:r>
              <a:rPr lang="en-US" dirty="0" err="1" smtClean="0"/>
              <a:t>mins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71351"/>
              </p:ext>
            </p:extLst>
          </p:nvPr>
        </p:nvGraphicFramePr>
        <p:xfrm>
          <a:off x="5818698" y="1507331"/>
          <a:ext cx="6373302" cy="452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Prism 8" r:id="rId6" imgW="5345134" imgH="3794943" progId="Prism8.Document">
                  <p:embed/>
                </p:oleObj>
              </mc:Choice>
              <mc:Fallback>
                <p:oleObj name="Prism 8" r:id="rId6" imgW="5345134" imgH="379494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8698" y="1507331"/>
                        <a:ext cx="6373302" cy="452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Chamber Social Test- SOCIAL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1136</Words>
  <Application>Microsoft Office PowerPoint</Application>
  <PresentationFormat>Widescreen</PresentationFormat>
  <Paragraphs>229</Paragraphs>
  <Slides>25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Prism 8</vt:lpstr>
      <vt:lpstr>GraphPad Prism 8 Project</vt:lpstr>
      <vt:lpstr>Responses of the Nervous System to Chronic, Low Dose Charged Particle Irradiation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Novel Object Recognition: Day 4</vt:lpstr>
      <vt:lpstr>Novel Object Recognition: Day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Novel Object Recognition: Day 4</vt:lpstr>
      <vt:lpstr>Novel Object Recognition: Day 4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Single-ion GCR Exposure: Bolus vs. Fractionated Proton Exposure</dc:title>
  <dc:creator>Grue, Katherine A</dc:creator>
  <cp:lastModifiedBy>Grue, Katherine A</cp:lastModifiedBy>
  <cp:revision>60</cp:revision>
  <dcterms:created xsi:type="dcterms:W3CDTF">2019-09-27T18:45:31Z</dcterms:created>
  <dcterms:modified xsi:type="dcterms:W3CDTF">2019-10-03T18:03:28Z</dcterms:modified>
</cp:coreProperties>
</file>