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17"/>
  </p:notesMasterIdLst>
  <p:sldIdLst>
    <p:sldId id="292" r:id="rId3"/>
    <p:sldId id="315" r:id="rId4"/>
    <p:sldId id="323" r:id="rId5"/>
    <p:sldId id="258" r:id="rId6"/>
    <p:sldId id="284" r:id="rId7"/>
    <p:sldId id="261" r:id="rId8"/>
    <p:sldId id="260" r:id="rId9"/>
    <p:sldId id="267" r:id="rId10"/>
    <p:sldId id="269" r:id="rId11"/>
    <p:sldId id="286" r:id="rId12"/>
    <p:sldId id="270" r:id="rId13"/>
    <p:sldId id="271" r:id="rId14"/>
    <p:sldId id="272" r:id="rId15"/>
    <p:sldId id="273" r:id="rId1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 autoAdjust="0"/>
    <p:restoredTop sz="73169" autoAdjust="0"/>
  </p:normalViewPr>
  <p:slideViewPr>
    <p:cSldViewPr snapToGrid="0">
      <p:cViewPr varScale="1">
        <p:scale>
          <a:sx n="88" d="100"/>
          <a:sy n="88" d="100"/>
        </p:scale>
        <p:origin x="22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C1834-88CD-434C-9059-5075DEFF35F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503AC-6A25-45D9-ADF4-F245F3572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95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04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Delta-Notch creates regular patterns during embryo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82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45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4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859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28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1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59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is radioactive</a:t>
            </a:r>
          </a:p>
          <a:p>
            <a:pPr marL="228600" indent="-228600">
              <a:buAutoNum type="arabicPeriod"/>
            </a:pPr>
            <a:r>
              <a:rPr lang="en-US" dirty="0"/>
              <a:t>why create spatial model? – see later </a:t>
            </a:r>
            <a:r>
              <a:rPr lang="en-US" dirty="0" err="1"/>
              <a:t>slodes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1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Single cell pictures from </a:t>
            </a:r>
            <a:r>
              <a:rPr lang="en-GB" sz="1200" dirty="0">
                <a:solidFill>
                  <a:srgbClr val="000000"/>
                </a:solidFill>
                <a:latin typeface="+mn-lt"/>
              </a:rPr>
              <a:t>Estrada 2006, </a:t>
            </a:r>
          </a:p>
          <a:p>
            <a:pPr>
              <a:lnSpc>
                <a:spcPct val="100000"/>
              </a:lnSpc>
            </a:pPr>
            <a:r>
              <a:rPr lang="en-GB" sz="1200" dirty="0">
                <a:solidFill>
                  <a:srgbClr val="000000"/>
                </a:solidFill>
                <a:latin typeface="+mn-lt"/>
              </a:rPr>
              <a:t>Journal of Cell Science</a:t>
            </a:r>
            <a:endParaRPr lang="en-GB" sz="1200" dirty="0"/>
          </a:p>
          <a:p>
            <a:endParaRPr lang="en-GB" dirty="0"/>
          </a:p>
          <a:p>
            <a:r>
              <a:rPr lang="en-GB" dirty="0"/>
              <a:t>Ca dynamics over time in a cell</a:t>
            </a:r>
          </a:p>
          <a:p>
            <a:r>
              <a:rPr lang="en-GB" dirty="0"/>
              <a:t>dynamics over time and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84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45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503AC-6A25-45D9-ADF4-F245F3572A9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80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36-8393-9642-BB57-48EF67F1A8D7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7C1-5C73-F240-9A64-5110FD4FA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50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36-8393-9642-BB57-48EF67F1A8D7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7C1-5C73-F240-9A64-5110FD4FA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7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36-8393-9642-BB57-48EF67F1A8D7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7C1-5C73-F240-9A64-5110FD4FA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3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36-8393-9642-BB57-48EF67F1A8D7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7C1-5C73-F240-9A64-5110FD4FA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7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36-8393-9642-BB57-48EF67F1A8D7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7C1-5C73-F240-9A64-5110FD4FA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2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36-8393-9642-BB57-48EF67F1A8D7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7C1-5C73-F240-9A64-5110FD4FA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0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36-8393-9642-BB57-48EF67F1A8D7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7C1-5C73-F240-9A64-5110FD4FA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36-8393-9642-BB57-48EF67F1A8D7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7C1-5C73-F240-9A64-5110FD4FA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30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36-8393-9642-BB57-48EF67F1A8D7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7C1-5C73-F240-9A64-5110FD4FA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61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36-8393-9642-BB57-48EF67F1A8D7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7C1-5C73-F240-9A64-5110FD4FA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19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36-8393-9642-BB57-48EF67F1A8D7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7C1-5C73-F240-9A64-5110FD4FA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0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05/09/17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01DC0B-D985-411C-B5A6-2A3146212768}" type="slidenum">
              <a:rPr lang="en-GB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5A36-8393-9642-BB57-48EF67F1A8D7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8B7C1-5C73-F240-9A64-5110FD4FA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eah.band@nottingham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BIOS3036</a:t>
            </a:r>
            <a:br>
              <a:rPr lang="en-US" sz="3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Computer Modelling in Science: Applications</a:t>
            </a:r>
            <a:br>
              <a:rPr lang="en-US" sz="49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sz="49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7300" dirty="0">
                <a:solidFill>
                  <a:schemeClr val="tx2">
                    <a:lumMod val="50000"/>
                  </a:schemeClr>
                </a:solidFill>
              </a:rPr>
              <a:t>Cellular Models</a:t>
            </a:r>
            <a:br>
              <a:rPr lang="en-US" sz="73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7300" dirty="0">
                <a:solidFill>
                  <a:schemeClr val="tx2">
                    <a:lumMod val="50000"/>
                  </a:schemeClr>
                </a:solidFill>
              </a:rPr>
              <a:t>Part 1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2BC54C7-2A8E-3BA1-A2A6-D2DB1371EB48}"/>
              </a:ext>
            </a:extLst>
          </p:cNvPr>
          <p:cNvSpPr/>
          <p:nvPr/>
        </p:nvSpPr>
        <p:spPr>
          <a:xfrm>
            <a:off x="1284422" y="4884337"/>
            <a:ext cx="6575156" cy="1654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000000"/>
                </a:solidFill>
                <a:latin typeface="+mj-lt"/>
                <a:ea typeface="DejaVu Sans"/>
              </a:rPr>
              <a:t>Prof Leah Band</a:t>
            </a:r>
            <a:endParaRPr sz="3200" dirty="0">
              <a:latin typeface="+mj-lt"/>
            </a:endParaRPr>
          </a:p>
          <a:p>
            <a:pPr algn="ctr">
              <a:lnSpc>
                <a:spcPct val="100000"/>
              </a:lnSpc>
            </a:pPr>
            <a:r>
              <a:rPr lang="en-GB" sz="3200" u="sng" dirty="0">
                <a:solidFill>
                  <a:srgbClr val="0563C1"/>
                </a:solidFill>
                <a:latin typeface="+mj-lt"/>
                <a:ea typeface="DejaVu Sans"/>
                <a:hlinkClick r:id="rId3"/>
              </a:rPr>
              <a:t>leah.band@nottingham.ac.uk</a:t>
            </a:r>
            <a:endParaRPr lang="en-GB" sz="3200" u="sng" dirty="0">
              <a:solidFill>
                <a:srgbClr val="0563C1"/>
              </a:solidFill>
              <a:latin typeface="+mj-lt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GB" sz="3200" u="sng" dirty="0">
              <a:solidFill>
                <a:srgbClr val="0563C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46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8"/>
    </mc:Choice>
    <mc:Fallback xmlns="">
      <p:transition spd="slow" advTm="131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2">
            <a:extLst>
              <a:ext uri="{FF2B5EF4-FFF2-40B4-BE49-F238E27FC236}">
                <a16:creationId xmlns:a16="http://schemas.microsoft.com/office/drawing/2014/main" id="{EC7C92D8-FD75-4218-9F08-9D2548B48B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5496" y="144714"/>
            <a:ext cx="8927024" cy="56045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 of Delta-Notch patterning in development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 descr="Stained drosophila embryos. Upper image shows wild type with a regular pattern. Lower image shows a mutant with loss-of-notch signalling, in which there is no clear pattern present.">
            <a:extLst>
              <a:ext uri="{FF2B5EF4-FFF2-40B4-BE49-F238E27FC236}">
                <a16:creationId xmlns:a16="http://schemas.microsoft.com/office/drawing/2014/main" id="{0E9C77B9-38A5-AA6B-70DC-BD069E486ACE}"/>
              </a:ext>
            </a:extLst>
          </p:cNvPr>
          <p:cNvGrpSpPr/>
          <p:nvPr/>
        </p:nvGrpSpPr>
        <p:grpSpPr>
          <a:xfrm>
            <a:off x="628084" y="812959"/>
            <a:ext cx="4145393" cy="3589764"/>
            <a:chOff x="628084" y="812959"/>
            <a:chExt cx="4145393" cy="35897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5C331A-E28A-4A28-BF4F-9ACB524AD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084" y="812959"/>
              <a:ext cx="4145393" cy="35749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34D62-D8A0-46D0-B40B-57E38BFB3943}"/>
                </a:ext>
              </a:extLst>
            </p:cNvPr>
            <p:cNvSpPr txBox="1"/>
            <p:nvPr/>
          </p:nvSpPr>
          <p:spPr>
            <a:xfrm>
              <a:off x="2152246" y="4033391"/>
              <a:ext cx="262123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Loss of Notch signalling</a:t>
              </a:r>
            </a:p>
          </p:txBody>
        </p:sp>
      </p:grpSp>
      <p:sp>
        <p:nvSpPr>
          <p:cNvPr id="8" name="CustomShape 2">
            <a:extLst>
              <a:ext uri="{FF2B5EF4-FFF2-40B4-BE49-F238E27FC236}">
                <a16:creationId xmlns:a16="http://schemas.microsoft.com/office/drawing/2014/main" id="{1F1EA4EC-7520-4265-AB05-5442C760E38F}"/>
              </a:ext>
            </a:extLst>
          </p:cNvPr>
          <p:cNvSpPr/>
          <p:nvPr/>
        </p:nvSpPr>
        <p:spPr>
          <a:xfrm>
            <a:off x="749085" y="4495674"/>
            <a:ext cx="4024392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Drosophila embryo with stained for a neural marker 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(Lai, Development, 2004.)</a:t>
            </a:r>
          </a:p>
        </p:txBody>
      </p:sp>
      <p:pic>
        <p:nvPicPr>
          <p:cNvPr id="6" name="Picture 5" descr="A close-up image of a fly's wing showing regularly spaced bristles.">
            <a:extLst>
              <a:ext uri="{FF2B5EF4-FFF2-40B4-BE49-F238E27FC236}">
                <a16:creationId xmlns:a16="http://schemas.microsoft.com/office/drawing/2014/main" id="{F8B0184C-4CA3-4AA1-9510-AE107878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188" y="1082690"/>
            <a:ext cx="3649852" cy="2362265"/>
          </a:xfrm>
          <a:prstGeom prst="rect">
            <a:avLst/>
          </a:prstGeom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D34EE0DC-1A46-4BBB-B21A-9B29424AF44E}"/>
              </a:ext>
            </a:extLst>
          </p:cNvPr>
          <p:cNvSpPr/>
          <p:nvPr/>
        </p:nvSpPr>
        <p:spPr>
          <a:xfrm>
            <a:off x="5540644" y="3615541"/>
            <a:ext cx="2561760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Bristles on a fly’s wing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(Renaud &amp; Simpson 2001, Dev. Biol.)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3E2AEC-77C4-4777-B348-1CE223F1210F}"/>
              </a:ext>
            </a:extLst>
          </p:cNvPr>
          <p:cNvSpPr/>
          <p:nvPr/>
        </p:nvSpPr>
        <p:spPr>
          <a:xfrm>
            <a:off x="528878" y="5838690"/>
            <a:ext cx="8086243" cy="83099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How does a population of nearly identical cells pattern itself so that only a few, regularly spaced cells turn into a certain type?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4254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254423" y="418457"/>
            <a:ext cx="3912443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Delta-notch – the full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84721" y="2134306"/>
            <a:ext cx="3451848" cy="411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Like all biological systems, the full notch signalling network is very complex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However, to make a model we can simplify to consider the expression of just two transmembrane proteins: </a:t>
            </a:r>
            <a:r>
              <a:rPr lang="en-GB" sz="2400" b="1" dirty="0">
                <a:solidFill>
                  <a:srgbClr val="000000"/>
                </a:solidFill>
                <a:latin typeface="Calibri"/>
              </a:rPr>
              <a:t>DELTA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GB" sz="2400" b="1" dirty="0">
                <a:solidFill>
                  <a:srgbClr val="000000"/>
                </a:solidFill>
                <a:latin typeface="Calibri"/>
              </a:rPr>
              <a:t>NOTCH</a:t>
            </a:r>
            <a:endParaRPr dirty="0"/>
          </a:p>
        </p:txBody>
      </p:sp>
      <p:pic>
        <p:nvPicPr>
          <p:cNvPr id="137" name="Picture 4" descr="Diagram showing the numerous processes involved in the Delta-Notch signalling pathway."/>
          <p:cNvPicPr/>
          <p:nvPr/>
        </p:nvPicPr>
        <p:blipFill>
          <a:blip r:embed="rId3"/>
          <a:stretch>
            <a:fillRect/>
          </a:stretch>
        </p:blipFill>
        <p:spPr>
          <a:xfrm>
            <a:off x="4370523" y="387459"/>
            <a:ext cx="4510006" cy="5996062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4742640" y="6454080"/>
            <a:ext cx="266076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libri"/>
              </a:rPr>
              <a:t>(Andersson 2011, Development)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Delta-notch – the key features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 descr="Sketch showing two cells and the key features of the Delta-Notch pathway. Notch inhibits Delta activity in the same cell, whereas Delta promotes Notch activity in the neighbouring cell.">
            <a:extLst>
              <a:ext uri="{FF2B5EF4-FFF2-40B4-BE49-F238E27FC236}">
                <a16:creationId xmlns:a16="http://schemas.microsoft.com/office/drawing/2014/main" id="{D6205486-DD5E-5897-4676-65C1680258D7}"/>
              </a:ext>
            </a:extLst>
          </p:cNvPr>
          <p:cNvGrpSpPr/>
          <p:nvPr/>
        </p:nvGrpSpPr>
        <p:grpSpPr>
          <a:xfrm>
            <a:off x="2708640" y="2171880"/>
            <a:ext cx="3847680" cy="2766240"/>
            <a:chOff x="2708640" y="2171880"/>
            <a:chExt cx="3847680" cy="2766240"/>
          </a:xfrm>
        </p:grpSpPr>
        <p:grpSp>
          <p:nvGrpSpPr>
            <p:cNvPr id="2" name="Group 1" descr="Sketch showing two cells and the key features of the Delta-Notch pathway. Notch inhibits Delta activity in the same cell, whereas Delta promotes Notch activity in the neighbouring cell.">
              <a:extLst>
                <a:ext uri="{FF2B5EF4-FFF2-40B4-BE49-F238E27FC236}">
                  <a16:creationId xmlns:a16="http://schemas.microsoft.com/office/drawing/2014/main" id="{5C681936-A68F-7FBF-E988-B633B9497E61}"/>
                </a:ext>
              </a:extLst>
            </p:cNvPr>
            <p:cNvGrpSpPr/>
            <p:nvPr/>
          </p:nvGrpSpPr>
          <p:grpSpPr>
            <a:xfrm>
              <a:off x="2708640" y="2171880"/>
              <a:ext cx="3847680" cy="1980720"/>
              <a:chOff x="2708640" y="2171880"/>
              <a:chExt cx="3847680" cy="1980720"/>
            </a:xfrm>
          </p:grpSpPr>
          <p:sp>
            <p:nvSpPr>
              <p:cNvPr id="141" name="CustomShape 2"/>
              <p:cNvSpPr/>
              <p:nvPr/>
            </p:nvSpPr>
            <p:spPr>
              <a:xfrm>
                <a:off x="2708640" y="2171880"/>
                <a:ext cx="1447560" cy="1980720"/>
              </a:xfrm>
              <a:prstGeom prst="roundRect">
                <a:avLst>
                  <a:gd name="adj" fmla="val 16667"/>
                </a:avLst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CustomShape 3"/>
              <p:cNvSpPr/>
              <p:nvPr/>
            </p:nvSpPr>
            <p:spPr>
              <a:xfrm>
                <a:off x="5108760" y="2171880"/>
                <a:ext cx="1447560" cy="1980720"/>
              </a:xfrm>
              <a:prstGeom prst="roundRect">
                <a:avLst>
                  <a:gd name="adj" fmla="val 16667"/>
                </a:avLst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CustomShape 4"/>
              <p:cNvSpPr/>
              <p:nvPr/>
            </p:nvSpPr>
            <p:spPr>
              <a:xfrm>
                <a:off x="3918240" y="2495520"/>
                <a:ext cx="475920" cy="475920"/>
              </a:xfrm>
              <a:prstGeom prst="ellipse">
                <a:avLst/>
              </a:prstGeom>
              <a:solidFill>
                <a:srgbClr val="FFFFFF"/>
              </a:solidFill>
              <a:ln w="28440">
                <a:solidFill>
                  <a:srgbClr val="44546A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CustomShape 5"/>
              <p:cNvSpPr/>
              <p:nvPr/>
            </p:nvSpPr>
            <p:spPr>
              <a:xfrm>
                <a:off x="3918240" y="3324240"/>
                <a:ext cx="475920" cy="475920"/>
              </a:xfrm>
              <a:prstGeom prst="ellipse">
                <a:avLst/>
              </a:prstGeom>
              <a:solidFill>
                <a:srgbClr val="FFFFFF"/>
              </a:solidFill>
              <a:ln w="28440">
                <a:solidFill>
                  <a:srgbClr val="44546A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CustomShape 6"/>
              <p:cNvSpPr/>
              <p:nvPr/>
            </p:nvSpPr>
            <p:spPr>
              <a:xfrm>
                <a:off x="4870800" y="2495520"/>
                <a:ext cx="475920" cy="475920"/>
              </a:xfrm>
              <a:prstGeom prst="ellipse">
                <a:avLst/>
              </a:prstGeom>
              <a:solidFill>
                <a:srgbClr val="FFFFFF"/>
              </a:solidFill>
              <a:ln w="28440">
                <a:solidFill>
                  <a:srgbClr val="44546A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CustomShape 7"/>
              <p:cNvSpPr/>
              <p:nvPr/>
            </p:nvSpPr>
            <p:spPr>
              <a:xfrm>
                <a:off x="4870800" y="3324240"/>
                <a:ext cx="475920" cy="475920"/>
              </a:xfrm>
              <a:prstGeom prst="ellipse">
                <a:avLst/>
              </a:prstGeom>
              <a:solidFill>
                <a:srgbClr val="FFFFFF"/>
              </a:solidFill>
              <a:ln w="28440">
                <a:solidFill>
                  <a:srgbClr val="44546A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CustomShape 8"/>
              <p:cNvSpPr/>
              <p:nvPr/>
            </p:nvSpPr>
            <p:spPr>
              <a:xfrm>
                <a:off x="3980160" y="2549160"/>
                <a:ext cx="414000" cy="675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GB">
                    <a:solidFill>
                      <a:srgbClr val="000000"/>
                    </a:solidFill>
                    <a:latin typeface="Calibri"/>
                  </a:rPr>
                  <a:t>D</a:t>
                </a:r>
                <a:r>
                  <a:rPr lang="en-GB" baseline="-25000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/>
              </a:p>
            </p:txBody>
          </p:sp>
          <p:sp>
            <p:nvSpPr>
              <p:cNvPr id="148" name="CustomShape 9"/>
              <p:cNvSpPr/>
              <p:nvPr/>
            </p:nvSpPr>
            <p:spPr>
              <a:xfrm>
                <a:off x="4908960" y="3377520"/>
                <a:ext cx="414000" cy="675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GB">
                    <a:solidFill>
                      <a:srgbClr val="000000"/>
                    </a:solidFill>
                    <a:latin typeface="Calibri"/>
                  </a:rPr>
                  <a:t>D</a:t>
                </a:r>
                <a:r>
                  <a:rPr lang="en-GB" baseline="-25000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/>
              </a:p>
            </p:txBody>
          </p:sp>
          <p:sp>
            <p:nvSpPr>
              <p:cNvPr id="149" name="CustomShape 10"/>
              <p:cNvSpPr/>
              <p:nvPr/>
            </p:nvSpPr>
            <p:spPr>
              <a:xfrm>
                <a:off x="3972960" y="3377520"/>
                <a:ext cx="414000" cy="675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GB">
                    <a:solidFill>
                      <a:srgbClr val="000000"/>
                    </a:solidFill>
                    <a:latin typeface="Calibri"/>
                  </a:rPr>
                  <a:t>N</a:t>
                </a:r>
                <a:r>
                  <a:rPr lang="en-GB" baseline="-25000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/>
              </a:p>
            </p:txBody>
          </p:sp>
          <p:sp>
            <p:nvSpPr>
              <p:cNvPr id="150" name="CustomShape 11"/>
              <p:cNvSpPr/>
              <p:nvPr/>
            </p:nvSpPr>
            <p:spPr>
              <a:xfrm>
                <a:off x="4920840" y="2549160"/>
                <a:ext cx="414000" cy="675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GB">
                    <a:solidFill>
                      <a:srgbClr val="000000"/>
                    </a:solidFill>
                    <a:latin typeface="Calibri"/>
                  </a:rPr>
                  <a:t>N</a:t>
                </a:r>
                <a:r>
                  <a:rPr lang="en-GB" baseline="-25000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/>
              </a:p>
            </p:txBody>
          </p:sp>
          <p:sp>
            <p:nvSpPr>
              <p:cNvPr id="151" name="CustomShape 12"/>
              <p:cNvSpPr/>
              <p:nvPr/>
            </p:nvSpPr>
            <p:spPr>
              <a:xfrm>
                <a:off x="4984920" y="2705040"/>
                <a:ext cx="847440" cy="847440"/>
              </a:xfrm>
              <a:prstGeom prst="arc">
                <a:avLst>
                  <a:gd name="adj1" fmla="val 16200000"/>
                  <a:gd name="adj2" fmla="val 5459629"/>
                </a:avLst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3"/>
              <p:cNvSpPr/>
              <p:nvPr/>
            </p:nvSpPr>
            <p:spPr>
              <a:xfrm>
                <a:off x="5408640" y="3396600"/>
                <a:ext cx="0" cy="27972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CustomShape 14"/>
              <p:cNvSpPr/>
              <p:nvPr/>
            </p:nvSpPr>
            <p:spPr>
              <a:xfrm rot="10800000">
                <a:off x="3432960" y="2705400"/>
                <a:ext cx="847440" cy="847440"/>
              </a:xfrm>
              <a:prstGeom prst="arc">
                <a:avLst>
                  <a:gd name="adj1" fmla="val 16200000"/>
                  <a:gd name="adj2" fmla="val 5459629"/>
                </a:avLst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5"/>
              <p:cNvSpPr/>
              <p:nvPr/>
            </p:nvSpPr>
            <p:spPr>
              <a:xfrm flipV="1">
                <a:off x="3856320" y="2581200"/>
                <a:ext cx="0" cy="27972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CustomShape 18"/>
              <p:cNvSpPr/>
              <p:nvPr/>
            </p:nvSpPr>
            <p:spPr>
              <a:xfrm>
                <a:off x="4394520" y="2733840"/>
                <a:ext cx="475920" cy="360"/>
              </a:xfrm>
              <a:prstGeom prst="straightConnector1">
                <a:avLst/>
              </a:prstGeom>
              <a:noFill/>
              <a:ln w="28440">
                <a:solidFill>
                  <a:srgbClr val="000000"/>
                </a:solidFill>
                <a:miter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CustomShape 19"/>
              <p:cNvSpPr/>
              <p:nvPr/>
            </p:nvSpPr>
            <p:spPr>
              <a:xfrm flipH="1">
                <a:off x="4387320" y="3562200"/>
                <a:ext cx="483120" cy="360"/>
              </a:xfrm>
              <a:prstGeom prst="straightConnector1">
                <a:avLst/>
              </a:prstGeom>
              <a:noFill/>
              <a:ln w="28440">
                <a:solidFill>
                  <a:srgbClr val="000000"/>
                </a:solidFill>
                <a:miter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" name="CustomShape 16"/>
            <p:cNvSpPr/>
            <p:nvPr/>
          </p:nvSpPr>
          <p:spPr>
            <a:xfrm>
              <a:off x="3070440" y="4299840"/>
              <a:ext cx="723600" cy="638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Calibri"/>
                </a:rPr>
                <a:t>Cell1</a:t>
              </a:r>
              <a:endParaRPr dirty="0"/>
            </a:p>
          </p:txBody>
        </p:sp>
      </p:grpSp>
      <p:sp>
        <p:nvSpPr>
          <p:cNvPr id="156" name="CustomShape 17"/>
          <p:cNvSpPr/>
          <p:nvPr/>
        </p:nvSpPr>
        <p:spPr>
          <a:xfrm>
            <a:off x="5470920" y="4294440"/>
            <a:ext cx="72360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Cell2</a:t>
            </a:r>
            <a:endParaRPr dirty="0"/>
          </a:p>
        </p:txBody>
      </p:sp>
      <p:sp>
        <p:nvSpPr>
          <p:cNvPr id="159" name="CustomShape 20"/>
          <p:cNvSpPr/>
          <p:nvPr/>
        </p:nvSpPr>
        <p:spPr>
          <a:xfrm>
            <a:off x="634679" y="4685760"/>
            <a:ext cx="8245849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/>
              </a:rPr>
              <a:t>Delta increases the activity  of Notch in the neighbouring cell.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/>
              </a:rPr>
              <a:t>Notch lowers the activity of Delta within the same cell.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/>
              </a:rPr>
              <a:t>These relatively simple reactions can cause isolated cells to exhibit high Delta.</a:t>
            </a:r>
            <a:endParaRPr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/>
              </a:rPr>
              <a:t>Only cells with high Delta take on different cell fate (e.g. become hair cells) and so these simple reactions can create biological patterns.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429120" y="473872"/>
            <a:ext cx="33028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Delta-notch</a:t>
            </a:r>
            <a:r>
              <a:rPr lang="en-US" dirty="0">
                <a:solidFill>
                  <a:srgbClr val="002060"/>
                </a:solidFill>
                <a:latin typeface="Calibri Light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 two cells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" descr="Repeat of Sketch from previous slide showing two cells and the key features of the Delta-Notch pathway.">
            <a:extLst>
              <a:ext uri="{FF2B5EF4-FFF2-40B4-BE49-F238E27FC236}">
                <a16:creationId xmlns:a16="http://schemas.microsoft.com/office/drawing/2014/main" id="{94488EFE-72FF-452E-99AE-4E722BB027C1}"/>
              </a:ext>
            </a:extLst>
          </p:cNvPr>
          <p:cNvGrpSpPr/>
          <p:nvPr/>
        </p:nvGrpSpPr>
        <p:grpSpPr>
          <a:xfrm>
            <a:off x="4372380" y="307257"/>
            <a:ext cx="3847680" cy="2766240"/>
            <a:chOff x="2708640" y="2171880"/>
            <a:chExt cx="3847680" cy="2766240"/>
          </a:xfrm>
        </p:grpSpPr>
        <p:sp>
          <p:nvSpPr>
            <p:cNvPr id="175" name="CustomShape 16"/>
            <p:cNvSpPr/>
            <p:nvPr/>
          </p:nvSpPr>
          <p:spPr>
            <a:xfrm>
              <a:off x="3070440" y="4299840"/>
              <a:ext cx="723600" cy="638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Calibri"/>
                </a:rPr>
                <a:t>Cell1</a:t>
              </a:r>
              <a:endParaRPr/>
            </a:p>
          </p:txBody>
        </p:sp>
        <p:sp>
          <p:nvSpPr>
            <p:cNvPr id="176" name="CustomShape 17"/>
            <p:cNvSpPr/>
            <p:nvPr/>
          </p:nvSpPr>
          <p:spPr>
            <a:xfrm>
              <a:off x="5470920" y="4294440"/>
              <a:ext cx="723600" cy="638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Calibri"/>
                </a:rPr>
                <a:t>Cell2</a:t>
              </a:r>
              <a:endParaRPr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A44FD59-5559-49B8-A0E4-34076E9283C8}"/>
                </a:ext>
              </a:extLst>
            </p:cNvPr>
            <p:cNvGrpSpPr/>
            <p:nvPr/>
          </p:nvGrpSpPr>
          <p:grpSpPr>
            <a:xfrm>
              <a:off x="2708640" y="2171880"/>
              <a:ext cx="3847680" cy="1980720"/>
              <a:chOff x="2708640" y="2171880"/>
              <a:chExt cx="3847680" cy="1980720"/>
            </a:xfrm>
          </p:grpSpPr>
          <p:sp>
            <p:nvSpPr>
              <p:cNvPr id="161" name="CustomShape 2"/>
              <p:cNvSpPr/>
              <p:nvPr/>
            </p:nvSpPr>
            <p:spPr>
              <a:xfrm>
                <a:off x="2708640" y="2171880"/>
                <a:ext cx="1447560" cy="1980720"/>
              </a:xfrm>
              <a:prstGeom prst="roundRect">
                <a:avLst>
                  <a:gd name="adj" fmla="val 16667"/>
                </a:avLst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CustomShape 3"/>
              <p:cNvSpPr/>
              <p:nvPr/>
            </p:nvSpPr>
            <p:spPr>
              <a:xfrm>
                <a:off x="5108760" y="2171880"/>
                <a:ext cx="1447560" cy="1980720"/>
              </a:xfrm>
              <a:prstGeom prst="roundRect">
                <a:avLst>
                  <a:gd name="adj" fmla="val 16667"/>
                </a:avLst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CustomShape 4"/>
              <p:cNvSpPr/>
              <p:nvPr/>
            </p:nvSpPr>
            <p:spPr>
              <a:xfrm>
                <a:off x="3918240" y="2495520"/>
                <a:ext cx="475920" cy="475920"/>
              </a:xfrm>
              <a:prstGeom prst="ellipse">
                <a:avLst/>
              </a:prstGeom>
              <a:solidFill>
                <a:srgbClr val="FFFFFF"/>
              </a:solidFill>
              <a:ln w="28440">
                <a:solidFill>
                  <a:srgbClr val="44546A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CustomShape 5"/>
              <p:cNvSpPr/>
              <p:nvPr/>
            </p:nvSpPr>
            <p:spPr>
              <a:xfrm>
                <a:off x="3918240" y="3324240"/>
                <a:ext cx="475920" cy="475920"/>
              </a:xfrm>
              <a:prstGeom prst="ellipse">
                <a:avLst/>
              </a:prstGeom>
              <a:solidFill>
                <a:srgbClr val="FFFFFF"/>
              </a:solidFill>
              <a:ln w="28440">
                <a:solidFill>
                  <a:srgbClr val="44546A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CustomShape 6"/>
              <p:cNvSpPr/>
              <p:nvPr/>
            </p:nvSpPr>
            <p:spPr>
              <a:xfrm>
                <a:off x="4870800" y="2495520"/>
                <a:ext cx="475920" cy="475920"/>
              </a:xfrm>
              <a:prstGeom prst="ellipse">
                <a:avLst/>
              </a:prstGeom>
              <a:solidFill>
                <a:srgbClr val="FFFFFF"/>
              </a:solidFill>
              <a:ln w="28440">
                <a:solidFill>
                  <a:srgbClr val="44546A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CustomShape 7"/>
              <p:cNvSpPr/>
              <p:nvPr/>
            </p:nvSpPr>
            <p:spPr>
              <a:xfrm>
                <a:off x="4870800" y="3324240"/>
                <a:ext cx="475920" cy="475920"/>
              </a:xfrm>
              <a:prstGeom prst="ellipse">
                <a:avLst/>
              </a:prstGeom>
              <a:solidFill>
                <a:srgbClr val="FFFFFF"/>
              </a:solidFill>
              <a:ln w="28440">
                <a:solidFill>
                  <a:srgbClr val="44546A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CustomShape 8"/>
              <p:cNvSpPr/>
              <p:nvPr/>
            </p:nvSpPr>
            <p:spPr>
              <a:xfrm>
                <a:off x="3980160" y="2549160"/>
                <a:ext cx="414000" cy="675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GB">
                    <a:solidFill>
                      <a:srgbClr val="000000"/>
                    </a:solidFill>
                    <a:latin typeface="Calibri"/>
                  </a:rPr>
                  <a:t>D</a:t>
                </a:r>
                <a:r>
                  <a:rPr lang="en-GB" baseline="-25000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/>
              </a:p>
            </p:txBody>
          </p:sp>
          <p:sp>
            <p:nvSpPr>
              <p:cNvPr id="168" name="CustomShape 9"/>
              <p:cNvSpPr/>
              <p:nvPr/>
            </p:nvSpPr>
            <p:spPr>
              <a:xfrm>
                <a:off x="4908960" y="3377520"/>
                <a:ext cx="414000" cy="675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GB">
                    <a:solidFill>
                      <a:srgbClr val="000000"/>
                    </a:solidFill>
                    <a:latin typeface="Calibri"/>
                  </a:rPr>
                  <a:t>D</a:t>
                </a:r>
                <a:r>
                  <a:rPr lang="en-GB" baseline="-25000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/>
              </a:p>
            </p:txBody>
          </p:sp>
          <p:sp>
            <p:nvSpPr>
              <p:cNvPr id="169" name="CustomShape 10"/>
              <p:cNvSpPr/>
              <p:nvPr/>
            </p:nvSpPr>
            <p:spPr>
              <a:xfrm>
                <a:off x="3972960" y="3377520"/>
                <a:ext cx="414000" cy="675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GB">
                    <a:solidFill>
                      <a:srgbClr val="000000"/>
                    </a:solidFill>
                    <a:latin typeface="Calibri"/>
                  </a:rPr>
                  <a:t>N</a:t>
                </a:r>
                <a:r>
                  <a:rPr lang="en-GB" baseline="-25000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/>
              </a:p>
            </p:txBody>
          </p:sp>
          <p:sp>
            <p:nvSpPr>
              <p:cNvPr id="170" name="CustomShape 11"/>
              <p:cNvSpPr/>
              <p:nvPr/>
            </p:nvSpPr>
            <p:spPr>
              <a:xfrm>
                <a:off x="4920840" y="2549160"/>
                <a:ext cx="414000" cy="675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GB">
                    <a:solidFill>
                      <a:srgbClr val="000000"/>
                    </a:solidFill>
                    <a:latin typeface="Calibri"/>
                  </a:rPr>
                  <a:t>N</a:t>
                </a:r>
                <a:r>
                  <a:rPr lang="en-GB" baseline="-25000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/>
              </a:p>
            </p:txBody>
          </p:sp>
          <p:sp>
            <p:nvSpPr>
              <p:cNvPr id="171" name="CustomShape 12"/>
              <p:cNvSpPr/>
              <p:nvPr/>
            </p:nvSpPr>
            <p:spPr>
              <a:xfrm>
                <a:off x="4984920" y="2705040"/>
                <a:ext cx="847440" cy="847440"/>
              </a:xfrm>
              <a:prstGeom prst="arc">
                <a:avLst>
                  <a:gd name="adj1" fmla="val 16200000"/>
                  <a:gd name="adj2" fmla="val 5459629"/>
                </a:avLst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13"/>
              <p:cNvSpPr/>
              <p:nvPr/>
            </p:nvSpPr>
            <p:spPr>
              <a:xfrm>
                <a:off x="5408640" y="3396600"/>
                <a:ext cx="0" cy="27972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CustomShape 14"/>
              <p:cNvSpPr/>
              <p:nvPr/>
            </p:nvSpPr>
            <p:spPr>
              <a:xfrm rot="10800000">
                <a:off x="3432960" y="2705400"/>
                <a:ext cx="847440" cy="847440"/>
              </a:xfrm>
              <a:prstGeom prst="arc">
                <a:avLst>
                  <a:gd name="adj1" fmla="val 16200000"/>
                  <a:gd name="adj2" fmla="val 5459629"/>
                </a:avLst>
              </a:prstGeom>
              <a:noFill/>
              <a:ln w="28440">
                <a:solidFill>
                  <a:srgbClr val="000000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15"/>
              <p:cNvSpPr/>
              <p:nvPr/>
            </p:nvSpPr>
            <p:spPr>
              <a:xfrm flipV="1">
                <a:off x="3856320" y="2581200"/>
                <a:ext cx="0" cy="27972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CustomShape 18"/>
              <p:cNvSpPr/>
              <p:nvPr/>
            </p:nvSpPr>
            <p:spPr>
              <a:xfrm>
                <a:off x="4394520" y="2733840"/>
                <a:ext cx="475920" cy="360"/>
              </a:xfrm>
              <a:prstGeom prst="straightConnector1">
                <a:avLst/>
              </a:prstGeom>
              <a:noFill/>
              <a:ln w="28440">
                <a:solidFill>
                  <a:srgbClr val="000000"/>
                </a:solidFill>
                <a:miter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CustomShape 19"/>
              <p:cNvSpPr/>
              <p:nvPr/>
            </p:nvSpPr>
            <p:spPr>
              <a:xfrm flipH="1">
                <a:off x="4387320" y="3562200"/>
                <a:ext cx="483120" cy="360"/>
              </a:xfrm>
              <a:prstGeom prst="straightConnector1">
                <a:avLst/>
              </a:prstGeom>
              <a:noFill/>
              <a:ln w="28440">
                <a:solidFill>
                  <a:srgbClr val="000000"/>
                </a:solidFill>
                <a:miter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5" descr="The four ordinary differential equations that represent Delta-Notch signalling between two cells. Please listen to the lecture recording for information. ">
            <a:extLst>
              <a:ext uri="{FF2B5EF4-FFF2-40B4-BE49-F238E27FC236}">
                <a16:creationId xmlns:a16="http://schemas.microsoft.com/office/drawing/2014/main" id="{C482F4CB-8834-791E-1365-F18B20805F84}"/>
              </a:ext>
            </a:extLst>
          </p:cNvPr>
          <p:cNvGrpSpPr/>
          <p:nvPr/>
        </p:nvGrpSpPr>
        <p:grpSpPr>
          <a:xfrm>
            <a:off x="0" y="2869061"/>
            <a:ext cx="9361909" cy="3957207"/>
            <a:chOff x="0" y="2869061"/>
            <a:chExt cx="9361909" cy="39572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D7A6FBC-5EB7-4C8B-8B7C-0D4F4D35E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1249"/>
              <a:ext cx="9361909" cy="203770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CEEC09-1E4C-4BA5-B364-1F04C09B9513}"/>
                </a:ext>
              </a:extLst>
            </p:cNvPr>
            <p:cNvSpPr txBox="1"/>
            <p:nvPr/>
          </p:nvSpPr>
          <p:spPr>
            <a:xfrm>
              <a:off x="3862145" y="6179937"/>
              <a:ext cx="2430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i="1" dirty="0">
                  <a:solidFill>
                    <a:srgbClr val="C00000"/>
                  </a:solidFill>
                  <a:latin typeface="+mj-lt"/>
                </a:rPr>
                <a:t>Notch inhibits Delta in the same cell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F8EC99-6A3F-413D-B53A-20B251C77EEE}"/>
                </a:ext>
              </a:extLst>
            </p:cNvPr>
            <p:cNvSpPr txBox="1"/>
            <p:nvPr/>
          </p:nvSpPr>
          <p:spPr>
            <a:xfrm>
              <a:off x="5360104" y="2869061"/>
              <a:ext cx="3549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i="1" dirty="0">
                  <a:solidFill>
                    <a:srgbClr val="C00000"/>
                  </a:solidFill>
                  <a:latin typeface="+mj-lt"/>
                </a:rPr>
                <a:t>Delta promotes Notch in the neighbouring cell.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D372EE7-84D3-42A7-B5E1-1B6A360E6DB0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3409628" y="3192227"/>
              <a:ext cx="1950476" cy="71930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2F2461-A433-4D48-84C7-94A7D73B3B2E}"/>
                </a:ext>
              </a:extLst>
            </p:cNvPr>
            <p:cNvCxnSpPr>
              <a:cxnSpLocks/>
            </p:cNvCxnSpPr>
            <p:nvPr/>
          </p:nvCxnSpPr>
          <p:spPr>
            <a:xfrm>
              <a:off x="6416298" y="3501036"/>
              <a:ext cx="117882" cy="41049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03BBC45-751F-4A31-8971-0DA058F85669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2730479" y="5828955"/>
              <a:ext cx="1131666" cy="67414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DADB57B-09F6-46B2-802B-13DC7BB441E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6292620" y="5828955"/>
              <a:ext cx="744451" cy="67414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628560" y="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Practical Part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28560" y="1253520"/>
            <a:ext cx="788652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Let’s simulate Delta-Notch signaling in two cells.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latin typeface="Calibri" panose="020F0502020204030204" pitchFamily="34" charset="0"/>
              </a:rPr>
              <a:t>Please download the instructions for the practical from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Moodle. 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Spatial models: 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rPr>
              <a:t>S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ummary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topics covered in this module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28560" y="2334143"/>
            <a:ext cx="7428045" cy="435096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We will have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three sessions on Spatial models: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Cellular models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				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Diffusion and </a:t>
            </a:r>
            <a:r>
              <a:rPr lang="en-GB" sz="2800" dirty="0">
                <a:solidFill>
                  <a:prstClr val="black"/>
                </a:solidFill>
                <a:latin typeface="Arial"/>
              </a:rPr>
              <a:t>p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ollution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				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Diffusion and patterns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		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How did the zebra get his stripes?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				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			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Spatial models: Cellular Models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rPr>
              <a:t>Today’s L</a:t>
            </a:r>
            <a:r>
              <a:rPr kumimoji="0" lang="en-US" sz="36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earning 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rPr>
              <a:t>O</a:t>
            </a:r>
            <a:r>
              <a:rPr kumimoji="0" lang="en-US" sz="3600" b="0" i="0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bjectives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28560" y="1690200"/>
            <a:ext cx="7428045" cy="435096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Understanding what spatial models are and why we use them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Learning one technique for constructing and simulating a spatial model (‘Cellular modelling approach’)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	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Learning how to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programme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analyse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a spatial model, and critically evaluate the model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			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			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36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What do we mean by spatial models?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We have previously considered a radioactive leak model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CFDF8-1C19-E22C-1053-5CE173102266}"/>
                  </a:ext>
                </a:extLst>
              </p:cNvPr>
              <p:cNvSpPr txBox="1"/>
              <p:nvPr/>
            </p:nvSpPr>
            <p:spPr>
              <a:xfrm>
                <a:off x="899662" y="3293700"/>
                <a:ext cx="4055892" cy="13545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6000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6000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sz="6000" dirty="0"/>
                  <a:t> </a:t>
                </a:r>
                <a:r>
                  <a:rPr lang="en-US" sz="4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r – β X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CFDF8-1C19-E22C-1053-5CE173102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62" y="3293700"/>
                <a:ext cx="4055892" cy="1354538"/>
              </a:xfrm>
              <a:prstGeom prst="rect">
                <a:avLst/>
              </a:prstGeom>
              <a:blipFill>
                <a:blip r:embed="rId3"/>
                <a:stretch>
                  <a:fillRect l="-531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 descr="Graph showing an example simulation output of the radioactive leak model, with X(t) on the y-axis and t on the x-axis. The line starts at X=0 and increases, before reaching a plateau.">
            <a:extLst>
              <a:ext uri="{FF2B5EF4-FFF2-40B4-BE49-F238E27FC236}">
                <a16:creationId xmlns:a16="http://schemas.microsoft.com/office/drawing/2014/main" id="{61824672-83CE-D363-A7CC-76BC0E1F568D}"/>
              </a:ext>
            </a:extLst>
          </p:cNvPr>
          <p:cNvGrpSpPr/>
          <p:nvPr/>
        </p:nvGrpSpPr>
        <p:grpSpPr>
          <a:xfrm>
            <a:off x="4679074" y="2862470"/>
            <a:ext cx="3836005" cy="2679370"/>
            <a:chOff x="4679074" y="2862470"/>
            <a:chExt cx="3836005" cy="2679370"/>
          </a:xfrm>
        </p:grpSpPr>
        <p:pic>
          <p:nvPicPr>
            <p:cNvPr id="85" name="Picture 4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810538" y="2862470"/>
              <a:ext cx="3704541" cy="255661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3"/>
            <p:cNvSpPr/>
            <p:nvPr/>
          </p:nvSpPr>
          <p:spPr>
            <a:xfrm>
              <a:off x="4679074" y="3973043"/>
              <a:ext cx="2764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Calibri"/>
                </a:rPr>
                <a:t>X</a:t>
              </a:r>
              <a:endParaRPr dirty="0"/>
            </a:p>
          </p:txBody>
        </p:sp>
        <p:sp>
          <p:nvSpPr>
            <p:cNvPr id="87" name="CustomShape 4"/>
            <p:cNvSpPr/>
            <p:nvPr/>
          </p:nvSpPr>
          <p:spPr>
            <a:xfrm>
              <a:off x="6365520" y="5177160"/>
              <a:ext cx="2764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Calibri"/>
                </a:rPr>
                <a:t>t</a:t>
              </a:r>
              <a:endParaRPr/>
            </a:p>
          </p:txBody>
        </p:sp>
      </p:grpSp>
      <p:sp>
        <p:nvSpPr>
          <p:cNvPr id="88" name="CustomShape 5"/>
          <p:cNvSpPr/>
          <p:nvPr/>
        </p:nvSpPr>
        <p:spPr>
          <a:xfrm>
            <a:off x="628560" y="5546160"/>
            <a:ext cx="8254800" cy="118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This model predicts ‘X’ at a single point in space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What if we were interested in the level of X at different points in space?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(e.g. relative to the source of a radioactive leak)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5C5574-43A0-772E-662A-E5E70469BB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0841" y="-511000"/>
            <a:ext cx="3018775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 of a spatial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B5FF45-D524-88E7-5640-8DEE9C85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6673" y="250657"/>
            <a:ext cx="8630653" cy="28996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Shape 1"/>
          <p:cNvSpPr txBox="1">
            <a:spLocks/>
          </p:cNvSpPr>
          <p:nvPr/>
        </p:nvSpPr>
        <p:spPr>
          <a:xfrm>
            <a:off x="320841" y="1700462"/>
            <a:ext cx="8502316" cy="386304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Spatial models are models in which in addition to variation of some property over time, there is also some variation in space.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create a spatial model?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could we create a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model?</a:t>
            </a:r>
          </a:p>
        </p:txBody>
      </p:sp>
    </p:spTree>
    <p:extLst>
      <p:ext uri="{BB962C8B-B14F-4D97-AF65-F5344CB8AC3E}">
        <p14:creationId xmlns:p14="http://schemas.microsoft.com/office/powerpoint/2010/main" val="334687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1458553" y="-2610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Why create a spatial model?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3710" y="1124432"/>
            <a:ext cx="2795927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Single cell models to understand calcium oscillations</a:t>
            </a:r>
            <a:endParaRPr sz="2000" dirty="0"/>
          </a:p>
        </p:txBody>
      </p:sp>
      <p:pic>
        <p:nvPicPr>
          <p:cNvPr id="100" name="Picture 2" descr="Image showing calcium distribution within a single cell in a time series."/>
          <p:cNvPicPr/>
          <p:nvPr/>
        </p:nvPicPr>
        <p:blipFill rotWithShape="1">
          <a:blip r:embed="rId3"/>
          <a:srcRect l="-2" t="-2" r="45093" b="22290"/>
          <a:stretch/>
        </p:blipFill>
        <p:spPr>
          <a:xfrm>
            <a:off x="591989" y="2078621"/>
            <a:ext cx="2957110" cy="4350959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B88753-1A27-4489-B466-FE96F6A20B4F}"/>
              </a:ext>
            </a:extLst>
          </p:cNvPr>
          <p:cNvSpPr/>
          <p:nvPr/>
        </p:nvSpPr>
        <p:spPr>
          <a:xfrm>
            <a:off x="4077399" y="11647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Tissue scale models to understand embryonic patterning</a:t>
            </a:r>
            <a:endParaRPr lang="en-GB" sz="2000" dirty="0"/>
          </a:p>
        </p:txBody>
      </p:sp>
      <p:pic>
        <p:nvPicPr>
          <p:cNvPr id="6" name="Picture 6" descr="Image of a fish, with spots in a regular pattern.">
            <a:extLst>
              <a:ext uri="{FF2B5EF4-FFF2-40B4-BE49-F238E27FC236}">
                <a16:creationId xmlns:a16="http://schemas.microsoft.com/office/drawing/2014/main" id="{E38A1A68-FD24-41CD-9B23-B9EDA9150C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76861" y="1710234"/>
            <a:ext cx="4226040" cy="123516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685727-37C8-4896-9D06-95D2C7224205}"/>
              </a:ext>
            </a:extLst>
          </p:cNvPr>
          <p:cNvSpPr/>
          <p:nvPr/>
        </p:nvSpPr>
        <p:spPr>
          <a:xfrm>
            <a:off x="4030901" y="31431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Population scale</a:t>
            </a:r>
            <a:r>
              <a:rPr lang="en-GB" sz="2000" dirty="0">
                <a:latin typeface="Calibri" panose="020F0502020204030204" pitchFamily="34" charset="0"/>
              </a:rPr>
              <a:t> to understand the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spread of infectious diseases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8" name="Picture 3" descr="Image showing spread of an infectious disease in the southern half of the UK.">
            <a:extLst>
              <a:ext uri="{FF2B5EF4-FFF2-40B4-BE49-F238E27FC236}">
                <a16:creationId xmlns:a16="http://schemas.microsoft.com/office/drawing/2014/main" id="{32F34FE4-7D72-4980-86CD-D1C3EC90C7E4}"/>
              </a:ext>
            </a:extLst>
          </p:cNvPr>
          <p:cNvPicPr/>
          <p:nvPr/>
        </p:nvPicPr>
        <p:blipFill rotWithShape="1">
          <a:blip r:embed="rId3"/>
          <a:srcRect t="1" b="33890"/>
          <a:stretch/>
        </p:blipFill>
        <p:spPr>
          <a:xfrm>
            <a:off x="4906267" y="3789465"/>
            <a:ext cx="3536878" cy="310146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391887" y="365040"/>
            <a:ext cx="853696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How could we create a spatial model?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28560" y="2039068"/>
            <a:ext cx="7886520" cy="1814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We can divide the space into compartments (or cells) and model the system using coupled ODEs for the concentration in each cell.</a:t>
            </a:r>
            <a:endParaRPr sz="20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GB" sz="20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</a:rPr>
              <a:t>This approach is called </a:t>
            </a: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cellular modelling</a:t>
            </a:r>
            <a:r>
              <a:rPr lang="en-GB" sz="2000" dirty="0">
                <a:latin typeface="Calibri" panose="020F0502020204030204" pitchFamily="34" charset="0"/>
              </a:rPr>
              <a:t> and enables us to simulate reactions and transport that occur between neighbouring cells.</a:t>
            </a:r>
            <a:endParaRPr sz="2000" dirty="0">
              <a:latin typeface="Calibri" panose="020F0502020204030204" pitchFamily="34" charset="0"/>
            </a:endParaRPr>
          </a:p>
        </p:txBody>
      </p:sp>
      <p:pic>
        <p:nvPicPr>
          <p:cNvPr id="4" name="Picture 6" descr="Sketch showing biological tissue composed of polygonal cells. Cell vertices are marked with red dots, and reactions between neighbouring cells are represented by green arrows.">
            <a:extLst>
              <a:ext uri="{FF2B5EF4-FFF2-40B4-BE49-F238E27FC236}">
                <a16:creationId xmlns:a16="http://schemas.microsoft.com/office/drawing/2014/main" id="{25020434-AB04-4BD0-9300-549B28FDC17E}"/>
              </a:ext>
            </a:extLst>
          </p:cNvPr>
          <p:cNvPicPr/>
          <p:nvPr/>
        </p:nvPicPr>
        <p:blipFill rotWithShape="1">
          <a:blip r:embed="rId3"/>
          <a:srcRect l="34707" r="-4876"/>
          <a:stretch/>
        </p:blipFill>
        <p:spPr>
          <a:xfrm>
            <a:off x="2789695" y="3853829"/>
            <a:ext cx="3363131" cy="249374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628560" y="27382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Today’s example model:</a:t>
            </a:r>
            <a:b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</a:b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Embryo development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85840" y="5593998"/>
            <a:ext cx="8229240" cy="435096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During development, patterning is required to create and organize different types of cells into an organism.</a:t>
            </a:r>
            <a:endParaRPr dirty="0"/>
          </a:p>
        </p:txBody>
      </p:sp>
      <p:pic>
        <p:nvPicPr>
          <p:cNvPr id="2" name="Picture 1" descr="Image showing developmental stages of a human embryo.">
            <a:extLst>
              <a:ext uri="{FF2B5EF4-FFF2-40B4-BE49-F238E27FC236}">
                <a16:creationId xmlns:a16="http://schemas.microsoft.com/office/drawing/2014/main" id="{7207F82A-15E8-431F-8891-7FF1CCC3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87" y="1817616"/>
            <a:ext cx="6256866" cy="3868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F6F042-2552-F531-D99E-A519F8B607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2636" y="232816"/>
            <a:ext cx="3881447" cy="212365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The Delta-Notch signaling pathway</a:t>
            </a: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CB0C23B-F2BD-5855-6B61-57C35E96722E}"/>
              </a:ext>
            </a:extLst>
          </p:cNvPr>
          <p:cNvSpPr txBox="1">
            <a:spLocks/>
          </p:cNvSpPr>
          <p:nvPr/>
        </p:nvSpPr>
        <p:spPr>
          <a:xfrm>
            <a:off x="372637" y="2897746"/>
            <a:ext cx="3615650" cy="52268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sz="2800" dirty="0">
                <a:latin typeface="Calibri Light"/>
                <a:ea typeface="+mn-ea"/>
                <a:cs typeface="+mn-cs"/>
              </a:rPr>
              <a:t>Delta-Notch a cell-to-cell signaling pathway (often called a  </a:t>
            </a:r>
            <a:r>
              <a:rPr lang="en-US" sz="2800" b="1" dirty="0" err="1">
                <a:solidFill>
                  <a:srgbClr val="FF0000"/>
                </a:solidFill>
                <a:latin typeface="Calibri Light"/>
                <a:ea typeface="+mn-ea"/>
                <a:cs typeface="+mn-cs"/>
              </a:rPr>
              <a:t>juxtacrine</a:t>
            </a:r>
            <a:r>
              <a:rPr lang="en-US" sz="2800" b="1" dirty="0">
                <a:solidFill>
                  <a:srgbClr val="FF0000"/>
                </a:solidFill>
                <a:latin typeface="Calibri Light"/>
                <a:ea typeface="+mn-ea"/>
                <a:cs typeface="+mn-cs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 Light"/>
                <a:ea typeface="+mn-ea"/>
                <a:cs typeface="+mn-cs"/>
              </a:rPr>
              <a:t>signalling</a:t>
            </a:r>
            <a:r>
              <a:rPr lang="en-US" sz="2800" b="1" dirty="0">
                <a:solidFill>
                  <a:srgbClr val="FF0000"/>
                </a:solidFill>
                <a:latin typeface="Calibri Light"/>
                <a:ea typeface="+mn-ea"/>
                <a:cs typeface="+mn-cs"/>
              </a:rPr>
              <a:t> pathway</a:t>
            </a:r>
            <a:r>
              <a:rPr lang="en-US" sz="2800" b="1" dirty="0">
                <a:latin typeface="Calibri Light"/>
                <a:ea typeface="+mn-ea"/>
                <a:cs typeface="+mn-cs"/>
              </a:rPr>
              <a:t>)</a:t>
            </a:r>
            <a:r>
              <a:rPr lang="en-US" sz="2800" dirty="0">
                <a:latin typeface="Calibri Light"/>
                <a:ea typeface="+mn-ea"/>
                <a:cs typeface="+mn-cs"/>
              </a:rPr>
              <a:t> that is present in all animal species and is essential for many patterning processes in embryonic development.</a:t>
            </a:r>
          </a:p>
          <a:p>
            <a:pPr marL="457200" indent="-457200">
              <a:spcBef>
                <a:spcPts val="0"/>
              </a:spcBef>
              <a:buFontTx/>
              <a:buChar char="-"/>
              <a:defRPr/>
            </a:pPr>
            <a:endParaRPr lang="en-US" sz="2800" dirty="0">
              <a:latin typeface="Calibri Light"/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en-US" sz="2800" dirty="0">
                <a:latin typeface="Calibri Light"/>
                <a:ea typeface="+mn-ea"/>
                <a:cs typeface="+mn-cs"/>
              </a:rPr>
              <a:t> 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solidFill>
                <a:srgbClr val="002060"/>
              </a:solidFill>
              <a:latin typeface="Calibri Light"/>
              <a:ea typeface="+mn-ea"/>
              <a:cs typeface="+mn-cs"/>
            </a:endParaRPr>
          </a:p>
          <a:p>
            <a:pPr marL="285750" indent="-285750">
              <a:spcBef>
                <a:spcPts val="0"/>
              </a:spcBef>
              <a:buFontTx/>
              <a:buChar char="-"/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Diagram showing Delta ligand on one cell interacting with the Notch receptor on the neighbouring cell.">
            <a:extLst>
              <a:ext uri="{FF2B5EF4-FFF2-40B4-BE49-F238E27FC236}">
                <a16:creationId xmlns:a16="http://schemas.microsoft.com/office/drawing/2014/main" id="{599AF342-4064-4FF5-B9A4-375AD9BD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21" y="251636"/>
            <a:ext cx="3881447" cy="6025177"/>
          </a:xfrm>
          <a:prstGeom prst="rect">
            <a:avLst/>
          </a:prstGeom>
        </p:spPr>
      </p:pic>
      <p:sp>
        <p:nvSpPr>
          <p:cNvPr id="134" name="CustomShape 2"/>
          <p:cNvSpPr>
            <a:spLocks/>
          </p:cNvSpPr>
          <p:nvPr/>
        </p:nvSpPr>
        <p:spPr>
          <a:xfrm>
            <a:off x="7028356" y="6403320"/>
            <a:ext cx="2561760" cy="4546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0000" tIns="45000" rIns="90000" bIns="45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(Lai, Development, 2004.)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692</Words>
  <Application>Microsoft Macintosh PowerPoint</Application>
  <PresentationFormat>On-screen Show (4:3)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StarSymbol</vt:lpstr>
      <vt:lpstr>Arial</vt:lpstr>
      <vt:lpstr>Calibri</vt:lpstr>
      <vt:lpstr>Calibri Light</vt:lpstr>
      <vt:lpstr>Cambria Math</vt:lpstr>
      <vt:lpstr>Courier New</vt:lpstr>
      <vt:lpstr>Office Theme</vt:lpstr>
      <vt:lpstr>1_Office Theme</vt:lpstr>
      <vt:lpstr>BIOS3036 Computer Modelling in Science: Applications  Cellular Models Part 1</vt:lpstr>
      <vt:lpstr>Spatial models:  Summary of topics covered in this module</vt:lpstr>
      <vt:lpstr>Spatial models: Cellular Models Today’s Learning Objectives</vt:lpstr>
      <vt:lpstr>What do we mean by spatial models?</vt:lpstr>
      <vt:lpstr>Definition of a spatial model</vt:lpstr>
      <vt:lpstr>Why create a spatial model?</vt:lpstr>
      <vt:lpstr>How could we create a spatial model?</vt:lpstr>
      <vt:lpstr>Today’s example model: Embryo development</vt:lpstr>
      <vt:lpstr>The Delta-Notch signaling pathway</vt:lpstr>
      <vt:lpstr>Examples of Delta-Notch patterning in development</vt:lpstr>
      <vt:lpstr>Delta-notch – the full network</vt:lpstr>
      <vt:lpstr>Delta-notch – the key features</vt:lpstr>
      <vt:lpstr>Delta-notch in two cells</vt:lpstr>
      <vt:lpstr>Practical Part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Band</dc:creator>
  <cp:lastModifiedBy>Yuyang WANG (20411167)</cp:lastModifiedBy>
  <cp:revision>87</cp:revision>
  <dcterms:modified xsi:type="dcterms:W3CDTF">2024-11-09T10:57:17Z</dcterms:modified>
</cp:coreProperties>
</file>