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65" r:id="rId4"/>
    <p:sldId id="257" r:id="rId5"/>
    <p:sldId id="266" r:id="rId6"/>
    <p:sldId id="260" r:id="rId7"/>
    <p:sldId id="267"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17" d="100"/>
          <a:sy n="117" d="100"/>
        </p:scale>
        <p:origin x="148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63066-EEDA-C741-BC31-4C2ACF0681C4}" type="datetimeFigureOut">
              <a:rPr lang="en-US" smtClean="0"/>
              <a:t>10/31/24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4B59C-31CF-4647-8C85-2F076B2062C2}" type="slidenum">
              <a:rPr lang="en-US" smtClean="0"/>
              <a:t>‹#›</a:t>
            </a:fld>
            <a:endParaRPr lang="en-US"/>
          </a:p>
        </p:txBody>
      </p:sp>
    </p:spTree>
    <p:extLst>
      <p:ext uri="{BB962C8B-B14F-4D97-AF65-F5344CB8AC3E}">
        <p14:creationId xmlns:p14="http://schemas.microsoft.com/office/powerpoint/2010/main" val="3180261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74B59C-31CF-4647-8C85-2F076B2062C2}" type="slidenum">
              <a:rPr lang="en-US" smtClean="0"/>
              <a:t>6</a:t>
            </a:fld>
            <a:endParaRPr lang="en-US"/>
          </a:p>
        </p:txBody>
      </p:sp>
    </p:spTree>
    <p:extLst>
      <p:ext uri="{BB962C8B-B14F-4D97-AF65-F5344CB8AC3E}">
        <p14:creationId xmlns:p14="http://schemas.microsoft.com/office/powerpoint/2010/main" val="237933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10/31/24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10/31/24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10/31/24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aru-Tachibana/COPD-Dissertation-Private" TargetMode="External"/><Relationship Id="rId7" Type="http://schemas.openxmlformats.org/officeDocument/2006/relationships/hyperlink" Target="https://www.ons.gov.uk/censu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ephtracking.cdc.gov/DataExplorer/" TargetMode="External"/><Relationship Id="rId5" Type="http://schemas.openxmlformats.org/officeDocument/2006/relationships/hyperlink" Target="https://aqs.epa.gov/aqsweb/documents/data_api.html" TargetMode="External"/><Relationship Id="rId4" Type="http://schemas.openxmlformats.org/officeDocument/2006/relationships/hyperlink" Target="https://aqs.epa.gov/aqsweb/airdata/download_file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8975"/>
            <a:ext cx="7772400" cy="1470025"/>
          </a:xfrm>
        </p:spPr>
        <p:txBody>
          <a:bodyPr>
            <a:noAutofit/>
          </a:bodyPr>
          <a:lstStyle/>
          <a:p>
            <a:pPr algn="l"/>
            <a:r>
              <a:rPr lang="en-GB" sz="3200" b="1" i="0" dirty="0">
                <a:solidFill>
                  <a:srgbClr val="1F2328"/>
                </a:solidFill>
                <a:effectLst/>
                <a:ea typeface="Verdana" panose="020B0604030504040204" pitchFamily="34" charset="0"/>
                <a:cs typeface="Arial" panose="020B0604020202020204" pitchFamily="34" charset="0"/>
              </a:rPr>
              <a:t>Impact of Rural Healthcare Access and Air Quality on COPD Prevalence in South Dakota During the COVID-19 Pandemic: A Localised Spatial Analysis</a:t>
            </a:r>
            <a:endParaRPr sz="3200" dirty="0">
              <a:ea typeface="Verdana" panose="020B0604030504040204" pitchFamily="34" charset="0"/>
              <a:cs typeface="Arial" panose="020B0604020202020204" pitchFamily="34" charset="0"/>
            </a:endParaRPr>
          </a:p>
        </p:txBody>
      </p:sp>
      <p:sp>
        <p:nvSpPr>
          <p:cNvPr id="3" name="Subtitle 2"/>
          <p:cNvSpPr>
            <a:spLocks noGrp="1"/>
          </p:cNvSpPr>
          <p:nvPr>
            <p:ph type="subTitle" idx="1"/>
          </p:nvPr>
        </p:nvSpPr>
        <p:spPr>
          <a:xfrm>
            <a:off x="2057400" y="4506685"/>
            <a:ext cx="6400800" cy="1752600"/>
          </a:xfrm>
        </p:spPr>
        <p:txBody>
          <a:bodyPr>
            <a:normAutofit/>
          </a:bodyPr>
          <a:lstStyle/>
          <a:p>
            <a:pPr algn="r"/>
            <a:r>
              <a:rPr lang="en-US" sz="2000" dirty="0">
                <a:cs typeface="Arial" panose="020B0604020202020204" pitchFamily="34" charset="0"/>
              </a:rPr>
              <a:t>Yuyang Wang</a:t>
            </a:r>
            <a:endParaRPr sz="2000" dirty="0">
              <a:cs typeface="Arial" panose="020B0604020202020204" pitchFamily="34" charset="0"/>
            </a:endParaRPr>
          </a:p>
          <a:p>
            <a:pPr algn="r"/>
            <a:r>
              <a:rPr lang="en-US" sz="2000" dirty="0">
                <a:cs typeface="Arial" panose="020B0604020202020204" pitchFamily="34" charset="0"/>
              </a:rPr>
              <a:t>31 October 2024</a:t>
            </a:r>
            <a:endParaRPr sz="2000" dirty="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t>Background Summary</a:t>
            </a:r>
          </a:p>
        </p:txBody>
      </p:sp>
      <p:sp>
        <p:nvSpPr>
          <p:cNvPr id="5" name="Content Placeholder 4">
            <a:extLst>
              <a:ext uri="{FF2B5EF4-FFF2-40B4-BE49-F238E27FC236}">
                <a16:creationId xmlns:a16="http://schemas.microsoft.com/office/drawing/2014/main" id="{E922F102-CA89-3D43-8813-DE9B3848C37F}"/>
              </a:ext>
            </a:extLst>
          </p:cNvPr>
          <p:cNvSpPr>
            <a:spLocks noGrp="1"/>
          </p:cNvSpPr>
          <p:nvPr>
            <p:ph idx="1"/>
          </p:nvPr>
        </p:nvSpPr>
        <p:spPr>
          <a:xfrm>
            <a:off x="457200" y="1417638"/>
            <a:ext cx="8229600" cy="4917848"/>
          </a:xfrm>
        </p:spPr>
        <p:txBody>
          <a:bodyPr>
            <a:normAutofit fontScale="92500"/>
          </a:bodyPr>
          <a:lstStyle/>
          <a:p>
            <a:pPr algn="l">
              <a:lnSpc>
                <a:spcPct val="170000"/>
              </a:lnSpc>
            </a:pPr>
            <a:r>
              <a:rPr lang="en-GB" sz="1600" b="1" i="0" dirty="0">
                <a:solidFill>
                  <a:srgbClr val="1F2328"/>
                </a:solidFill>
                <a:effectLst/>
              </a:rPr>
              <a:t>Chronic Obstructive Pulmonary Disease (COPD)</a:t>
            </a:r>
          </a:p>
          <a:p>
            <a:pPr algn="l">
              <a:lnSpc>
                <a:spcPct val="170000"/>
              </a:lnSpc>
              <a:buFontTx/>
              <a:buChar char="-"/>
            </a:pPr>
            <a:r>
              <a:rPr lang="en-GB" sz="1600" b="0" i="0" dirty="0">
                <a:solidFill>
                  <a:srgbClr val="1F2328"/>
                </a:solidFill>
                <a:effectLst/>
              </a:rPr>
              <a:t>a significant public health challenge. </a:t>
            </a:r>
          </a:p>
          <a:p>
            <a:pPr algn="l">
              <a:lnSpc>
                <a:spcPct val="170000"/>
              </a:lnSpc>
              <a:buFontTx/>
              <a:buChar char="-"/>
            </a:pPr>
            <a:r>
              <a:rPr lang="en-GB" sz="1600" dirty="0">
                <a:solidFill>
                  <a:srgbClr val="1F2328"/>
                </a:solidFill>
              </a:rPr>
              <a:t>Smoking and exposure to harmful fumes or dust can make the lungs more vulnerable to damage.</a:t>
            </a:r>
          </a:p>
          <a:p>
            <a:pPr algn="l">
              <a:lnSpc>
                <a:spcPct val="170000"/>
              </a:lnSpc>
              <a:buFontTx/>
              <a:buChar char="-"/>
            </a:pPr>
            <a:r>
              <a:rPr lang="en-GB" sz="1600" b="0" i="0" dirty="0">
                <a:solidFill>
                  <a:srgbClr val="1F2328"/>
                </a:solidFill>
                <a:effectLst/>
              </a:rPr>
              <a:t>can be exacerbated by environmental factors such as air quality, which directly influences respiratory health.</a:t>
            </a:r>
          </a:p>
          <a:p>
            <a:pPr marL="0" indent="0" algn="l">
              <a:lnSpc>
                <a:spcPct val="170000"/>
              </a:lnSpc>
              <a:buNone/>
            </a:pPr>
            <a:endParaRPr lang="en-GB" sz="1600" b="0" i="0" dirty="0">
              <a:solidFill>
                <a:srgbClr val="1F2328"/>
              </a:solidFill>
              <a:effectLst/>
            </a:endParaRPr>
          </a:p>
          <a:p>
            <a:pPr algn="l">
              <a:lnSpc>
                <a:spcPct val="170000"/>
              </a:lnSpc>
            </a:pPr>
            <a:r>
              <a:rPr lang="en-GB" sz="1600" b="1" i="0" dirty="0">
                <a:solidFill>
                  <a:srgbClr val="1F2328"/>
                </a:solidFill>
                <a:effectLst/>
              </a:rPr>
              <a:t>South Dakota</a:t>
            </a:r>
          </a:p>
          <a:p>
            <a:pPr algn="l">
              <a:lnSpc>
                <a:spcPct val="170000"/>
              </a:lnSpc>
              <a:buFontTx/>
              <a:buChar char="-"/>
            </a:pPr>
            <a:r>
              <a:rPr lang="en-GB" sz="1600" b="0" i="0" dirty="0">
                <a:solidFill>
                  <a:srgbClr val="1F2328"/>
                </a:solidFill>
                <a:effectLst/>
              </a:rPr>
              <a:t>approximately 61% of its population residing in rural areas.</a:t>
            </a:r>
          </a:p>
          <a:p>
            <a:pPr algn="l">
              <a:lnSpc>
                <a:spcPct val="170000"/>
              </a:lnSpc>
              <a:buFontTx/>
              <a:buChar char="-"/>
            </a:pPr>
            <a:r>
              <a:rPr lang="en-GB" sz="1600" b="0" i="0" dirty="0">
                <a:solidFill>
                  <a:srgbClr val="1F2328"/>
                </a:solidFill>
                <a:effectLst/>
              </a:rPr>
              <a:t>fewer healthcare facilities, longer travel distances to medical services, and a shortage of healthcare professionals. </a:t>
            </a:r>
          </a:p>
          <a:p>
            <a:pPr algn="l">
              <a:lnSpc>
                <a:spcPct val="170000"/>
              </a:lnSpc>
              <a:buFontTx/>
              <a:buChar char="-"/>
            </a:pPr>
            <a:r>
              <a:rPr lang="en-GB" sz="1600" b="0" i="0" dirty="0">
                <a:solidFill>
                  <a:srgbClr val="1F2328"/>
                </a:solidFill>
                <a:effectLst/>
              </a:rPr>
              <a:t>one state of the highest COVID-19 infection rates in the country during the pandemic.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t>Research Gap</a:t>
            </a:r>
            <a:endParaRPr sz="3600" b="1" dirty="0"/>
          </a:p>
        </p:txBody>
      </p:sp>
      <p:sp>
        <p:nvSpPr>
          <p:cNvPr id="5" name="Content Placeholder 4">
            <a:extLst>
              <a:ext uri="{FF2B5EF4-FFF2-40B4-BE49-F238E27FC236}">
                <a16:creationId xmlns:a16="http://schemas.microsoft.com/office/drawing/2014/main" id="{E922F102-CA89-3D43-8813-DE9B3848C37F}"/>
              </a:ext>
            </a:extLst>
          </p:cNvPr>
          <p:cNvSpPr>
            <a:spLocks noGrp="1"/>
          </p:cNvSpPr>
          <p:nvPr>
            <p:ph idx="1"/>
          </p:nvPr>
        </p:nvSpPr>
        <p:spPr>
          <a:xfrm>
            <a:off x="457200" y="1417638"/>
            <a:ext cx="8229600" cy="4917848"/>
          </a:xfrm>
        </p:spPr>
        <p:txBody>
          <a:bodyPr>
            <a:normAutofit/>
          </a:bodyPr>
          <a:lstStyle/>
          <a:p>
            <a:pPr algn="l">
              <a:lnSpc>
                <a:spcPct val="170000"/>
              </a:lnSpc>
            </a:pPr>
            <a:r>
              <a:rPr lang="en-GB" sz="1800" b="0" i="0" dirty="0">
                <a:solidFill>
                  <a:srgbClr val="1F2328"/>
                </a:solidFill>
                <a:effectLst/>
              </a:rPr>
              <a:t>Despite extensive studies linking air quality to respiratory diseases, there is limited research examining the compounded effects of rural healthcare access and air quality on COPD prevalence during the pandemic (2018 - 2021) in South Dakota. </a:t>
            </a:r>
          </a:p>
          <a:p>
            <a:pPr algn="l">
              <a:lnSpc>
                <a:spcPct val="170000"/>
              </a:lnSpc>
            </a:pPr>
            <a:endParaRPr lang="en-GB" sz="1800" dirty="0">
              <a:solidFill>
                <a:srgbClr val="1F2328"/>
              </a:solidFill>
            </a:endParaRPr>
          </a:p>
          <a:p>
            <a:pPr algn="l">
              <a:lnSpc>
                <a:spcPct val="170000"/>
              </a:lnSpc>
            </a:pPr>
            <a:r>
              <a:rPr lang="en-GB" sz="1800" b="0" i="0" dirty="0">
                <a:solidFill>
                  <a:srgbClr val="1F2328"/>
                </a:solidFill>
                <a:effectLst/>
              </a:rPr>
              <a:t>The spatial variations in COPD rates across the state and the influence of healthcare challenges during COVID-19 are underexplored areas that worth further investigation.</a:t>
            </a:r>
            <a:endParaRPr lang="en-GB" b="0" i="0" dirty="0">
              <a:solidFill>
                <a:srgbClr val="1F2328"/>
              </a:solidFill>
              <a:effectLst/>
            </a:endParaRPr>
          </a:p>
        </p:txBody>
      </p:sp>
    </p:spTree>
    <p:extLst>
      <p:ext uri="{BB962C8B-B14F-4D97-AF65-F5344CB8AC3E}">
        <p14:creationId xmlns:p14="http://schemas.microsoft.com/office/powerpoint/2010/main" val="75843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t>Research Questions</a:t>
            </a:r>
          </a:p>
        </p:txBody>
      </p:sp>
      <p:sp>
        <p:nvSpPr>
          <p:cNvPr id="5" name="Content Placeholder 2">
            <a:extLst>
              <a:ext uri="{FF2B5EF4-FFF2-40B4-BE49-F238E27FC236}">
                <a16:creationId xmlns:a16="http://schemas.microsoft.com/office/drawing/2014/main" id="{71973EE7-42A5-7B47-B2AD-27652E4A220E}"/>
              </a:ext>
            </a:extLst>
          </p:cNvPr>
          <p:cNvSpPr txBox="1">
            <a:spLocks/>
          </p:cNvSpPr>
          <p:nvPr/>
        </p:nvSpPr>
        <p:spPr>
          <a:xfrm>
            <a:off x="457200" y="1417638"/>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GB" sz="2800" dirty="0"/>
              <a:t>How does air quality influence COPD prevalence across counties in South Dakota?</a:t>
            </a:r>
          </a:p>
          <a:p>
            <a:pPr>
              <a:lnSpc>
                <a:spcPct val="150000"/>
              </a:lnSpc>
            </a:pPr>
            <a:r>
              <a:rPr lang="en-GB" sz="2800" dirty="0"/>
              <a:t>What role does healthcare access play in exacerbating COPD conditions in rural areas?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74AA-3AC4-554A-877D-4C73DAF115C1}"/>
              </a:ext>
            </a:extLst>
          </p:cNvPr>
          <p:cNvSpPr>
            <a:spLocks noGrp="1"/>
          </p:cNvSpPr>
          <p:nvPr>
            <p:ph type="title"/>
          </p:nvPr>
        </p:nvSpPr>
        <p:spPr/>
        <p:txBody>
          <a:bodyPr>
            <a:normAutofit/>
          </a:bodyPr>
          <a:lstStyle/>
          <a:p>
            <a:pPr algn="l"/>
            <a:r>
              <a:rPr lang="en-GB" sz="3600" b="1" i="0" dirty="0">
                <a:solidFill>
                  <a:srgbClr val="1F2328"/>
                </a:solidFill>
                <a:effectLst/>
              </a:rPr>
              <a:t>Research Objectives</a:t>
            </a:r>
            <a:endParaRPr lang="en-US" sz="3600" dirty="0"/>
          </a:p>
        </p:txBody>
      </p:sp>
      <p:sp>
        <p:nvSpPr>
          <p:cNvPr id="3" name="Content Placeholder 2">
            <a:extLst>
              <a:ext uri="{FF2B5EF4-FFF2-40B4-BE49-F238E27FC236}">
                <a16:creationId xmlns:a16="http://schemas.microsoft.com/office/drawing/2014/main" id="{8CB36298-FA3D-DB45-B29E-8658E1085874}"/>
              </a:ext>
            </a:extLst>
          </p:cNvPr>
          <p:cNvSpPr>
            <a:spLocks noGrp="1"/>
          </p:cNvSpPr>
          <p:nvPr>
            <p:ph idx="1"/>
          </p:nvPr>
        </p:nvSpPr>
        <p:spPr>
          <a:xfrm>
            <a:off x="457200" y="1600200"/>
            <a:ext cx="8229600" cy="4844143"/>
          </a:xfrm>
        </p:spPr>
        <p:txBody>
          <a:bodyPr>
            <a:normAutofit fontScale="47500" lnSpcReduction="20000"/>
          </a:bodyPr>
          <a:lstStyle/>
          <a:p>
            <a:pPr algn="l">
              <a:lnSpc>
                <a:spcPct val="170000"/>
              </a:lnSpc>
              <a:buFont typeface="+mj-lt"/>
              <a:buAutoNum type="arabicPeriod"/>
            </a:pPr>
            <a:r>
              <a:rPr lang="en-GB" b="1" i="0" dirty="0">
                <a:solidFill>
                  <a:srgbClr val="1F2328"/>
                </a:solidFill>
                <a:effectLst/>
                <a:latin typeface="-apple-system"/>
              </a:rPr>
              <a:t>Examine Healthcare Access</a:t>
            </a:r>
            <a:r>
              <a:rPr lang="en-GB" b="0" i="0" dirty="0">
                <a:solidFill>
                  <a:srgbClr val="1F2328"/>
                </a:solidFill>
                <a:effectLst/>
                <a:latin typeface="-apple-system"/>
              </a:rPr>
              <a:t>: Assess the availability and accessibility of healthcare resources in South Dakota's rural counties and their impact on COPD management during the COVID-19 pandemic.</a:t>
            </a:r>
          </a:p>
          <a:p>
            <a:pPr algn="l">
              <a:lnSpc>
                <a:spcPct val="170000"/>
              </a:lnSpc>
              <a:buFont typeface="+mj-lt"/>
              <a:buAutoNum type="arabicPeriod"/>
            </a:pPr>
            <a:r>
              <a:rPr lang="en-GB" b="1" i="0" dirty="0">
                <a:solidFill>
                  <a:srgbClr val="1F2328"/>
                </a:solidFill>
                <a:effectLst/>
                <a:latin typeface="-apple-system"/>
              </a:rPr>
              <a:t>Analyse Air Quality</a:t>
            </a:r>
            <a:r>
              <a:rPr lang="en-GB" b="0" i="0" dirty="0">
                <a:solidFill>
                  <a:srgbClr val="1F2328"/>
                </a:solidFill>
                <a:effectLst/>
                <a:latin typeface="-apple-system"/>
              </a:rPr>
              <a:t>: Investigate the correlation between air quality indices (e.g., PM2.5, ozone levels) and COPD prevalence rates in South Dakota from 2018 to 2021.</a:t>
            </a:r>
          </a:p>
          <a:p>
            <a:pPr algn="l">
              <a:lnSpc>
                <a:spcPct val="170000"/>
              </a:lnSpc>
              <a:buFont typeface="+mj-lt"/>
              <a:buAutoNum type="arabicPeriod"/>
            </a:pPr>
            <a:r>
              <a:rPr lang="en-GB" b="1" i="0" dirty="0">
                <a:solidFill>
                  <a:srgbClr val="1F2328"/>
                </a:solidFill>
                <a:effectLst/>
                <a:latin typeface="-apple-system"/>
              </a:rPr>
              <a:t>Assess Spatial Variation</a:t>
            </a:r>
            <a:r>
              <a:rPr lang="en-GB" b="0" i="0" dirty="0">
                <a:solidFill>
                  <a:srgbClr val="1F2328"/>
                </a:solidFill>
                <a:effectLst/>
                <a:latin typeface="-apple-system"/>
              </a:rPr>
              <a:t>: Map the spatial distribution of COPD prevalence across South Dakota counties over the study period to identify areas of concern and potential hotspots.</a:t>
            </a:r>
          </a:p>
          <a:p>
            <a:pPr algn="l">
              <a:lnSpc>
                <a:spcPct val="170000"/>
              </a:lnSpc>
              <a:buFont typeface="+mj-lt"/>
              <a:buAutoNum type="arabicPeriod"/>
            </a:pPr>
            <a:r>
              <a:rPr lang="en-GB" b="1" i="0" dirty="0">
                <a:solidFill>
                  <a:srgbClr val="1F2328"/>
                </a:solidFill>
                <a:effectLst/>
                <a:latin typeface="-apple-system"/>
              </a:rPr>
              <a:t>Evaluate Trends</a:t>
            </a:r>
            <a:r>
              <a:rPr lang="en-GB" b="0" i="0" dirty="0">
                <a:solidFill>
                  <a:srgbClr val="1F2328"/>
                </a:solidFill>
                <a:effectLst/>
                <a:latin typeface="-apple-system"/>
              </a:rPr>
              <a:t>: Analyse the trends in COPD prevalence and air quality data over time, focusing on the worsening trends observed in South Dakota. Integrating machine learning techniques to predict future COPD prevalence based on air quality and healthcare access data, to provide insights into public health policies and strategies for COPD prevention and management.</a:t>
            </a:r>
          </a:p>
        </p:txBody>
      </p:sp>
    </p:spTree>
    <p:extLst>
      <p:ext uri="{BB962C8B-B14F-4D97-AF65-F5344CB8AC3E}">
        <p14:creationId xmlns:p14="http://schemas.microsoft.com/office/powerpoint/2010/main" val="358843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sz="3600" b="1" dirty="0"/>
              <a:t>Data Collection and Methods</a:t>
            </a:r>
            <a:r>
              <a:rPr lang="en-US" sz="3600" b="1" dirty="0"/>
              <a:t> - </a:t>
            </a:r>
            <a:r>
              <a:rPr lang="en-US" sz="3600" b="1" dirty="0">
                <a:hlinkClick r:id="rId3"/>
              </a:rPr>
              <a:t>Project Page</a:t>
            </a:r>
            <a:endParaRPr sz="3600" b="1" dirty="0"/>
          </a:p>
        </p:txBody>
      </p:sp>
      <p:sp>
        <p:nvSpPr>
          <p:cNvPr id="3" name="Content Placeholder 2"/>
          <p:cNvSpPr>
            <a:spLocks noGrp="1"/>
          </p:cNvSpPr>
          <p:nvPr>
            <p:ph idx="1"/>
          </p:nvPr>
        </p:nvSpPr>
        <p:spPr/>
        <p:txBody>
          <a:bodyPr>
            <a:normAutofit fontScale="62500" lnSpcReduction="20000"/>
          </a:bodyPr>
          <a:lstStyle/>
          <a:p>
            <a:pPr algn="l">
              <a:lnSpc>
                <a:spcPct val="170000"/>
              </a:lnSpc>
              <a:buFont typeface="Arial" panose="020B0604020202020204" pitchFamily="34" charset="0"/>
              <a:buChar char="•"/>
            </a:pPr>
            <a:r>
              <a:rPr lang="en-GB" b="0" i="0" dirty="0">
                <a:solidFill>
                  <a:srgbClr val="1F2328"/>
                </a:solidFill>
                <a:effectLst/>
              </a:rPr>
              <a:t>Air quality data (2018-2024): Pre-generated data from EPA (United States Environmental Protection Agency) </a:t>
            </a:r>
            <a:r>
              <a:rPr lang="en-GB" b="0" i="0" u="sng" dirty="0">
                <a:solidFill>
                  <a:srgbClr val="1F2328"/>
                </a:solidFill>
                <a:effectLst/>
                <a:hlinkClick r:id="rId4"/>
              </a:rPr>
              <a:t>https://aqs.epa.gov/aqsweb/airdata/download_files.html</a:t>
            </a:r>
            <a:endParaRPr lang="en-GB" b="0" i="0" dirty="0">
              <a:solidFill>
                <a:srgbClr val="1F2328"/>
              </a:solidFill>
              <a:effectLst/>
            </a:endParaRPr>
          </a:p>
          <a:p>
            <a:pPr algn="l">
              <a:lnSpc>
                <a:spcPct val="170000"/>
              </a:lnSpc>
              <a:buFont typeface="Arial" panose="020B0604020202020204" pitchFamily="34" charset="0"/>
              <a:buChar char="•"/>
            </a:pPr>
            <a:r>
              <a:rPr lang="en-GB" b="0" i="0" dirty="0">
                <a:solidFill>
                  <a:srgbClr val="1F2328"/>
                </a:solidFill>
                <a:effectLst/>
              </a:rPr>
              <a:t>Fine resolution AQ data: Air Quality System (AQS) API </a:t>
            </a:r>
            <a:r>
              <a:rPr lang="en-GB" b="0" i="0" u="sng" dirty="0">
                <a:solidFill>
                  <a:srgbClr val="1F2328"/>
                </a:solidFill>
                <a:effectLst/>
                <a:hlinkClick r:id="rId5"/>
              </a:rPr>
              <a:t>https://aqs.epa.gov/aqsweb/documents/data_api.html</a:t>
            </a:r>
            <a:endParaRPr lang="en-GB" b="0" i="0" dirty="0">
              <a:solidFill>
                <a:srgbClr val="1F2328"/>
              </a:solidFill>
              <a:effectLst/>
            </a:endParaRPr>
          </a:p>
          <a:p>
            <a:pPr algn="l">
              <a:lnSpc>
                <a:spcPct val="170000"/>
              </a:lnSpc>
              <a:buFont typeface="Arial" panose="020B0604020202020204" pitchFamily="34" charset="0"/>
              <a:buChar char="•"/>
            </a:pPr>
            <a:r>
              <a:rPr lang="en-GB" b="0" i="0" dirty="0">
                <a:solidFill>
                  <a:srgbClr val="1F2328"/>
                </a:solidFill>
                <a:effectLst/>
              </a:rPr>
              <a:t>COPD data: National Environmental Public Health Tracking Network </a:t>
            </a:r>
            <a:r>
              <a:rPr lang="en-GB" b="0" i="0" u="sng" dirty="0">
                <a:solidFill>
                  <a:srgbClr val="1F2328"/>
                </a:solidFill>
                <a:effectLst/>
                <a:hlinkClick r:id="rId6"/>
              </a:rPr>
              <a:t>https://ephtracking.cdc.gov/DataExplorer/</a:t>
            </a:r>
            <a:endParaRPr lang="en-GB" b="0" i="0" dirty="0">
              <a:solidFill>
                <a:srgbClr val="1F2328"/>
              </a:solidFill>
              <a:effectLst/>
            </a:endParaRPr>
          </a:p>
          <a:p>
            <a:pPr algn="l">
              <a:lnSpc>
                <a:spcPct val="170000"/>
              </a:lnSpc>
              <a:buFont typeface="Arial" panose="020B0604020202020204" pitchFamily="34" charset="0"/>
              <a:buChar char="•"/>
            </a:pPr>
            <a:r>
              <a:rPr lang="en-GB" b="0" i="0" dirty="0">
                <a:solidFill>
                  <a:srgbClr val="1F2328"/>
                </a:solidFill>
                <a:effectLst/>
              </a:rPr>
              <a:t>Demographic data: Census data from the Office for National Statistic </a:t>
            </a:r>
            <a:r>
              <a:rPr lang="en-GB" b="0" i="0" u="sng" dirty="0">
                <a:solidFill>
                  <a:srgbClr val="1F2328"/>
                </a:solidFill>
                <a:effectLst/>
                <a:hlinkClick r:id="rId7"/>
              </a:rPr>
              <a:t>https://www.ons.gov.uk/census</a:t>
            </a:r>
            <a:endParaRPr lang="en-GB" b="0" i="0" u="sng" dirty="0">
              <a:solidFill>
                <a:srgbClr val="1F2328"/>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600" b="1" dirty="0"/>
              <a:t>Proposed Chapter Structure</a:t>
            </a:r>
            <a:endParaRPr sz="4800" b="1" dirty="0"/>
          </a:p>
        </p:txBody>
      </p:sp>
      <p:sp>
        <p:nvSpPr>
          <p:cNvPr id="3" name="Content Placeholder 2"/>
          <p:cNvSpPr>
            <a:spLocks noGrp="1"/>
          </p:cNvSpPr>
          <p:nvPr>
            <p:ph idx="1"/>
          </p:nvPr>
        </p:nvSpPr>
        <p:spPr>
          <a:xfrm>
            <a:off x="457200" y="1338943"/>
            <a:ext cx="8229600" cy="5244419"/>
          </a:xfrm>
        </p:spPr>
        <p:txBody>
          <a:bodyPr>
            <a:normAutofit fontScale="92500" lnSpcReduction="10000"/>
          </a:bodyPr>
          <a:lstStyle/>
          <a:p>
            <a:pPr marL="0" indent="0" algn="ctr">
              <a:buNone/>
            </a:pPr>
            <a:r>
              <a:rPr lang="en-GB" sz="2000" b="0" i="0" strike="noStrike" dirty="0">
                <a:effectLst/>
              </a:rPr>
              <a:t>Title page</a:t>
            </a:r>
            <a:endParaRPr lang="en-GB" sz="2000" b="0" i="0" dirty="0">
              <a:effectLst/>
            </a:endParaRPr>
          </a:p>
          <a:p>
            <a:pPr marL="0" indent="0" algn="ctr">
              <a:buNone/>
            </a:pPr>
            <a:r>
              <a:rPr lang="en-GB" sz="2000" b="0" i="0" strike="noStrike" dirty="0">
                <a:effectLst/>
              </a:rPr>
              <a:t>Acknowledgements</a:t>
            </a:r>
            <a:endParaRPr lang="en-GB" sz="2000" b="0" i="0" dirty="0">
              <a:effectLst/>
            </a:endParaRPr>
          </a:p>
          <a:p>
            <a:pPr marL="0" indent="0" algn="ctr">
              <a:buNone/>
            </a:pPr>
            <a:r>
              <a:rPr lang="en-GB" sz="2000" b="0" i="0" strike="noStrike" dirty="0">
                <a:effectLst/>
              </a:rPr>
              <a:t>Abstract</a:t>
            </a:r>
            <a:endParaRPr lang="en-GB" sz="2000" b="0" i="0" dirty="0">
              <a:effectLst/>
            </a:endParaRPr>
          </a:p>
          <a:p>
            <a:pPr marL="0" indent="0" algn="ctr">
              <a:buNone/>
            </a:pPr>
            <a:r>
              <a:rPr lang="en-GB" sz="2000" b="0" i="0" strike="noStrike" dirty="0">
                <a:effectLst/>
              </a:rPr>
              <a:t>Table of Contents</a:t>
            </a:r>
            <a:endParaRPr lang="en-GB" sz="2000" b="0" i="0" dirty="0">
              <a:effectLst/>
            </a:endParaRPr>
          </a:p>
          <a:p>
            <a:pPr marL="0" indent="0" algn="ctr">
              <a:buNone/>
            </a:pPr>
            <a:r>
              <a:rPr lang="en-GB" sz="2000" b="0" i="0" strike="noStrike" dirty="0">
                <a:effectLst/>
              </a:rPr>
              <a:t>List of Figures and Tables</a:t>
            </a:r>
            <a:endParaRPr lang="en-GB" sz="2000" b="0" i="0" dirty="0">
              <a:effectLst/>
            </a:endParaRPr>
          </a:p>
          <a:p>
            <a:pPr marL="0" indent="0" algn="ctr">
              <a:buNone/>
            </a:pPr>
            <a:r>
              <a:rPr lang="en-GB" sz="2000" b="0" i="0" strike="noStrike" dirty="0">
                <a:effectLst/>
              </a:rPr>
              <a:t>List of Abbreviations</a:t>
            </a:r>
          </a:p>
          <a:p>
            <a:pPr marL="0" indent="0" algn="ctr">
              <a:buNone/>
            </a:pPr>
            <a:endParaRPr lang="en-GB" sz="2000" b="0" i="0" dirty="0">
              <a:effectLst/>
            </a:endParaRPr>
          </a:p>
          <a:p>
            <a:pPr marL="0" indent="0" algn="ctr">
              <a:buNone/>
            </a:pPr>
            <a:r>
              <a:rPr lang="en-GB" sz="2000" b="1" i="0" strike="noStrike" dirty="0">
                <a:effectLst/>
              </a:rPr>
              <a:t>Introduction</a:t>
            </a:r>
            <a:endParaRPr lang="en-GB" sz="2000" b="1" i="0" dirty="0">
              <a:effectLst/>
            </a:endParaRPr>
          </a:p>
          <a:p>
            <a:pPr marL="0" indent="0" algn="ctr">
              <a:buNone/>
            </a:pPr>
            <a:r>
              <a:rPr lang="en-GB" sz="2000" b="1" i="0" strike="noStrike" dirty="0">
                <a:effectLst/>
              </a:rPr>
              <a:t>Literature review</a:t>
            </a:r>
            <a:endParaRPr lang="en-GB" sz="2000" b="1" i="0" dirty="0">
              <a:effectLst/>
            </a:endParaRPr>
          </a:p>
          <a:p>
            <a:pPr marL="0" indent="0" algn="ctr">
              <a:buNone/>
            </a:pPr>
            <a:r>
              <a:rPr lang="en-GB" sz="2000" b="1" i="0" strike="noStrike" dirty="0">
                <a:effectLst/>
              </a:rPr>
              <a:t>Methodology</a:t>
            </a:r>
            <a:endParaRPr lang="en-GB" sz="2000" b="1" i="0" dirty="0">
              <a:effectLst/>
            </a:endParaRPr>
          </a:p>
          <a:p>
            <a:pPr marL="0" indent="0" algn="ctr">
              <a:buNone/>
            </a:pPr>
            <a:r>
              <a:rPr lang="en-GB" sz="2000" b="1" i="0" strike="noStrike" dirty="0">
                <a:effectLst/>
              </a:rPr>
              <a:t>Results</a:t>
            </a:r>
            <a:endParaRPr lang="en-GB" sz="2000" b="1" i="0" dirty="0">
              <a:effectLst/>
            </a:endParaRPr>
          </a:p>
          <a:p>
            <a:pPr marL="0" indent="0" algn="ctr">
              <a:buNone/>
            </a:pPr>
            <a:r>
              <a:rPr lang="en-GB" sz="2000" b="1" i="0" strike="noStrike" dirty="0">
                <a:effectLst/>
              </a:rPr>
              <a:t>Discussion</a:t>
            </a:r>
            <a:endParaRPr lang="en-GB" sz="2000" b="1" i="0" dirty="0">
              <a:effectLst/>
            </a:endParaRPr>
          </a:p>
          <a:p>
            <a:pPr marL="0" indent="0" algn="ctr">
              <a:buNone/>
            </a:pPr>
            <a:r>
              <a:rPr lang="en-GB" sz="2000" b="1" i="0" strike="noStrike" dirty="0">
                <a:effectLst/>
              </a:rPr>
              <a:t>Conclusion</a:t>
            </a:r>
          </a:p>
          <a:p>
            <a:pPr marL="0" indent="0" algn="ctr">
              <a:buNone/>
            </a:pPr>
            <a:endParaRPr lang="en-GB" sz="2000" b="0" i="0" dirty="0">
              <a:effectLst/>
            </a:endParaRPr>
          </a:p>
          <a:p>
            <a:pPr marL="0" indent="0" algn="ctr">
              <a:buNone/>
            </a:pPr>
            <a:r>
              <a:rPr lang="en-GB" sz="2000" b="0" i="0" strike="noStrike" dirty="0">
                <a:effectLst/>
              </a:rPr>
              <a:t>Reference list</a:t>
            </a:r>
            <a:endParaRPr lang="en-GB" sz="2000" b="0" i="0" dirty="0">
              <a:effectLst/>
            </a:endParaRPr>
          </a:p>
          <a:p>
            <a:pPr marL="0" indent="0" algn="ctr">
              <a:buNone/>
            </a:pPr>
            <a:r>
              <a:rPr lang="en-GB" sz="2000" b="0" i="0" strike="noStrike" dirty="0">
                <a:effectLst/>
              </a:rPr>
              <a:t>Appendices</a:t>
            </a:r>
            <a:endParaRPr lang="en-GB" sz="2000" b="0" i="0" dirty="0">
              <a:effectLst/>
            </a:endParaRPr>
          </a:p>
        </p:txBody>
      </p:sp>
    </p:spTree>
    <p:extLst>
      <p:ext uri="{BB962C8B-B14F-4D97-AF65-F5344CB8AC3E}">
        <p14:creationId xmlns:p14="http://schemas.microsoft.com/office/powerpoint/2010/main" val="226153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t>Conclusion and Next Steps</a:t>
            </a:r>
          </a:p>
        </p:txBody>
      </p:sp>
      <p:sp>
        <p:nvSpPr>
          <p:cNvPr id="3" name="Content Placeholder 2"/>
          <p:cNvSpPr>
            <a:spLocks noGrp="1"/>
          </p:cNvSpPr>
          <p:nvPr>
            <p:ph idx="1"/>
          </p:nvPr>
        </p:nvSpPr>
        <p:spPr/>
        <p:txBody>
          <a:bodyPr>
            <a:normAutofit/>
          </a:bodyPr>
          <a:lstStyle/>
          <a:p>
            <a:r>
              <a:rPr sz="2400" dirty="0"/>
              <a:t> By </a:t>
            </a:r>
            <a:r>
              <a:rPr lang="en-US" sz="2400" dirty="0"/>
              <a:t>the end of </a:t>
            </a:r>
            <a:r>
              <a:rPr sz="2400" dirty="0"/>
              <a:t>December, I aim to complete data analysis and draft the methodology and results chapters.</a:t>
            </a:r>
            <a:endParaRPr lang="en-US" sz="2400" dirty="0"/>
          </a:p>
          <a:p>
            <a:pPr marL="0" indent="0">
              <a:buNone/>
            </a:pPr>
            <a:endParaRPr lang="en-US" sz="2400" dirty="0"/>
          </a:p>
          <a:p>
            <a:r>
              <a:rPr sz="2400" dirty="0"/>
              <a:t>Further refinement of machine learning models will help predict COPD hotspots.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t>Q&amp;A</a:t>
            </a:r>
          </a:p>
        </p:txBody>
      </p:sp>
      <p:sp>
        <p:nvSpPr>
          <p:cNvPr id="3" name="Content Placeholder 2"/>
          <p:cNvSpPr>
            <a:spLocks noGrp="1"/>
          </p:cNvSpPr>
          <p:nvPr>
            <p:ph idx="1"/>
          </p:nvPr>
        </p:nvSpPr>
        <p:spPr/>
        <p:txBody>
          <a:bodyPr>
            <a:normAutofit/>
          </a:bodyPr>
          <a:lstStyle/>
          <a:p>
            <a:r>
              <a:rPr lang="en-US" dirty="0"/>
              <a:t>Any questions?</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552</Words>
  <Application>Microsoft Macintosh PowerPoint</Application>
  <PresentationFormat>On-screen Show (4:3)</PresentationFormat>
  <Paragraphs>54</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Calibri</vt:lpstr>
      <vt:lpstr>Office Theme</vt:lpstr>
      <vt:lpstr>Impact of Rural Healthcare Access and Air Quality on COPD Prevalence in South Dakota During the COVID-19 Pandemic: A Localised Spatial Analysis</vt:lpstr>
      <vt:lpstr>Background Summary</vt:lpstr>
      <vt:lpstr>Research Gap</vt:lpstr>
      <vt:lpstr>Research Questions</vt:lpstr>
      <vt:lpstr>Research Objectives</vt:lpstr>
      <vt:lpstr>Data Collection and Methods - Project Page</vt:lpstr>
      <vt:lpstr>Proposed Chapter Structure</vt:lpstr>
      <vt:lpstr>Conclusion and Next Steps</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Rural Healthcare Access and Air Quality on COPD Prevalence in South Dakota During the COVID-19 Pandemic: A Localised Spatial Analysis</dc:title>
  <dc:subject/>
  <dc:creator/>
  <cp:keywords/>
  <dc:description>generated using python-pptx</dc:description>
  <cp:lastModifiedBy>Yuyang WANG (20411167)</cp:lastModifiedBy>
  <cp:revision>7</cp:revision>
  <dcterms:created xsi:type="dcterms:W3CDTF">2013-01-27T09:14:16Z</dcterms:created>
  <dcterms:modified xsi:type="dcterms:W3CDTF">2024-10-31T13:01:21Z</dcterms:modified>
  <cp:category/>
</cp:coreProperties>
</file>