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09028" y="1122363"/>
            <a:ext cx="5558971" cy="26658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9028" y="3962399"/>
            <a:ext cx="5558972" cy="132442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49200" y="1648800"/>
            <a:ext cx="7430400" cy="3783600"/>
          </a:xfrm>
        </p:spPr>
        <p:txBody>
          <a:bodyPr>
            <a:normAutofit/>
          </a:bodyPr>
          <a:lstStyle>
            <a:lvl1pPr marL="0" indent="0" algn="just">
              <a:lnSpc>
                <a:spcPct val="140000"/>
              </a:lnSpc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1800"/>
            </a:lvl3pPr>
            <a:lvl4pPr marL="1371600" indent="0">
              <a:buFont typeface="Arial" pitchFamily="34" charset="0"/>
              <a:buNone/>
              <a:defRPr sz="1800"/>
            </a:lvl4pPr>
            <a:lvl5pPr marL="1828800" indent="0"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400" y="4161600"/>
            <a:ext cx="9068400" cy="1191600"/>
          </a:xfrm>
        </p:spPr>
        <p:txBody>
          <a:bodyPr anchor="t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75679" y="619349"/>
            <a:ext cx="26533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10745" y="638631"/>
            <a:ext cx="0" cy="5445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10745" y="1183166"/>
            <a:ext cx="8440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57982" y="761136"/>
            <a:ext cx="79340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54807" y="761136"/>
            <a:ext cx="0" cy="422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2914656">
            <a:off x="500236" y="292520"/>
            <a:ext cx="563949" cy="589305"/>
          </a:xfrm>
          <a:custGeom>
            <a:avLst/>
            <a:gdLst>
              <a:gd name="connsiteX0" fmla="*/ 0 w 563949"/>
              <a:gd name="connsiteY0" fmla="*/ 215460 h 589305"/>
              <a:gd name="connsiteX1" fmla="*/ 190104 w 563949"/>
              <a:gd name="connsiteY1" fmla="*/ 215460 h 589305"/>
              <a:gd name="connsiteX2" fmla="*/ 190104 w 563949"/>
              <a:gd name="connsiteY2" fmla="*/ 0 h 589305"/>
              <a:gd name="connsiteX3" fmla="*/ 563949 w 563949"/>
              <a:gd name="connsiteY3" fmla="*/ 0 h 589305"/>
              <a:gd name="connsiteX4" fmla="*/ 563949 w 563949"/>
              <a:gd name="connsiteY4" fmla="*/ 373845 h 589305"/>
              <a:gd name="connsiteX5" fmla="*/ 373845 w 563949"/>
              <a:gd name="connsiteY5" fmla="*/ 373845 h 589305"/>
              <a:gd name="connsiteX6" fmla="*/ 373845 w 563949"/>
              <a:gd name="connsiteY6" fmla="*/ 589305 h 589305"/>
              <a:gd name="connsiteX7" fmla="*/ 0 w 563949"/>
              <a:gd name="connsiteY7" fmla="*/ 589305 h 58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949" h="589305">
                <a:moveTo>
                  <a:pt x="0" y="215460"/>
                </a:moveTo>
                <a:lnTo>
                  <a:pt x="190104" y="215460"/>
                </a:lnTo>
                <a:lnTo>
                  <a:pt x="190104" y="0"/>
                </a:lnTo>
                <a:lnTo>
                  <a:pt x="563949" y="0"/>
                </a:lnTo>
                <a:lnTo>
                  <a:pt x="563949" y="373845"/>
                </a:lnTo>
                <a:lnTo>
                  <a:pt x="373845" y="373845"/>
                </a:lnTo>
                <a:lnTo>
                  <a:pt x="373845" y="589305"/>
                </a:lnTo>
                <a:lnTo>
                  <a:pt x="0" y="58930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rot="2914656">
            <a:off x="420569" y="642090"/>
            <a:ext cx="401474" cy="401474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rot="2914656">
            <a:off x="729141" y="642091"/>
            <a:ext cx="401474" cy="401474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 rot="2772067">
            <a:off x="4957430" y="2466235"/>
            <a:ext cx="1183104" cy="1183103"/>
          </a:xfrm>
          <a:prstGeom prst="rect">
            <a:avLst/>
          </a:prstGeom>
          <a:solidFill>
            <a:srgbClr val="73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738495" y="2221390"/>
            <a:ext cx="1672793" cy="1672793"/>
          </a:xfrm>
          <a:custGeom>
            <a:avLst/>
            <a:gdLst>
              <a:gd name="connsiteX0" fmla="*/ 853933 w 1672793"/>
              <a:gd name="connsiteY0" fmla="*/ 0 h 1672793"/>
              <a:gd name="connsiteX1" fmla="*/ 1672793 w 1672793"/>
              <a:gd name="connsiteY1" fmla="*/ 853933 h 1672793"/>
              <a:gd name="connsiteX2" fmla="*/ 818861 w 1672793"/>
              <a:gd name="connsiteY2" fmla="*/ 1672793 h 1672793"/>
              <a:gd name="connsiteX3" fmla="*/ 0 w 1672793"/>
              <a:gd name="connsiteY3" fmla="*/ 818860 h 167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793" h="1672793">
                <a:moveTo>
                  <a:pt x="853933" y="0"/>
                </a:moveTo>
                <a:lnTo>
                  <a:pt x="1672793" y="853933"/>
                </a:lnTo>
                <a:lnTo>
                  <a:pt x="818861" y="1672793"/>
                </a:lnTo>
                <a:lnTo>
                  <a:pt x="0" y="8188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 dirty="0">
              <a:solidFill>
                <a:prstClr val="white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49200" y="1585005"/>
            <a:ext cx="7430400" cy="229319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3pPr>
            <a:lvl4pPr marL="13716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4pPr>
            <a:lvl5pPr marL="18288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949200" y="3937480"/>
            <a:ext cx="7430400" cy="229319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3pPr>
            <a:lvl4pPr marL="13716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4pPr>
            <a:lvl5pPr marL="18288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77615"/>
            <a:ext cx="2743200" cy="365125"/>
          </a:xfrm>
        </p:spPr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7761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77615"/>
            <a:ext cx="2743200" cy="365125"/>
          </a:xfrm>
        </p:spPr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000" y="14400"/>
            <a:ext cx="10515600" cy="66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54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39315"/>
            <a:ext cx="5157787" cy="3684588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54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39315"/>
            <a:ext cx="5183188" cy="3684588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08400" y="1123200"/>
            <a:ext cx="5558400" cy="2667600"/>
          </a:xfrm>
        </p:spPr>
        <p:txBody>
          <a:bodyPr anchor="b" anchorCtr="0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000" y="14400"/>
            <a:ext cx="10515600" cy="6696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8400" y="1537200"/>
            <a:ext cx="2883600" cy="423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47600" y="1537200"/>
            <a:ext cx="7862400" cy="4204800"/>
          </a:xfrm>
          <a:solidFill>
            <a:schemeClr val="accent1"/>
          </a:solidFill>
        </p:spPr>
        <p:txBody>
          <a:bodyPr lIns="144000" tIns="144000" rIns="144000" bIns="144000" anchor="ctr" anchorCtr="0">
            <a:normAutofit/>
          </a:bodyPr>
          <a:lstStyle>
            <a:lvl1pPr marL="0" indent="0" algn="just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0460" y="365125"/>
            <a:ext cx="1853339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22777" cy="5811838"/>
          </a:xfrm>
        </p:spPr>
        <p:txBody>
          <a:bodyPr vert="eaVert"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4312" y="14515"/>
            <a:ext cx="10515600" cy="66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70857"/>
            <a:ext cx="10515600" cy="530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DE5B-C62B-44E2-9C7C-8F656456D3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F5C8-6162-48B7-B978-6F8104EF9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image" Target="../media/image25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hyperlink" Target="http://baike.baidu.com/pic/%E9%9B%86%E6%88%90%E7%94%B5%E8%B7%AF/108211/0/838ba61ea8d3fd1f600105a6304e251f95ca5f25?fr=lemma&amp;ct=single" TargetMode="Externa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4135" y="2137410"/>
            <a:ext cx="5558790" cy="1429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kumimoji="1" lang="zh-CN" altLang="en-US" sz="80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粗标宋体" charset="0"/>
                <a:ea typeface="粗标宋体" charset="0"/>
                <a:cs typeface="+mn-cs"/>
                <a:sym typeface="+mn-ea"/>
              </a:rPr>
              <a:t>数学规划</a:t>
            </a:r>
            <a:endParaRPr kumimoji="1" lang="zh-CN" altLang="en-US" sz="8000" b="1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粗标宋体" charset="0"/>
              <a:ea typeface="粗标宋体" charset="0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4930" y="3962400"/>
            <a:ext cx="5388610" cy="13246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 altLang="zh-CN" sz="3600" b="1" dirty="0" smtClean="0">
                <a:latin typeface="微软雅黑" charset="0"/>
                <a:ea typeface="微软雅黑" charset="0"/>
                <a:sym typeface="+mn-ea"/>
              </a:rPr>
              <a:t>——</a:t>
            </a:r>
            <a:r>
              <a:rPr lang="zh-CN" altLang="en-US" sz="3600" b="1" dirty="0" smtClean="0">
                <a:latin typeface="微软雅黑" charset="0"/>
                <a:ea typeface="微软雅黑" charset="0"/>
                <a:sym typeface="+mn-ea"/>
              </a:rPr>
              <a:t>非线性规划</a:t>
            </a:r>
            <a:endParaRPr kumimoji="1" lang="zh-CN" altLang="en-US" sz="3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432175" y="6086475"/>
            <a:ext cx="5943600" cy="483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重庆大学数学与统计学院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pic>
        <p:nvPicPr>
          <p:cNvPr id="5" name="图片 4" descr="重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605" y="6065520"/>
            <a:ext cx="517525" cy="517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570220" y="1475105"/>
            <a:ext cx="4859655" cy="579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Times New Roman" charset="0"/>
              </a:rPr>
              <a:t>Mathematical Laboratory</a:t>
            </a:r>
            <a:endParaRPr lang="zh-CN" altLang="en-US" sz="3200" b="1">
              <a:solidFill>
                <a:schemeClr val="bg1"/>
              </a:solidFill>
              <a:latin typeface="Times New Roman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" name="Text Box 16"/>
          <p:cNvSpPr txBox="1"/>
          <p:nvPr/>
        </p:nvSpPr>
        <p:spPr>
          <a:xfrm>
            <a:off x="398780" y="895985"/>
            <a:ext cx="7077075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Example2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：电路板设计问题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459865" y="1818005"/>
          <a:ext cx="9046210" cy="437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Equation" r:id="rId2" imgW="114604800" imgH="57302400" progId="Equation.DSMT4">
                  <p:embed/>
                </p:oleObj>
              </mc:Choice>
              <mc:Fallback>
                <p:oleObj name="Equation" r:id="rId2" imgW="114604800" imgH="573024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65" y="1818005"/>
                        <a:ext cx="9046210" cy="4375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124585" y="69215"/>
            <a:ext cx="633031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问题结构及求解命令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7920" y="2091055"/>
            <a:ext cx="10269855" cy="2820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1" hangingPunct="1">
              <a:lnSpc>
                <a:spcPct val="15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非线性规划问题，可以根据是否有约束条件，可以分成无约束问题和约束优化问题；</a:t>
            </a:r>
            <a:endParaRPr kumimoji="1" lang="zh-CN" altLang="en-US" sz="2800" b="1" noProof="0" dirty="0" smtClean="0">
              <a:ln>
                <a:noFill/>
              </a:ln>
              <a:solidFill>
                <a:srgbClr val="0070C0"/>
              </a:solidFill>
              <a:uLnTx/>
              <a:uFillTx/>
              <a:latin typeface="微软雅黑" charset="0"/>
              <a:ea typeface="微软雅黑" charset="0"/>
              <a:sym typeface="+mn-ea"/>
            </a:endParaRPr>
          </a:p>
          <a:p>
            <a:pPr marL="0" marR="0" lvl="0" indent="0" algn="l" defTabSz="914400" rtl="0" eaLnBrk="1" fontAlgn="base" latinLnBrk="1" hangingPunct="1">
              <a:lnSpc>
                <a:spcPct val="15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比如前面给出的例子</a:t>
            </a:r>
            <a:r>
              <a:rPr kumimoji="1" lang="en-US" altLang="zh-CN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1</a:t>
            </a:r>
            <a:r>
              <a:rPr kumimoji="1" lang="zh-CN" altLang="en-US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就是无约束优化问题，而例子</a:t>
            </a:r>
            <a:r>
              <a:rPr kumimoji="1" lang="en-US" altLang="zh-CN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2</a:t>
            </a:r>
            <a:r>
              <a:rPr kumimoji="1" lang="zh-CN" altLang="en-US" sz="2800" b="1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是一个约束优化问题。</a:t>
            </a:r>
            <a:r>
              <a:rPr kumimoji="1" lang="zh-CN" altLang="en-US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   </a:t>
            </a:r>
            <a:endParaRPr kumimoji="1" lang="zh-CN" altLang="en-US" noProof="0" dirty="0" smtClean="0">
              <a:ln>
                <a:noFill/>
              </a:ln>
              <a:solidFill>
                <a:srgbClr val="0070C0"/>
              </a:solidFill>
              <a:uLnTx/>
              <a:uFillTx/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5220" y="69215"/>
            <a:ext cx="639254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问题结构和求解命令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163320" y="1276985"/>
            <a:ext cx="7452360" cy="408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华文新魏" pitchFamily="2" charset="-12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无约束优化问题标准</a:t>
            </a:r>
            <a:r>
              <a:rPr lang="zh-CN" altLang="en-US" sz="32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形式 </a:t>
            </a:r>
            <a:r>
              <a:rPr lang="en-US" altLang="zh-CN" sz="32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:  </a:t>
            </a:r>
            <a:endParaRPr lang="en-US" altLang="zh-CN" sz="3200" b="1" dirty="0" smtClean="0">
              <a:solidFill>
                <a:srgbClr val="0070C0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华文新魏" pitchFamily="2" charset="-122"/>
              </a:rPr>
              <a:t>                </a:t>
            </a:r>
            <a:r>
              <a:rPr lang="en-US" altLang="zh-CN" sz="2800" dirty="0">
                <a:latin typeface="华文新魏" pitchFamily="2" charset="-122"/>
              </a:rPr>
              <a:t>Min F(X)</a:t>
            </a:r>
            <a:endParaRPr lang="en-US" altLang="zh-CN" sz="2800" dirty="0">
              <a:latin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latin typeface="华文新魏" pitchFamily="2" charset="-122"/>
              </a:rPr>
              <a:t>① </a:t>
            </a:r>
            <a:r>
              <a:rPr lang="zh-CN" altLang="en-US" sz="3200" dirty="0">
                <a:latin typeface="华文新魏" pitchFamily="2" charset="-122"/>
              </a:rPr>
              <a:t>首先建立一个函数</a:t>
            </a:r>
            <a:r>
              <a:rPr lang="en-US" altLang="zh-CN" sz="3200" dirty="0">
                <a:latin typeface="华文新魏" pitchFamily="2" charset="-122"/>
              </a:rPr>
              <a:t>M</a:t>
            </a:r>
            <a:r>
              <a:rPr lang="zh-CN" altLang="en-US" sz="3200" dirty="0" smtClean="0">
                <a:latin typeface="华文新魏" pitchFamily="2" charset="-122"/>
              </a:rPr>
              <a:t>文件，如</a:t>
            </a:r>
            <a:r>
              <a:rPr lang="en-US" altLang="zh-CN" sz="3200" dirty="0" err="1" smtClean="0">
                <a:latin typeface="华文新魏" pitchFamily="2" charset="-122"/>
              </a:rPr>
              <a:t>fun.m</a:t>
            </a:r>
            <a:endParaRPr lang="en-US" altLang="zh-CN" sz="3200" dirty="0" err="1" smtClean="0">
              <a:latin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华文新魏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3200" dirty="0">
                <a:latin typeface="华文新魏" pitchFamily="2" charset="-122"/>
              </a:rPr>
              <a:t>调用格式</a:t>
            </a:r>
            <a:r>
              <a:rPr lang="zh-CN" altLang="en-US" dirty="0">
                <a:latin typeface="华文新魏" pitchFamily="2" charset="-122"/>
              </a:rPr>
              <a:t>：</a:t>
            </a:r>
            <a:endParaRPr lang="zh-CN" altLang="en-US" dirty="0">
              <a:latin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新魏" pitchFamily="2" charset="-122"/>
              </a:rPr>
              <a:t>          </a:t>
            </a:r>
            <a:r>
              <a:rPr lang="en-US" altLang="zh-CN" sz="2800" dirty="0">
                <a:latin typeface="华文新魏" pitchFamily="2" charset="-122"/>
              </a:rPr>
              <a:t>[X, </a:t>
            </a:r>
            <a:r>
              <a:rPr lang="en-US" altLang="zh-CN" sz="2800" dirty="0" err="1">
                <a:latin typeface="华文新魏" pitchFamily="2" charset="-122"/>
              </a:rPr>
              <a:t>fval</a:t>
            </a:r>
            <a:r>
              <a:rPr lang="en-US" altLang="zh-CN" sz="2800" dirty="0">
                <a:latin typeface="华文新魏" pitchFamily="2" charset="-122"/>
              </a:rPr>
              <a:t>] = </a:t>
            </a:r>
            <a:r>
              <a:rPr lang="en-US" altLang="zh-CN" sz="2800" dirty="0" err="1">
                <a:latin typeface="华文新魏" pitchFamily="2" charset="-122"/>
              </a:rPr>
              <a:t>fminunc</a:t>
            </a:r>
            <a:r>
              <a:rPr lang="en-US" altLang="zh-CN" sz="2800" dirty="0">
                <a:latin typeface="华文新魏" pitchFamily="2" charset="-122"/>
              </a:rPr>
              <a:t>(</a:t>
            </a:r>
            <a:r>
              <a:rPr lang="en-US" altLang="zh-CN" sz="2800" dirty="0"/>
              <a:t>‘</a:t>
            </a:r>
            <a:r>
              <a:rPr lang="en-US" altLang="zh-CN" sz="2800" dirty="0">
                <a:latin typeface="华文新魏" pitchFamily="2" charset="-122"/>
              </a:rPr>
              <a:t>fun</a:t>
            </a:r>
            <a:r>
              <a:rPr lang="en-US" altLang="zh-CN" sz="2800" dirty="0"/>
              <a:t>’</a:t>
            </a:r>
            <a:r>
              <a:rPr lang="en-US" altLang="zh-CN" sz="2800" dirty="0">
                <a:latin typeface="华文新魏" pitchFamily="2" charset="-122"/>
              </a:rPr>
              <a:t>, X0,      options</a:t>
            </a:r>
            <a:r>
              <a:rPr lang="en-US" altLang="zh-CN" sz="2800" dirty="0" smtClean="0">
                <a:latin typeface="华文新魏" pitchFamily="2" charset="-122"/>
              </a:rPr>
              <a:t>)</a:t>
            </a:r>
            <a:endParaRPr lang="en-US" altLang="zh-CN" sz="2800" dirty="0">
              <a:latin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4585" y="68580"/>
            <a:ext cx="628586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问题结构和求解命令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462" y="873546"/>
            <a:ext cx="5572808" cy="2838201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约束优化问题标准格式：</a:t>
            </a:r>
            <a:endParaRPr lang="zh-CN" altLang="en-US" sz="3200" b="1" dirty="0" smtClean="0"/>
          </a:p>
          <a:p>
            <a:endParaRPr lang="zh-CN" altLang="en-US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356995" y="2138045"/>
            <a:ext cx="7021830" cy="262128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Min f(X)    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err="1">
                <a:ea typeface="楷体_GB2312" pitchFamily="49" charset="-122"/>
              </a:rPr>
              <a:t>s.t.</a:t>
            </a:r>
            <a:r>
              <a:rPr lang="en-US" altLang="zh-CN" sz="2800" b="1" dirty="0">
                <a:ea typeface="楷体_GB2312" pitchFamily="49" charset="-122"/>
              </a:rPr>
              <a:t>    G1(X) </a:t>
            </a:r>
            <a:r>
              <a:rPr lang="en-US" altLang="zh-CN" sz="2800" dirty="0"/>
              <a:t>≤0, G2(X)=0      (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非线性约束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        AX ≤b,  </a:t>
            </a:r>
            <a:r>
              <a:rPr lang="en-US" altLang="zh-CN" sz="2800" dirty="0" err="1"/>
              <a:t>Aeq.X</a:t>
            </a:r>
            <a:r>
              <a:rPr lang="en-US" altLang="zh-CN" sz="2800" dirty="0"/>
              <a:t>=</a:t>
            </a:r>
            <a:r>
              <a:rPr lang="en-US" altLang="zh-CN" sz="2800" dirty="0" err="1"/>
              <a:t>beq</a:t>
            </a:r>
            <a:r>
              <a:rPr lang="en-US" altLang="zh-CN" sz="2800" dirty="0"/>
              <a:t>,   </a:t>
            </a:r>
            <a:r>
              <a:rPr lang="en-US" altLang="zh-CN" sz="2800" dirty="0">
                <a:latin typeface="华文新魏" pitchFamily="2" charset="-122"/>
              </a:rPr>
              <a:t>(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itchFamily="2" charset="-122"/>
              </a:rPr>
              <a:t>线性约束</a:t>
            </a:r>
            <a:r>
              <a:rPr lang="en-US" altLang="zh-CN" sz="2800" dirty="0">
                <a:latin typeface="华文新魏" pitchFamily="2" charset="-122"/>
              </a:rPr>
              <a:t>)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         </a:t>
            </a:r>
            <a:r>
              <a:rPr lang="en-US" altLang="zh-CN" sz="2800" i="1" dirty="0" err="1"/>
              <a:t>lb</a:t>
            </a:r>
            <a:r>
              <a:rPr lang="en-US" altLang="zh-CN" sz="2800" dirty="0"/>
              <a:t> ≤X ≤</a:t>
            </a:r>
            <a:r>
              <a:rPr lang="en-US" altLang="zh-CN" sz="2800" dirty="0" err="1"/>
              <a:t>ub</a:t>
            </a:r>
            <a:endParaRPr lang="en-US" altLang="zh-CN" sz="28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302385" y="5043805"/>
            <a:ext cx="9779000" cy="125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调用格式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:</a:t>
            </a:r>
            <a:r>
              <a:rPr lang="en-US" altLang="zh-CN" sz="3200" b="1" dirty="0">
                <a:ea typeface="宋体" pitchFamily="2" charset="-122"/>
              </a:rPr>
              <a:t> </a:t>
            </a:r>
            <a:endParaRPr lang="en-US" altLang="zh-CN" sz="3200" b="1" dirty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itchFamily="2" charset="-122"/>
              </a:rPr>
              <a:t>[</a:t>
            </a:r>
            <a:r>
              <a:rPr lang="en-US" altLang="zh-CN" sz="2800" b="1" dirty="0" err="1">
                <a:ea typeface="宋体" pitchFamily="2" charset="-122"/>
              </a:rPr>
              <a:t>x,fval</a:t>
            </a:r>
            <a:r>
              <a:rPr lang="en-US" altLang="zh-CN" sz="2800" b="1" dirty="0">
                <a:ea typeface="宋体" pitchFamily="2" charset="-122"/>
              </a:rPr>
              <a:t>]=</a:t>
            </a:r>
            <a:r>
              <a:rPr lang="en-US" altLang="zh-CN" sz="2800" b="1" dirty="0" err="1">
                <a:ea typeface="宋体" pitchFamily="2" charset="-122"/>
              </a:rPr>
              <a:t>fmincon</a:t>
            </a:r>
            <a:r>
              <a:rPr lang="en-US" altLang="zh-CN" sz="2800" b="1" dirty="0"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@fun,x0,A,b,Aeq,beq,lb,ub,@con</a:t>
            </a:r>
            <a:r>
              <a:rPr lang="en-US" altLang="zh-CN" sz="2800" b="1" dirty="0">
                <a:ea typeface="宋体" pitchFamily="2" charset="-122"/>
              </a:rPr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347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问题的求解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7413" name="TextBox 1"/>
          <p:cNvSpPr txBox="1"/>
          <p:nvPr/>
        </p:nvSpPr>
        <p:spPr>
          <a:xfrm>
            <a:off x="463550" y="934085"/>
            <a:ext cx="8197850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Example 1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：无约束规划模型如下：</a:t>
            </a:r>
            <a:endParaRPr lang="zh-CN" altLang="en-US" sz="3200" b="1" dirty="0" smtClean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66465" y="1600200"/>
          <a:ext cx="4596765" cy="122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2" imgW="1574800" imgH="431800" progId="Equation.3">
                  <p:embed/>
                </p:oleObj>
              </mc:Choice>
              <mc:Fallback>
                <p:oleObj name="公式" r:id="rId2" imgW="1574800" imgH="431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465" y="1600200"/>
                        <a:ext cx="4596765" cy="1229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1703705" y="2969260"/>
            <a:ext cx="875665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function </a:t>
            </a:r>
            <a:r>
              <a:rPr lang="en-US" altLang="zh-CN" sz="2800" dirty="0" smtClean="0"/>
              <a:t>y=</a:t>
            </a:r>
            <a:r>
              <a:rPr lang="en-US" altLang="zh-CN" sz="2800" dirty="0" err="1" smtClean="0"/>
              <a:t>fnonl</a:t>
            </a:r>
            <a:r>
              <a:rPr lang="en-US" altLang="zh-CN" sz="2800" dirty="0" smtClean="0"/>
              <a:t>(x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t=[20.5 32.5 51 73 95.7];</a:t>
            </a:r>
            <a:endParaRPr lang="en-US" altLang="zh-CN" sz="2800" dirty="0"/>
          </a:p>
          <a:p>
            <a:r>
              <a:rPr lang="pt-BR" altLang="zh-CN" sz="2800" dirty="0"/>
              <a:t>R=[765 826 873 942 1032];</a:t>
            </a:r>
            <a:endParaRPr lang="pt-BR" altLang="zh-CN" sz="2800" dirty="0"/>
          </a:p>
          <a:p>
            <a:r>
              <a:rPr lang="en-US" altLang="zh-CN" sz="2800" u="sng" dirty="0"/>
              <a:t>y=norm(x(1)*</a:t>
            </a:r>
            <a:r>
              <a:rPr lang="en-US" altLang="zh-CN" sz="2800" u="sng" dirty="0" err="1"/>
              <a:t>t+x</a:t>
            </a:r>
            <a:r>
              <a:rPr lang="en-US" altLang="zh-CN" sz="2800" u="sng" dirty="0"/>
              <a:t>(2)-R,2);</a:t>
            </a:r>
            <a:endParaRPr lang="en-US" altLang="zh-CN" sz="2800" u="sng" dirty="0"/>
          </a:p>
          <a:p>
            <a:r>
              <a:rPr lang="en-US" altLang="zh-CN" sz="2800" dirty="0"/>
              <a:t>y=y^2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7" name="TextBox 4"/>
          <p:cNvSpPr txBox="1"/>
          <p:nvPr/>
        </p:nvSpPr>
        <p:spPr>
          <a:xfrm>
            <a:off x="7231224" y="3347202"/>
            <a:ext cx="288627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x=ones(2,1);</a:t>
            </a:r>
            <a:endParaRPr lang="en-US" altLang="zh-CN" sz="2800" dirty="0"/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x,fval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fminunc</a:t>
            </a:r>
            <a:r>
              <a:rPr lang="en-US" altLang="zh-CN" sz="2800" dirty="0"/>
              <a:t>(@</a:t>
            </a:r>
            <a:r>
              <a:rPr lang="en-US" altLang="zh-CN" sz="2800" dirty="0" err="1" smtClean="0"/>
              <a:t>fnonl,x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TextBox 5"/>
          <p:cNvSpPr txBox="1"/>
          <p:nvPr/>
        </p:nvSpPr>
        <p:spPr>
          <a:xfrm>
            <a:off x="2925445" y="5321935"/>
            <a:ext cx="673735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结果：</a:t>
            </a:r>
            <a:r>
              <a:rPr lang="en-US" altLang="zh-CN" sz="28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x =[3.3940;702.4918]</a:t>
            </a:r>
            <a:endParaRPr lang="en-US" altLang="zh-CN" sz="2800" b="1" dirty="0">
              <a:solidFill>
                <a:srgbClr val="0070C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          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charset="0"/>
                <a:ea typeface="微软雅黑" charset="0"/>
              </a:rPr>
              <a:t>fval</a:t>
            </a:r>
            <a:r>
              <a:rPr lang="en-US" altLang="zh-CN" sz="28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 = 321.2166</a:t>
            </a:r>
            <a:endParaRPr lang="en-US" altLang="zh-CN" sz="2800" b="1" dirty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问题的求解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29895" y="1014095"/>
            <a:ext cx="8640445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Example 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非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线性规划模型</a:t>
            </a:r>
            <a:endParaRPr lang="zh-CN" altLang="en-US" sz="3200" b="1" dirty="0" smtClean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140" y="5186680"/>
            <a:ext cx="1115822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2800" dirty="0" err="1" smtClean="0">
                <a:latin typeface="微软雅黑" charset="0"/>
                <a:ea typeface="微软雅黑" charset="0"/>
                <a:sym typeface="+mn-ea"/>
              </a:rPr>
              <a:t>fmincon</a:t>
            </a:r>
            <a:r>
              <a:rPr lang="zh-CN" altLang="en-US" sz="2800" dirty="0" smtClean="0">
                <a:latin typeface="微软雅黑" charset="0"/>
                <a:ea typeface="微软雅黑" charset="0"/>
                <a:sym typeface="+mn-ea"/>
              </a:rPr>
              <a:t>命令中，不等式约束应该转化成</a:t>
            </a:r>
            <a:r>
              <a:rPr lang="en-US" altLang="zh-CN" sz="2800" dirty="0" smtClean="0">
                <a:latin typeface="微软雅黑" charset="0"/>
                <a:ea typeface="微软雅黑" charset="0"/>
                <a:sym typeface="+mn-ea"/>
              </a:rPr>
              <a:t>”≤”</a:t>
            </a:r>
            <a:r>
              <a:rPr lang="zh-CN" altLang="en-US" sz="2800" dirty="0" smtClean="0">
                <a:latin typeface="微软雅黑" charset="0"/>
                <a:ea typeface="微软雅黑" charset="0"/>
                <a:sym typeface="+mn-ea"/>
              </a:rPr>
              <a:t>的形式；另外应该将所有的决策变量表达成一个向量形式。</a:t>
            </a:r>
            <a:endParaRPr lang="zh-CN" altLang="en-US" sz="2800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2955" y="1638935"/>
          <a:ext cx="8282940" cy="353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2" imgW="114604800" imgH="57302400" progId="Equation.DSMT4">
                  <p:embed/>
                </p:oleObj>
              </mc:Choice>
              <mc:Fallback>
                <p:oleObj name="Equation" r:id="rId2" imgW="114604800" imgH="5730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" y="1638935"/>
                        <a:ext cx="8282940" cy="353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9259570" y="1701165"/>
            <a:ext cx="250444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x1——x(1)</a:t>
            </a:r>
            <a:endParaRPr lang="en-US" altLang="zh-CN" sz="2800" dirty="0" smtClean="0"/>
          </a:p>
          <a:p>
            <a:r>
              <a:rPr lang="en-US" altLang="zh-CN" sz="2800" dirty="0" smtClean="0"/>
              <a:t>x2——x(2)</a:t>
            </a:r>
            <a:endParaRPr lang="zh-CN" altLang="en-US" sz="2800" dirty="0"/>
          </a:p>
          <a:p>
            <a:r>
              <a:rPr lang="en-US" altLang="zh-CN" sz="2800" dirty="0" smtClean="0"/>
              <a:t>x3——x(3)</a:t>
            </a:r>
            <a:endParaRPr lang="zh-CN" altLang="en-US" sz="2800" dirty="0"/>
          </a:p>
          <a:p>
            <a:r>
              <a:rPr lang="en-US" altLang="zh-CN" sz="2800" dirty="0" smtClean="0"/>
              <a:t>y1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x(4)</a:t>
            </a:r>
            <a:endParaRPr lang="zh-CN" altLang="en-US" sz="2800" dirty="0"/>
          </a:p>
          <a:p>
            <a:r>
              <a:rPr lang="en-US" altLang="zh-CN" sz="2800" dirty="0" smtClean="0"/>
              <a:t>y2——x(5)</a:t>
            </a:r>
            <a:endParaRPr lang="en-US" altLang="zh-CN" sz="2800" dirty="0" smtClean="0"/>
          </a:p>
          <a:p>
            <a:r>
              <a:rPr lang="en-US" altLang="zh-CN" sz="2800" dirty="0" smtClean="0"/>
              <a:t>y3——x(6)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问题的求解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6" name="Line 5"/>
          <p:cNvSpPr/>
          <p:nvPr/>
        </p:nvSpPr>
        <p:spPr>
          <a:xfrm>
            <a:off x="9583420" y="3748405"/>
            <a:ext cx="1079500" cy="1588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" name="Line 6"/>
          <p:cNvSpPr/>
          <p:nvPr/>
        </p:nvSpPr>
        <p:spPr>
          <a:xfrm flipV="1">
            <a:off x="8785860" y="3815080"/>
            <a:ext cx="1920240" cy="85344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" name="Oval 8"/>
          <p:cNvSpPr/>
          <p:nvPr/>
        </p:nvSpPr>
        <p:spPr>
          <a:xfrm>
            <a:off x="10672445" y="3673793"/>
            <a:ext cx="149225" cy="150812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20" name="Oval 9"/>
          <p:cNvSpPr/>
          <p:nvPr/>
        </p:nvSpPr>
        <p:spPr>
          <a:xfrm>
            <a:off x="11475720" y="4634230"/>
            <a:ext cx="149225" cy="152400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21" name="Oval 10"/>
          <p:cNvSpPr/>
          <p:nvPr/>
        </p:nvSpPr>
        <p:spPr>
          <a:xfrm>
            <a:off x="9465945" y="3673793"/>
            <a:ext cx="150813" cy="150812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22" name="Oval 11"/>
          <p:cNvSpPr/>
          <p:nvPr/>
        </p:nvSpPr>
        <p:spPr>
          <a:xfrm>
            <a:off x="9465945" y="5642293"/>
            <a:ext cx="150813" cy="150812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23" name="Oval 12"/>
          <p:cNvSpPr/>
          <p:nvPr/>
        </p:nvSpPr>
        <p:spPr>
          <a:xfrm>
            <a:off x="10672445" y="5642293"/>
            <a:ext cx="149225" cy="150812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  <p:sp>
        <p:nvSpPr>
          <p:cNvPr id="24" name="Text Box 13"/>
          <p:cNvSpPr txBox="1"/>
          <p:nvPr/>
        </p:nvSpPr>
        <p:spPr>
          <a:xfrm>
            <a:off x="9051290" y="3397885"/>
            <a:ext cx="703263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S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14"/>
          <p:cNvSpPr txBox="1"/>
          <p:nvPr/>
        </p:nvSpPr>
        <p:spPr>
          <a:xfrm>
            <a:off x="10756583" y="3359468"/>
            <a:ext cx="701675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15"/>
          <p:cNvSpPr txBox="1"/>
          <p:nvPr/>
        </p:nvSpPr>
        <p:spPr>
          <a:xfrm>
            <a:off x="8161655" y="4481195"/>
            <a:ext cx="703263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16"/>
          <p:cNvSpPr txBox="1"/>
          <p:nvPr/>
        </p:nvSpPr>
        <p:spPr>
          <a:xfrm>
            <a:off x="9098598" y="5534025"/>
            <a:ext cx="701675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R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17"/>
          <p:cNvSpPr txBox="1"/>
          <p:nvPr/>
        </p:nvSpPr>
        <p:spPr>
          <a:xfrm>
            <a:off x="10818495" y="5589905"/>
            <a:ext cx="701675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P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18"/>
          <p:cNvSpPr txBox="1"/>
          <p:nvPr/>
        </p:nvSpPr>
        <p:spPr>
          <a:xfrm>
            <a:off x="11412220" y="4739005"/>
            <a:ext cx="703263" cy="698500"/>
          </a:xfrm>
          <a:prstGeom prst="rect">
            <a:avLst/>
          </a:prstGeom>
          <a:noFill/>
          <a:ln w="19050">
            <a:noFill/>
            <a:miter/>
          </a:ln>
        </p:spPr>
        <p:txBody>
          <a:bodyPr/>
          <a:p>
            <a:pPr lvl="0" algn="just" eaLnBrk="1" hangingPunct="1"/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M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Line 19"/>
          <p:cNvSpPr/>
          <p:nvPr/>
        </p:nvSpPr>
        <p:spPr>
          <a:xfrm flipH="1">
            <a:off x="8758555" y="3787775"/>
            <a:ext cx="751205" cy="85598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" name="Line 20"/>
          <p:cNvSpPr/>
          <p:nvPr/>
        </p:nvSpPr>
        <p:spPr>
          <a:xfrm>
            <a:off x="10777220" y="3824605"/>
            <a:ext cx="744538" cy="817563"/>
          </a:xfrm>
          <a:prstGeom prst="line">
            <a:avLst/>
          </a:prstGeom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" name="Line 21"/>
          <p:cNvSpPr/>
          <p:nvPr/>
        </p:nvSpPr>
        <p:spPr>
          <a:xfrm flipH="1">
            <a:off x="9583420" y="3825240"/>
            <a:ext cx="1152525" cy="183451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" name="Line 22"/>
          <p:cNvSpPr/>
          <p:nvPr/>
        </p:nvSpPr>
        <p:spPr>
          <a:xfrm>
            <a:off x="10701020" y="3824605"/>
            <a:ext cx="61913" cy="1839913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" name="Line 23"/>
          <p:cNvSpPr/>
          <p:nvPr/>
        </p:nvSpPr>
        <p:spPr>
          <a:xfrm>
            <a:off x="8796655" y="4739640"/>
            <a:ext cx="691515" cy="93408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" name="Line 45"/>
          <p:cNvSpPr/>
          <p:nvPr/>
        </p:nvSpPr>
        <p:spPr>
          <a:xfrm>
            <a:off x="9564370" y="3800793"/>
            <a:ext cx="1935163" cy="900112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TextBox 2"/>
          <p:cNvSpPr txBox="1"/>
          <p:nvPr/>
        </p:nvSpPr>
        <p:spPr>
          <a:xfrm>
            <a:off x="772160" y="1683385"/>
            <a:ext cx="9200515" cy="15544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en-US" altLang="zh-CN" sz="2400" dirty="0"/>
              <a:t>function y=</a:t>
            </a:r>
            <a:r>
              <a:rPr lang="en-US" altLang="zh-CN" sz="2400" dirty="0" err="1"/>
              <a:t>fcon</a:t>
            </a:r>
            <a:r>
              <a:rPr lang="en-US" altLang="zh-CN" sz="2400" dirty="0"/>
              <a:t>(x)</a:t>
            </a:r>
            <a:endParaRPr lang="en-US" altLang="zh-CN" sz="2400" dirty="0"/>
          </a:p>
          <a:p>
            <a:r>
              <a:rPr lang="es-ES" altLang="zh-CN" sz="2400" dirty="0"/>
              <a:t>y=((x(1)+1)^2+x(4)^2)^0.5+((x(1)-x(2))^2+(x(4)-x(5))^2)^0.5+((x(2)-0.5)^2+(x(5)-1)^2)^0.5+((x(1)-x(3))^2+(x(4)-x(6))^2)^0.5+(x(3)^2+(x(6)+1)^2)^0.5+((x(3)-1)^2+(x(6)-0.5)^2)^0.5;</a:t>
            </a:r>
            <a:endParaRPr lang="es-ES" altLang="zh-CN" sz="2400" dirty="0"/>
          </a:p>
        </p:txBody>
      </p:sp>
      <p:sp>
        <p:nvSpPr>
          <p:cNvPr id="3" name="TextBox 1"/>
          <p:cNvSpPr txBox="1"/>
          <p:nvPr/>
        </p:nvSpPr>
        <p:spPr>
          <a:xfrm>
            <a:off x="756920" y="4451350"/>
            <a:ext cx="665797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[</a:t>
            </a:r>
            <a:r>
              <a:rPr lang="en-US" altLang="zh-CN" sz="2400" dirty="0" err="1"/>
              <a:t>c,ceq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ccon</a:t>
            </a:r>
            <a:r>
              <a:rPr lang="en-US" altLang="zh-CN" sz="2400" dirty="0"/>
              <a:t>(x)</a:t>
            </a:r>
            <a:endParaRPr lang="en-US" altLang="zh-CN" sz="2400" dirty="0"/>
          </a:p>
          <a:p>
            <a:r>
              <a:rPr lang="en-US" altLang="zh-CN" sz="2400" dirty="0"/>
              <a:t>c=[0.09-(x(1)-x(2))^2-(x(4)-x(5))^2;0.09-(x(1)-x(3))^2-(x(4)-x(6))^2;0.04-(x(2)-x(3))^2-(x(5)-x(6))^2];</a:t>
            </a:r>
            <a:endParaRPr lang="en-US" altLang="zh-CN" sz="2400" dirty="0"/>
          </a:p>
          <a:p>
            <a:r>
              <a:rPr lang="fr-FR" altLang="zh-CN" sz="2400" dirty="0"/>
              <a:t>ceq=[(x(1)-x(3))^2+(x(4)-x(6))^2-0.25</a:t>
            </a:r>
            <a:r>
              <a:rPr lang="fr-FR" altLang="zh-CN" sz="2400" dirty="0" smtClean="0"/>
              <a:t>];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684530" y="947420"/>
            <a:ext cx="45275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目标函数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M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文件</a:t>
            </a:r>
            <a:endParaRPr lang="zh-CN" alt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24205" y="3640455"/>
            <a:ext cx="45840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约束条件的函数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M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文件</a:t>
            </a:r>
            <a:endParaRPr lang="zh-CN" alt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5" name="Oval 11"/>
          <p:cNvSpPr/>
          <p:nvPr/>
        </p:nvSpPr>
        <p:spPr>
          <a:xfrm>
            <a:off x="8632825" y="4611053"/>
            <a:ext cx="150813" cy="150812"/>
          </a:xfrm>
          <a:prstGeom prst="ellipse">
            <a:avLst/>
          </a:prstGeom>
          <a:noFill/>
          <a:ln w="1905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>
                <a:effectLst/>
                <a:latin typeface="粗标宋体" charset="0"/>
                <a:ea typeface="粗标宋体" charset="0"/>
              </a:rPr>
              <a:t>问题的求解</a:t>
            </a:r>
            <a:endParaRPr lang="zh-CN" altLang="en-US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956810" y="1217295"/>
            <a:ext cx="6210935" cy="2651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en-US" altLang="zh-CN" sz="2800" dirty="0"/>
              <a:t>x0=[0.5;0.2;0.1;-0.5;0.2;0.8];</a:t>
            </a:r>
            <a:endParaRPr lang="en-US" altLang="zh-CN" sz="2800" dirty="0"/>
          </a:p>
          <a:p>
            <a:r>
              <a:rPr lang="en-US" altLang="zh-CN" sz="2800" dirty="0" err="1" smtClean="0"/>
              <a:t>Ub</a:t>
            </a:r>
            <a:r>
              <a:rPr lang="en-US" altLang="zh-CN" sz="2800" dirty="0" smtClean="0"/>
              <a:t>= [</a:t>
            </a:r>
            <a:r>
              <a:rPr lang="en-US" altLang="zh-CN" sz="2800" dirty="0"/>
              <a:t>0.8;0.9;0.9;0.8;0.9;0.9];</a:t>
            </a:r>
            <a:endParaRPr lang="en-US" altLang="zh-CN" sz="2800" dirty="0"/>
          </a:p>
          <a:p>
            <a:r>
              <a:rPr lang="en-US" altLang="zh-CN" sz="2800" dirty="0" err="1" smtClean="0"/>
              <a:t>Lb</a:t>
            </a:r>
            <a:r>
              <a:rPr lang="en-US" altLang="zh-CN" sz="2800" dirty="0" smtClean="0"/>
              <a:t>=-</a:t>
            </a:r>
            <a:r>
              <a:rPr lang="en-US" altLang="zh-CN" sz="2800" dirty="0" err="1" smtClean="0"/>
              <a:t>Ub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options=</a:t>
            </a:r>
            <a:r>
              <a:rPr lang="en-US" altLang="zh-CN" sz="2800" dirty="0" err="1"/>
              <a:t>optimset</a:t>
            </a:r>
            <a:r>
              <a:rPr lang="en-US" altLang="zh-CN" sz="2800" dirty="0"/>
              <a:t>('display', '</a:t>
            </a:r>
            <a:r>
              <a:rPr lang="en-US" altLang="zh-CN" sz="2800" dirty="0" err="1"/>
              <a:t>iter</a:t>
            </a:r>
            <a:r>
              <a:rPr lang="en-US" altLang="zh-CN" sz="2800" dirty="0"/>
              <a:t>')</a:t>
            </a:r>
            <a:endParaRPr lang="en-US" altLang="zh-CN" sz="2800" dirty="0"/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x,fval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fmincon</a:t>
            </a:r>
            <a:r>
              <a:rPr lang="en-US" altLang="zh-CN" sz="2800" dirty="0"/>
              <a:t>(@fcon,x0,[],[],[],[],Lb,</a:t>
            </a:r>
            <a:r>
              <a:rPr lang="en-US" altLang="zh-CN" sz="2800" dirty="0" err="1"/>
              <a:t>Ub</a:t>
            </a:r>
            <a:r>
              <a:rPr lang="en-US" altLang="zh-CN" sz="2800" dirty="0"/>
              <a:t>,@</a:t>
            </a:r>
            <a:r>
              <a:rPr lang="en-US" altLang="zh-CN" sz="2800" dirty="0" err="1"/>
              <a:t>ccon,options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6" name="TextBox 4"/>
          <p:cNvSpPr txBox="1"/>
          <p:nvPr/>
        </p:nvSpPr>
        <p:spPr>
          <a:xfrm>
            <a:off x="1150620" y="4121150"/>
            <a:ext cx="9285605" cy="19545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r>
              <a:rPr lang="zh-CN" altLang="en-US" sz="32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计算结果为：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endParaRPr lang="zh-CN" altLang="en-US" sz="3200" b="1" dirty="0">
              <a:solidFill>
                <a:srgbClr val="0070C0"/>
              </a:solidFill>
              <a:latin typeface="Times New Roman" pitchFamily="18" charset="0"/>
              <a:ea typeface="华文新魏" pitchFamily="2" charset="-122"/>
            </a:endParaRPr>
          </a:p>
          <a:p>
            <a:pPr lvl="0"/>
            <a:endParaRPr lang="zh-CN" altLang="en-US" sz="3200" b="1" dirty="0" smtClean="0">
              <a:solidFill>
                <a:srgbClr val="0070C0"/>
              </a:solidFill>
              <a:latin typeface="Times New Roman" pitchFamily="18" charset="0"/>
              <a:ea typeface="华文新魏" pitchFamily="2" charset="-122"/>
            </a:endParaRPr>
          </a:p>
          <a:p>
            <a:pPr lvl="0"/>
            <a:r>
              <a:rPr lang="en-US" altLang="zh-CN" sz="2800" b="1" dirty="0" smtClean="0">
                <a:solidFill>
                  <a:srgbClr val="0070C0"/>
                </a:solidFill>
                <a:latin typeface="-봄IIL" pitchFamily="18" charset="-127"/>
                <a:ea typeface="-봄IIL" pitchFamily="18" charset="-127"/>
              </a:rPr>
              <a:t>x =[0.2930; 0.4445; 0.6574; 0.6410;0.9000;0.2987]</a:t>
            </a:r>
            <a:endParaRPr lang="en-US" altLang="zh-CN" sz="2800" b="1" dirty="0" smtClean="0">
              <a:solidFill>
                <a:srgbClr val="0070C0"/>
              </a:solidFill>
              <a:latin typeface="-봄IIL" pitchFamily="18" charset="-127"/>
              <a:ea typeface="-봄IIL" pitchFamily="18" charset="-127"/>
            </a:endParaRPr>
          </a:p>
          <a:p>
            <a:pPr lvl="0"/>
            <a:r>
              <a:rPr lang="en-US" altLang="zh-CN" sz="2800" b="1" dirty="0" err="1">
                <a:solidFill>
                  <a:srgbClr val="0070C0"/>
                </a:solidFill>
                <a:latin typeface="-봄IIL" pitchFamily="18" charset="-127"/>
                <a:ea typeface="-봄IIL" pitchFamily="18" charset="-127"/>
              </a:rPr>
              <a:t>fval</a:t>
            </a:r>
            <a:r>
              <a:rPr lang="en-US" altLang="zh-CN" sz="2800" b="1" dirty="0">
                <a:solidFill>
                  <a:srgbClr val="0070C0"/>
                </a:solidFill>
                <a:latin typeface="-봄IIL" pitchFamily="18" charset="-127"/>
                <a:ea typeface="-봄IIL" pitchFamily="18" charset="-127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-봄IIL" pitchFamily="18" charset="-127"/>
                <a:ea typeface="-봄IIL" pitchFamily="18" charset="-127"/>
              </a:rPr>
              <a:t>=4.2105</a:t>
            </a:r>
            <a:endParaRPr lang="en-US" altLang="zh-CN" sz="2800" b="1" dirty="0" smtClean="0">
              <a:solidFill>
                <a:srgbClr val="0070C0"/>
              </a:solidFill>
              <a:latin typeface="-봄IIL" pitchFamily="18" charset="-127"/>
              <a:ea typeface="-봄IIL" pitchFamily="18" charset="-127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39825" y="1460500"/>
            <a:ext cx="3364865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提示：</a:t>
            </a:r>
            <a:endParaRPr lang="zh-CN" altLang="en-US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  </a:t>
            </a:r>
            <a:r>
              <a:rPr lang="zh-CN" altLang="en-US" sz="2400" b="1" dirty="0" smtClean="0"/>
              <a:t>初始值选择可能影响最终结果。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84625" y="1189240"/>
            <a:ext cx="5558400" cy="266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10000" b="1" smtClean="0">
                <a:latin typeface="Times New Roman" charset="0"/>
              </a:rPr>
              <a:t>Thanks</a:t>
            </a:r>
            <a:endParaRPr lang="en-US" altLang="zh-CN" sz="10000" b="1" smtClean="0">
              <a:latin typeface="Times New Roman" charset="0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432175" y="6086475"/>
            <a:ext cx="5943600" cy="483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重庆大学数学与统计学院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pic>
        <p:nvPicPr>
          <p:cNvPr id="5" name="图片 4" descr="重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6065520"/>
            <a:ext cx="517525" cy="517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非线性规划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35" name="组合 34"/>
          <p:cNvGrpSpPr/>
          <p:nvPr>
            <p:custDataLst>
              <p:tags r:id="rId2"/>
            </p:custDataLst>
          </p:nvPr>
        </p:nvGrpSpPr>
        <p:grpSpPr>
          <a:xfrm>
            <a:off x="1119769" y="1303337"/>
            <a:ext cx="6608348" cy="885633"/>
            <a:chOff x="796261" y="2483498"/>
            <a:chExt cx="5299739" cy="665211"/>
          </a:xfrm>
        </p:grpSpPr>
        <p:sp>
          <p:nvSpPr>
            <p:cNvPr id="3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">
            <a:xfrm>
              <a:off x="1795235" y="2624853"/>
              <a:ext cx="430076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 dirty="0" smtClean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非线性规划</a:t>
              </a:r>
              <a:r>
                <a:rPr lang="zh-CN" altLang="en-US" sz="3200" b="1" dirty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问题及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模型</a:t>
              </a:r>
              <a:endParaRPr lang="zh-CN" altLang="en-US" sz="3200" b="1" dirty="0" smtClean="0">
                <a:solidFill>
                  <a:srgbClr val="0070C0"/>
                </a:solidFill>
                <a:latin typeface="黑体" charset="0"/>
                <a:ea typeface="黑体" charset="0"/>
                <a:sym typeface="+mn-ea"/>
              </a:endParaRPr>
            </a:p>
          </p:txBody>
        </p:sp>
        <p:sp>
          <p:nvSpPr>
            <p:cNvPr id="37" name="Rectangle 27@|1FFC:11385203|FBC:16777215|LFC:16777215|LBC:16777215"/>
            <p:cNvSpPr/>
            <p:nvPr>
              <p:custDataLst>
                <p:tags r:id="rId4"/>
              </p:custDataLst>
            </p:nvPr>
          </p:nvSpPr>
          <p:spPr>
            <a:xfrm rot="2772067">
              <a:off x="796261" y="2580864"/>
              <a:ext cx="470479" cy="4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charset="0"/>
                <a:ea typeface="黑体" charset="0"/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5"/>
              </p:custDataLst>
            </p:nvPr>
          </p:nvSpPr>
          <p:spPr>
            <a:xfrm>
              <a:off x="1106864" y="2483498"/>
              <a:ext cx="665211" cy="665211"/>
            </a:xfrm>
            <a:custGeom>
              <a:avLst/>
              <a:gdLst>
                <a:gd name="connsiteX0" fmla="*/ 339579 w 665211"/>
                <a:gd name="connsiteY0" fmla="*/ 0 h 665211"/>
                <a:gd name="connsiteX1" fmla="*/ 665211 w 665211"/>
                <a:gd name="connsiteY1" fmla="*/ 339579 h 665211"/>
                <a:gd name="connsiteX2" fmla="*/ 325632 w 665211"/>
                <a:gd name="connsiteY2" fmla="*/ 665211 h 665211"/>
                <a:gd name="connsiteX3" fmla="*/ 0 w 665211"/>
                <a:gd name="connsiteY3" fmla="*/ 325632 h 66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211" h="665211">
                  <a:moveTo>
                    <a:pt x="339579" y="0"/>
                  </a:moveTo>
                  <a:lnTo>
                    <a:pt x="665211" y="339579"/>
                  </a:lnTo>
                  <a:lnTo>
                    <a:pt x="325632" y="665211"/>
                  </a:lnTo>
                  <a:lnTo>
                    <a:pt x="0" y="3256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0070C0"/>
                  </a:solidFill>
                  <a:latin typeface="黑体" charset="0"/>
                  <a:ea typeface="黑体" charset="0"/>
                </a:rPr>
                <a:t>1</a:t>
              </a:r>
              <a:endParaRPr lang="en-US" altLang="zh-CN" sz="2400" b="1" smtClean="0">
                <a:solidFill>
                  <a:srgbClr val="0070C0"/>
                </a:solidFill>
                <a:latin typeface="黑体" charset="0"/>
                <a:ea typeface="黑体" charset="0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6"/>
            </p:custDataLst>
          </p:nvPr>
        </p:nvGrpSpPr>
        <p:grpSpPr>
          <a:xfrm>
            <a:off x="1119769" y="3706223"/>
            <a:ext cx="8818304" cy="914931"/>
            <a:chOff x="796261" y="2483498"/>
            <a:chExt cx="7072073" cy="687217"/>
          </a:xfrm>
        </p:grpSpPr>
        <p:sp>
          <p:nvSpPr>
            <p:cNvPr id="40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black">
            <a:xfrm>
              <a:off x="1795762" y="2647465"/>
              <a:ext cx="6072572" cy="52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 dirty="0" smtClean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非线性规划</a:t>
              </a:r>
              <a:r>
                <a:rPr lang="zh-CN" altLang="en-US" sz="3200" b="1" dirty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问题结构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和求解命令</a:t>
              </a:r>
              <a:endParaRPr lang="zh-CN" altLang="en-US" sz="3200" b="1" dirty="0" smtClean="0">
                <a:solidFill>
                  <a:srgbClr val="0070C0"/>
                </a:solidFill>
                <a:latin typeface="黑体" charset="0"/>
                <a:ea typeface="黑体" charset="0"/>
                <a:sym typeface="+mn-ea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3200" b="1" dirty="0" smtClean="0">
                <a:solidFill>
                  <a:srgbClr val="0070C0"/>
                </a:solidFill>
                <a:latin typeface="黑体" charset="0"/>
                <a:ea typeface="黑体" charset="0"/>
                <a:sym typeface="+mn-ea"/>
              </a:endParaRPr>
            </a:p>
          </p:txBody>
        </p:sp>
        <p:sp>
          <p:nvSpPr>
            <p:cNvPr id="41" name="Rectangle 27@|1FFC:11385203|FBC:16777215|LFC:16777215|LBC:16777215"/>
            <p:cNvSpPr/>
            <p:nvPr>
              <p:custDataLst>
                <p:tags r:id="rId8"/>
              </p:custDataLst>
            </p:nvPr>
          </p:nvSpPr>
          <p:spPr>
            <a:xfrm rot="2772067">
              <a:off x="796261" y="2580864"/>
              <a:ext cx="470479" cy="4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charset="0"/>
                <a:ea typeface="黑体" charset="0"/>
              </a:endParaRPr>
            </a:p>
          </p:txBody>
        </p:sp>
        <p:sp>
          <p:nvSpPr>
            <p:cNvPr id="42" name="任意多边形 41"/>
            <p:cNvSpPr/>
            <p:nvPr>
              <p:custDataLst>
                <p:tags r:id="rId9"/>
              </p:custDataLst>
            </p:nvPr>
          </p:nvSpPr>
          <p:spPr>
            <a:xfrm>
              <a:off x="1106864" y="2483498"/>
              <a:ext cx="665211" cy="665211"/>
            </a:xfrm>
            <a:custGeom>
              <a:avLst/>
              <a:gdLst>
                <a:gd name="connsiteX0" fmla="*/ 339579 w 665211"/>
                <a:gd name="connsiteY0" fmla="*/ 0 h 665211"/>
                <a:gd name="connsiteX1" fmla="*/ 665211 w 665211"/>
                <a:gd name="connsiteY1" fmla="*/ 339579 h 665211"/>
                <a:gd name="connsiteX2" fmla="*/ 325632 w 665211"/>
                <a:gd name="connsiteY2" fmla="*/ 665211 h 665211"/>
                <a:gd name="connsiteX3" fmla="*/ 0 w 665211"/>
                <a:gd name="connsiteY3" fmla="*/ 325632 h 66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211" h="665211">
                  <a:moveTo>
                    <a:pt x="339579" y="0"/>
                  </a:moveTo>
                  <a:lnTo>
                    <a:pt x="665211" y="339579"/>
                  </a:lnTo>
                  <a:lnTo>
                    <a:pt x="325632" y="665211"/>
                  </a:lnTo>
                  <a:lnTo>
                    <a:pt x="0" y="3256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0070C0"/>
                  </a:solidFill>
                  <a:latin typeface="黑体" charset="0"/>
                  <a:ea typeface="黑体" charset="0"/>
                </a:rPr>
                <a:t>2</a:t>
              </a:r>
              <a:endParaRPr lang="en-US" altLang="zh-CN" sz="2400" b="1" smtClean="0">
                <a:solidFill>
                  <a:srgbClr val="0070C0"/>
                </a:solidFill>
                <a:latin typeface="黑体" charset="0"/>
                <a:ea typeface="黑体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0"/>
            </p:custDataLst>
          </p:nvPr>
        </p:nvGrpSpPr>
        <p:grpSpPr>
          <a:xfrm>
            <a:off x="1119769" y="5234090"/>
            <a:ext cx="6608348" cy="930506"/>
            <a:chOff x="796261" y="2483498"/>
            <a:chExt cx="5299739" cy="698916"/>
          </a:xfrm>
        </p:grpSpPr>
        <p:sp>
          <p:nvSpPr>
            <p:cNvPr id="45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black">
            <a:xfrm>
              <a:off x="1795235" y="2659194"/>
              <a:ext cx="430076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 dirty="0" smtClean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非线性规划</a:t>
              </a:r>
              <a:r>
                <a:rPr lang="zh-CN" altLang="en-US" sz="3200" b="1" dirty="0">
                  <a:solidFill>
                    <a:srgbClr val="0070C0"/>
                  </a:solidFill>
                  <a:latin typeface="黑体" charset="0"/>
                  <a:ea typeface="黑体" charset="0"/>
                  <a:sym typeface="+mn-ea"/>
                </a:rPr>
                <a:t>问题的求解</a:t>
              </a:r>
              <a:endParaRPr lang="zh-CN" altLang="en-US" sz="3200" b="1" dirty="0">
                <a:solidFill>
                  <a:srgbClr val="0070C0"/>
                </a:solidFill>
                <a:latin typeface="黑体" charset="0"/>
                <a:ea typeface="黑体" charset="0"/>
                <a:sym typeface="+mn-ea"/>
              </a:endParaRPr>
            </a:p>
          </p:txBody>
        </p:sp>
        <p:sp>
          <p:nvSpPr>
            <p:cNvPr id="46" name="Rectangle 27@|1FFC:11385203|FBC:16777215|LFC:16777215|LBC:16777215"/>
            <p:cNvSpPr/>
            <p:nvPr>
              <p:custDataLst>
                <p:tags r:id="rId12"/>
              </p:custDataLst>
            </p:nvPr>
          </p:nvSpPr>
          <p:spPr>
            <a:xfrm rot="2772067">
              <a:off x="796261" y="2580864"/>
              <a:ext cx="470479" cy="4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charset="0"/>
                <a:ea typeface="黑体" charset="0"/>
              </a:endParaRPr>
            </a:p>
          </p:txBody>
        </p:sp>
        <p:sp>
          <p:nvSpPr>
            <p:cNvPr id="47" name="任意多边形 46"/>
            <p:cNvSpPr/>
            <p:nvPr>
              <p:custDataLst>
                <p:tags r:id="rId13"/>
              </p:custDataLst>
            </p:nvPr>
          </p:nvSpPr>
          <p:spPr>
            <a:xfrm>
              <a:off x="1106864" y="2483498"/>
              <a:ext cx="665211" cy="665211"/>
            </a:xfrm>
            <a:custGeom>
              <a:avLst/>
              <a:gdLst>
                <a:gd name="connsiteX0" fmla="*/ 339579 w 665211"/>
                <a:gd name="connsiteY0" fmla="*/ 0 h 665211"/>
                <a:gd name="connsiteX1" fmla="*/ 665211 w 665211"/>
                <a:gd name="connsiteY1" fmla="*/ 339579 h 665211"/>
                <a:gd name="connsiteX2" fmla="*/ 325632 w 665211"/>
                <a:gd name="connsiteY2" fmla="*/ 665211 h 665211"/>
                <a:gd name="connsiteX3" fmla="*/ 0 w 665211"/>
                <a:gd name="connsiteY3" fmla="*/ 325632 h 66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211" h="665211">
                  <a:moveTo>
                    <a:pt x="339579" y="0"/>
                  </a:moveTo>
                  <a:lnTo>
                    <a:pt x="665211" y="339579"/>
                  </a:lnTo>
                  <a:lnTo>
                    <a:pt x="325632" y="665211"/>
                  </a:lnTo>
                  <a:lnTo>
                    <a:pt x="0" y="3256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0070C0"/>
                  </a:solidFill>
                  <a:latin typeface="黑体" charset="0"/>
                  <a:ea typeface="黑体" charset="0"/>
                </a:rPr>
                <a:t>3</a:t>
              </a:r>
              <a:endParaRPr lang="en-US" altLang="zh-CN" sz="2400" b="1" smtClean="0">
                <a:solidFill>
                  <a:srgbClr val="0070C0"/>
                </a:solidFill>
                <a:latin typeface="黑体" charset="0"/>
                <a:ea typeface="黑体" charset="0"/>
              </a:endParaRPr>
            </a:p>
          </p:txBody>
        </p:sp>
      </p:grpSp>
      <p:sp>
        <p:nvSpPr>
          <p:cNvPr id="49" name="TextBox 6"/>
          <p:cNvSpPr txBox="1"/>
          <p:nvPr/>
        </p:nvSpPr>
        <p:spPr>
          <a:xfrm>
            <a:off x="2847340" y="2280920"/>
            <a:ext cx="4020820" cy="944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85750" lvl="0" indent="-285750"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例子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黑体" charset="0"/>
                <a:ea typeface="黑体" charset="0"/>
              </a:rPr>
              <a:t>：拟合问题</a:t>
            </a:r>
            <a:endParaRPr lang="zh-CN" altLang="en-US" sz="2800" dirty="0">
              <a:solidFill>
                <a:schemeClr val="tx1"/>
              </a:solidFill>
              <a:latin typeface="黑体" charset="0"/>
              <a:ea typeface="黑体" charset="0"/>
            </a:endParaRPr>
          </a:p>
          <a:p>
            <a:pPr marL="285750" lvl="0" indent="-285750"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例子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黑体" charset="0"/>
                <a:ea typeface="黑体" charset="0"/>
              </a:rPr>
              <a:t>：电路板设计问题</a:t>
            </a:r>
            <a:endParaRPr lang="zh-CN" altLang="en-US" sz="2800" dirty="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173" name="Text Box 16"/>
          <p:cNvSpPr txBox="1"/>
          <p:nvPr/>
        </p:nvSpPr>
        <p:spPr>
          <a:xfrm>
            <a:off x="260986" y="1002481"/>
            <a:ext cx="4882999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Example1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：拟合问题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" y="2110740"/>
            <a:ext cx="5542915" cy="2055495"/>
          </a:xfrm>
          <a:prstGeom prst="rect">
            <a:avLst/>
          </a:prstGeom>
          <a:noFill/>
        </p:spPr>
      </p:pic>
      <p:pic>
        <p:nvPicPr>
          <p:cNvPr id="15" name="图片 14" descr="C:\Users\Administrator\AppData\Roaming\Tencent\Users\540971334\QQ\WinTemp\RichOle\A8H]OW6CA3PTAGK}29Q%G]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843915"/>
            <a:ext cx="5899785" cy="5528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2"/>
          <p:cNvSpPr txBox="1"/>
          <p:nvPr/>
        </p:nvSpPr>
        <p:spPr>
          <a:xfrm>
            <a:off x="403225" y="4845685"/>
            <a:ext cx="575310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问题：找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之间的函数关系</a:t>
            </a:r>
            <a:r>
              <a:rPr lang="en-US" altLang="zh-CN" sz="2800" dirty="0" smtClean="0"/>
              <a:t>R=</a:t>
            </a:r>
            <a:r>
              <a:rPr lang="en-US" altLang="zh-CN" sz="2800" dirty="0" err="1" smtClean="0"/>
              <a:t>at+b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0320" y="4805045"/>
            <a:ext cx="8898255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latin typeface="+mj-ea"/>
                <a:ea typeface="+mj-ea"/>
              </a:rPr>
              <a:t>平面</a:t>
            </a:r>
            <a:r>
              <a:rPr lang="zh-CN" altLang="en-US" sz="2800" dirty="0">
                <a:latin typeface="+mj-ea"/>
                <a:ea typeface="+mj-ea"/>
              </a:rPr>
              <a:t>上 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个点（</a:t>
            </a:r>
            <a:r>
              <a:rPr lang="en-US" altLang="zh-CN" sz="2800" dirty="0" err="1">
                <a:latin typeface="+mj-ea"/>
                <a:ea typeface="+mj-ea"/>
              </a:rPr>
              <a:t>x</a:t>
            </a:r>
            <a:r>
              <a:rPr lang="en-US" altLang="zh-CN" sz="2800" baseline="-25000" dirty="0" err="1">
                <a:latin typeface="+mj-ea"/>
                <a:ea typeface="+mj-ea"/>
              </a:rPr>
              <a:t>i</a:t>
            </a:r>
            <a:r>
              <a:rPr lang="en-US" altLang="zh-CN" sz="2800" dirty="0" err="1">
                <a:latin typeface="+mj-ea"/>
                <a:ea typeface="+mj-ea"/>
              </a:rPr>
              <a:t>,y</a:t>
            </a:r>
            <a:r>
              <a:rPr lang="en-US" altLang="zh-CN" sz="2800" baseline="-250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) 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=1,…n, </a:t>
            </a:r>
            <a:r>
              <a:rPr lang="zh-CN" altLang="en-US" sz="2800" dirty="0">
                <a:latin typeface="+mj-ea"/>
                <a:ea typeface="+mj-ea"/>
              </a:rPr>
              <a:t>寻求一个</a:t>
            </a:r>
            <a:r>
              <a:rPr lang="zh-CN" altLang="en-US" sz="2800" dirty="0" smtClean="0">
                <a:latin typeface="+mj-ea"/>
                <a:ea typeface="+mj-ea"/>
              </a:rPr>
              <a:t>函数</a:t>
            </a:r>
            <a:r>
              <a:rPr lang="en-US" altLang="zh-CN" sz="2800" dirty="0" smtClean="0">
                <a:latin typeface="+mj-ea"/>
                <a:ea typeface="+mj-ea"/>
              </a:rPr>
              <a:t>y=f(x), </a:t>
            </a:r>
            <a:r>
              <a:rPr lang="zh-CN" altLang="en-US" sz="2800" dirty="0">
                <a:latin typeface="+mj-ea"/>
                <a:ea typeface="+mj-ea"/>
              </a:rPr>
              <a:t>使 </a:t>
            </a:r>
            <a:r>
              <a:rPr lang="en-US" altLang="zh-CN" sz="2800" dirty="0">
                <a:latin typeface="+mj-ea"/>
                <a:ea typeface="+mj-ea"/>
              </a:rPr>
              <a:t>f(x) </a:t>
            </a:r>
            <a:r>
              <a:rPr lang="zh-CN" altLang="en-US" sz="2800" dirty="0">
                <a:latin typeface="+mj-ea"/>
                <a:ea typeface="+mj-ea"/>
              </a:rPr>
              <a:t>在</a:t>
            </a:r>
            <a:r>
              <a:rPr lang="zh-CN" altLang="en-US" sz="2800" dirty="0">
                <a:latin typeface="+mn-ea"/>
                <a:ea typeface="+mn-ea"/>
              </a:rPr>
              <a:t>某种准则下与所有数据点最为</a:t>
            </a:r>
            <a:r>
              <a:rPr lang="zh-CN" altLang="en-US" sz="2800" dirty="0" smtClean="0">
                <a:latin typeface="+mn-ea"/>
                <a:ea typeface="+mn-ea"/>
              </a:rPr>
              <a:t>接近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r>
              <a:rPr lang="en-US" altLang="en-US" sz="2000" dirty="0" smtClean="0">
                <a:latin typeface="+mj-ea"/>
                <a:ea typeface="+mj-ea"/>
              </a:rPr>
              <a:t> </a:t>
            </a:r>
            <a:endParaRPr lang="zh-CN" altLang="en-US" sz="2000" dirty="0">
              <a:latin typeface="+mj-ea"/>
              <a:ea typeface="+mj-ea"/>
            </a:endParaRP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575310" y="1505585"/>
            <a:ext cx="6507480" cy="2617470"/>
            <a:chOff x="288" y="1536"/>
            <a:chExt cx="3744" cy="2036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76" y="2880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200" y="2256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864" y="2448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016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096" y="2245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/>
                <a:t>+</a:t>
              </a:r>
              <a:endParaRPr lang="en-US" altLang="zh-CN" sz="2400" dirty="0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48" y="1872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832" y="2640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/>
                <a:t>+</a:t>
              </a:r>
              <a:endParaRPr lang="en-US" altLang="zh-CN" sz="2400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312" y="2928"/>
              <a:ext cx="3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en-US" altLang="zh-CN" sz="240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88" y="326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57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48" y="3216"/>
              <a:ext cx="38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x</a:t>
              </a:r>
              <a:endParaRPr lang="en-US" altLang="zh-CN" sz="2400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84" y="1536"/>
              <a:ext cx="28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y</a:t>
              </a:r>
              <a:endParaRPr lang="en-US" altLang="zh-CN" sz="2400"/>
            </a:p>
          </p:txBody>
        </p:sp>
      </p:grpSp>
      <p:grpSp>
        <p:nvGrpSpPr>
          <p:cNvPr id="24" name="Group 18"/>
          <p:cNvGrpSpPr/>
          <p:nvPr/>
        </p:nvGrpSpPr>
        <p:grpSpPr bwMode="auto">
          <a:xfrm>
            <a:off x="1215390" y="2143760"/>
            <a:ext cx="4525010" cy="1255395"/>
            <a:chOff x="912" y="2160"/>
            <a:chExt cx="2784" cy="1056"/>
          </a:xfrm>
        </p:grpSpPr>
        <p:sp>
          <p:nvSpPr>
            <p:cNvPr id="25" name="Arc 19"/>
            <p:cNvSpPr/>
            <p:nvPr/>
          </p:nvSpPr>
          <p:spPr bwMode="auto">
            <a:xfrm flipH="1">
              <a:off x="912" y="2160"/>
              <a:ext cx="1344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20"/>
            <p:cNvSpPr/>
            <p:nvPr/>
          </p:nvSpPr>
          <p:spPr bwMode="auto">
            <a:xfrm>
              <a:off x="2256" y="2160"/>
              <a:ext cx="1440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083628" y="2281335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1"/>
              <a:t>y=f(x)</a:t>
            </a:r>
            <a:endParaRPr lang="en-US" altLang="zh-CN" sz="2400" b="1"/>
          </a:p>
        </p:txBody>
      </p:sp>
      <p:grpSp>
        <p:nvGrpSpPr>
          <p:cNvPr id="28" name="Group 22"/>
          <p:cNvGrpSpPr/>
          <p:nvPr/>
        </p:nvGrpSpPr>
        <p:grpSpPr bwMode="auto">
          <a:xfrm>
            <a:off x="2951616" y="2109884"/>
            <a:ext cx="1263650" cy="1077516"/>
            <a:chOff x="1969" y="2160"/>
            <a:chExt cx="796" cy="905"/>
          </a:xfrm>
        </p:grpSpPr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969" y="2681"/>
              <a:ext cx="79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/>
                <a:t>(</a:t>
              </a:r>
              <a:r>
                <a:rPr lang="en-US" altLang="zh-CN" sz="2400" dirty="0" err="1"/>
                <a:t>x</a:t>
              </a:r>
              <a:r>
                <a:rPr lang="en-US" altLang="zh-CN" sz="2400" baseline="-25000" dirty="0" err="1"/>
                <a:t>i</a:t>
              </a:r>
              <a:r>
                <a:rPr lang="en-US" altLang="zh-CN" sz="2400" dirty="0" err="1"/>
                <a:t>,y</a:t>
              </a:r>
              <a:r>
                <a:rPr lang="en-US" altLang="zh-CN" sz="2400" baseline="-25000" dirty="0" err="1"/>
                <a:t>i</a:t>
              </a:r>
              <a:r>
                <a:rPr lang="en-US" altLang="zh-CN" sz="2400" dirty="0"/>
                <a:t>)</a:t>
              </a:r>
              <a:endParaRPr lang="en-US" altLang="zh-CN" sz="2400" dirty="0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400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102" y="2198"/>
              <a:ext cx="33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ym typeface="Symbol" pitchFamily="18" charset="2"/>
                </a:rPr>
                <a:t></a:t>
              </a:r>
              <a:r>
                <a:rPr lang="en-US" altLang="zh-CN" sz="2400" baseline="-25000" dirty="0" err="1">
                  <a:sym typeface="Symbol" pitchFamily="18" charset="2"/>
                </a:rPr>
                <a:t>i</a:t>
              </a:r>
              <a:endParaRPr lang="en-US" altLang="zh-CN" sz="2400" dirty="0"/>
            </a:p>
          </p:txBody>
        </p:sp>
      </p:grp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6917690" y="1423670"/>
            <a:ext cx="2682240" cy="137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latin typeface="+mj-ea"/>
                <a:ea typeface="+mj-ea"/>
                <a:sym typeface="Symbol" pitchFamily="18" charset="2"/>
              </a:rPr>
              <a:t></a:t>
            </a:r>
            <a:r>
              <a:rPr lang="en-US" altLang="zh-CN" sz="2800" baseline="-25000" dirty="0" err="1">
                <a:latin typeface="+mj-ea"/>
                <a:ea typeface="+mj-ea"/>
                <a:sym typeface="Symbol" pitchFamily="18" charset="2"/>
              </a:rPr>
              <a:t>i</a:t>
            </a:r>
            <a:r>
              <a:rPr lang="en-US" altLang="zh-CN" sz="2800" baseline="-25000" dirty="0">
                <a:latin typeface="+mj-ea"/>
                <a:ea typeface="+mj-ea"/>
                <a:sym typeface="Symbol" pitchFamily="18" charset="2"/>
              </a:rPr>
              <a:t> </a:t>
            </a:r>
            <a:r>
              <a:rPr lang="zh-CN" altLang="en-US" sz="2800" dirty="0">
                <a:latin typeface="+mj-ea"/>
                <a:ea typeface="+mj-ea"/>
                <a:sym typeface="Symbol" pitchFamily="18" charset="2"/>
              </a:rPr>
              <a:t>为点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 err="1">
                <a:latin typeface="+mj-ea"/>
                <a:ea typeface="+mj-ea"/>
              </a:rPr>
              <a:t>x</a:t>
            </a:r>
            <a:r>
              <a:rPr lang="en-US" altLang="zh-CN" sz="2800" baseline="-25000" dirty="0" err="1">
                <a:latin typeface="+mj-ea"/>
                <a:ea typeface="+mj-ea"/>
              </a:rPr>
              <a:t>i</a:t>
            </a:r>
            <a:r>
              <a:rPr lang="en-US" altLang="zh-CN" sz="2800" dirty="0" err="1">
                <a:latin typeface="+mj-ea"/>
                <a:ea typeface="+mj-ea"/>
              </a:rPr>
              <a:t>,y</a:t>
            </a:r>
            <a:r>
              <a:rPr lang="en-US" altLang="zh-CN" sz="2800" baseline="-250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) </a:t>
            </a:r>
            <a:r>
              <a:rPr lang="zh-CN" altLang="en-US" sz="2800" dirty="0">
                <a:latin typeface="+mj-ea"/>
                <a:ea typeface="+mj-ea"/>
              </a:rPr>
              <a:t>与曲线 </a:t>
            </a:r>
            <a:r>
              <a:rPr lang="en-US" altLang="zh-CN" sz="2800" dirty="0">
                <a:latin typeface="+mj-ea"/>
                <a:ea typeface="+mj-ea"/>
              </a:rPr>
              <a:t>y=f(x) </a:t>
            </a:r>
            <a:r>
              <a:rPr lang="zh-CN" altLang="en-US" sz="2800" dirty="0">
                <a:latin typeface="+mj-ea"/>
                <a:ea typeface="+mj-ea"/>
              </a:rPr>
              <a:t>的距离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7" grpId="0" autoUpdateAnimBg="0"/>
      <p:bldP spid="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" name="Text Box 16"/>
          <p:cNvSpPr txBox="1"/>
          <p:nvPr/>
        </p:nvSpPr>
        <p:spPr>
          <a:xfrm>
            <a:off x="3369946" y="834841"/>
            <a:ext cx="4882999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Example1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：拟合问题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Text Box 14"/>
          <p:cNvSpPr txBox="1"/>
          <p:nvPr/>
        </p:nvSpPr>
        <p:spPr>
          <a:xfrm>
            <a:off x="847725" y="1758950"/>
            <a:ext cx="6040120" cy="731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因此，得到如下的极小化问题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40100" y="2806065"/>
          <a:ext cx="181610" cy="3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公式" r:id="rId2" imgW="1841500" imgH="431800" progId="Equation.3">
                  <p:embed/>
                </p:oleObj>
              </mc:Choice>
              <mc:Fallback>
                <p:oleObj name="公式" r:id="rId2" imgW="1841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806065"/>
                        <a:ext cx="181610" cy="3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986623" y="3872671"/>
            <a:ext cx="4382833" cy="731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将问题改写成</a:t>
            </a: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428365" y="4366895"/>
          <a:ext cx="4890135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公式" r:id="rId4" imgW="34747200" imgH="10363200" progId="Equation.3">
                  <p:embed/>
                </p:oleObj>
              </mc:Choice>
              <mc:Fallback>
                <p:oleObj name="公式" r:id="rId4" imgW="34747200" imgH="10363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365" y="4366895"/>
                        <a:ext cx="4890135" cy="894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04590" y="2653665"/>
          <a:ext cx="418719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6" imgW="44196000" imgH="10363200" progId="Equation.3">
                  <p:embed/>
                </p:oleObj>
              </mc:Choice>
              <mc:Fallback>
                <p:oleObj name="公式" r:id="rId6" imgW="441960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590" y="2653665"/>
                        <a:ext cx="4187190" cy="92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2" name="Text Box 16"/>
          <p:cNvSpPr txBox="1"/>
          <p:nvPr/>
        </p:nvSpPr>
        <p:spPr>
          <a:xfrm>
            <a:off x="307340" y="713105"/>
            <a:ext cx="6711315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Example2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：电路板设计问题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3" name="图片 12" descr="http://b.hiphotos.baidu.com/baike/w%3D268/sign=ef2e0fbafdfaaf5184e386b9b45594ed/838ba61ea8d3fd1f600105a6304e251f95ca5f25.jpg">
            <a:hlinkClick r:id="rId2" tgtFrame="_blank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" y="1716405"/>
            <a:ext cx="6037580" cy="4617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3"/>
          <p:cNvSpPr txBox="1"/>
          <p:nvPr/>
        </p:nvSpPr>
        <p:spPr>
          <a:xfrm>
            <a:off x="7053580" y="2379980"/>
            <a:ext cx="498919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在电路工程师进行性能设计之</a:t>
            </a:r>
            <a:endParaRPr lang="zh-CN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后，需要制板，也就是将电路</a:t>
            </a:r>
            <a:endParaRPr lang="zh-CN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元件选择适当位置并通过导线</a:t>
            </a:r>
            <a:endParaRPr lang="zh-CN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进行连接。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173" name="Text Box 16"/>
          <p:cNvSpPr txBox="1"/>
          <p:nvPr/>
        </p:nvSpPr>
        <p:spPr>
          <a:xfrm>
            <a:off x="520700" y="1002665"/>
            <a:ext cx="5933440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Example2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：电路板设计问题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Picture 2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983740"/>
            <a:ext cx="5029835" cy="43567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5645150" y="2296795"/>
            <a:ext cx="6322695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确定三个模块的位置，满足下列要求的情况下使得总连线最短。</a:t>
            </a:r>
            <a:endParaRPr lang="zh-CN" altLang="en-US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）满足如图的连接关系；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）所有元件完全位于电路板之内；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）三个元件为圆柱形，半径分别为</a:t>
            </a:r>
            <a:r>
              <a:rPr lang="en-US" altLang="zh-CN" sz="2800" dirty="0" smtClean="0">
                <a:latin typeface="+mj-ea"/>
                <a:ea typeface="+mj-ea"/>
              </a:rPr>
              <a:t>0.2</a:t>
            </a:r>
            <a:r>
              <a:rPr lang="zh-CN" altLang="zh-CN" sz="2800" dirty="0">
                <a:latin typeface="+mj-ea"/>
                <a:ea typeface="+mj-ea"/>
              </a:rPr>
              <a:t>，</a:t>
            </a:r>
            <a:r>
              <a:rPr lang="en-US" altLang="zh-CN" sz="2800" dirty="0">
                <a:latin typeface="+mj-ea"/>
                <a:ea typeface="+mj-ea"/>
              </a:rPr>
              <a:t>0.1</a:t>
            </a:r>
            <a:r>
              <a:rPr lang="zh-CN" altLang="zh-CN" sz="2800" dirty="0">
                <a:latin typeface="+mj-ea"/>
                <a:ea typeface="+mj-ea"/>
              </a:rPr>
              <a:t>和</a:t>
            </a:r>
            <a:r>
              <a:rPr lang="en-US" altLang="zh-CN" sz="2800" dirty="0" smtClean="0">
                <a:latin typeface="+mj-ea"/>
                <a:ea typeface="+mj-ea"/>
              </a:rPr>
              <a:t>0.1</a:t>
            </a:r>
            <a:r>
              <a:rPr lang="zh-CN" altLang="en-US" sz="2800" dirty="0" smtClean="0">
                <a:latin typeface="+mj-ea"/>
                <a:ea typeface="+mj-ea"/>
              </a:rPr>
              <a:t>；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）元件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和元件</a:t>
            </a:r>
            <a:r>
              <a:rPr lang="en-US" altLang="zh-CN" sz="2800" dirty="0" smtClean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要求距离等于</a:t>
            </a:r>
            <a:r>
              <a:rPr lang="en-US" altLang="zh-CN" sz="2800" dirty="0" smtClean="0">
                <a:latin typeface="+mj-ea"/>
                <a:ea typeface="+mj-ea"/>
              </a:rPr>
              <a:t>0.5</a:t>
            </a:r>
            <a:r>
              <a:rPr lang="zh-CN" altLang="zh-CN" sz="2800" b="1" dirty="0" smtClean="0">
                <a:latin typeface="+mj-ea"/>
                <a:ea typeface="+mj-ea"/>
              </a:rPr>
              <a:t>。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173" name="Text Box 16"/>
          <p:cNvSpPr txBox="1"/>
          <p:nvPr/>
        </p:nvSpPr>
        <p:spPr>
          <a:xfrm>
            <a:off x="382905" y="956945"/>
            <a:ext cx="6254750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Example2</a:t>
            </a:r>
            <a:r>
              <a:rPr lang="zh-CN" altLang="en-US" sz="32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：电路板设计问题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4" name="Text Box 3"/>
          <p:cNvSpPr txBox="1"/>
          <p:nvPr/>
        </p:nvSpPr>
        <p:spPr>
          <a:xfrm>
            <a:off x="788670" y="1876425"/>
            <a:ext cx="9768840" cy="731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决策变量</a:t>
            </a:r>
            <a:r>
              <a:rPr lang="zh-CN" altLang="en-US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：</a:t>
            </a:r>
            <a:r>
              <a:rPr lang="zh-CN" altLang="zh-CN" sz="2400" dirty="0" smtClean="0"/>
              <a:t>令</a:t>
            </a:r>
            <a:r>
              <a:rPr lang="en-US" altLang="zh-CN" sz="2400" dirty="0" smtClean="0"/>
              <a:t>                                 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三个元件的中心的横纵坐标</a:t>
            </a:r>
            <a:r>
              <a:rPr lang="zh-CN" altLang="zh-CN" sz="2400" dirty="0" smtClean="0"/>
              <a:t>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860" y="3065145"/>
            <a:ext cx="869505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目标函数</a:t>
            </a:r>
            <a:r>
              <a:rPr kumimoji="1" lang="zh-CN" altLang="en-US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：</a:t>
            </a:r>
            <a:r>
              <a:rPr kumimoji="1" lang="zh-CN" altLang="en-US" sz="2400" dirty="0" smtClean="0">
                <a:latin typeface="微软雅黑" charset="0"/>
                <a:ea typeface="微软雅黑" charset="0"/>
              </a:rPr>
              <a:t>总距离（六条连线长度之和）最小</a:t>
            </a:r>
            <a:endParaRPr kumimoji="1"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46120" y="2107565"/>
          <a:ext cx="249428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" imgW="1040765" imgH="228600" progId="Equation.DSMT4">
                  <p:embed/>
                </p:oleObj>
              </mc:Choice>
              <mc:Fallback>
                <p:oleObj name="Equation" r:id="rId2" imgW="1040765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120" y="2107565"/>
                        <a:ext cx="2494280" cy="499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127000" y="12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30475" y="3945255"/>
          <a:ext cx="6821170" cy="126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4" imgW="4559300" imgH="584200" progId="Equation.DSMT4">
                  <p:embed/>
                </p:oleObj>
              </mc:Choice>
              <mc:Fallback>
                <p:oleObj name="Equation" r:id="rId4" imgW="4559300" imgH="584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945255"/>
                        <a:ext cx="6821170" cy="1269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p>
            <a:r>
              <a:rPr lang="zh-CN" altLang="zh-CN" sz="4000">
                <a:effectLst/>
                <a:latin typeface="粗标宋体" charset="0"/>
                <a:ea typeface="粗标宋体" charset="0"/>
              </a:rPr>
              <a:t>非线性规划</a:t>
            </a:r>
            <a:r>
              <a:rPr lang="en-US" altLang="zh-CN" sz="4000">
                <a:effectLst/>
                <a:latin typeface="粗标宋体" charset="0"/>
                <a:ea typeface="粗标宋体" charset="0"/>
              </a:rPr>
              <a:t>--</a:t>
            </a:r>
            <a:r>
              <a:rPr lang="zh-CN" altLang="en-US" sz="3600">
                <a:effectLst/>
                <a:latin typeface="粗标宋体" charset="0"/>
                <a:ea typeface="粗标宋体" charset="0"/>
              </a:rPr>
              <a:t>问题及模型建立</a:t>
            </a:r>
            <a:endParaRPr lang="zh-CN" altLang="en-US" sz="36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5950" y="313055"/>
            <a:ext cx="3119120" cy="396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Times New Roman" charset="0"/>
              </a:rPr>
              <a:t>Mathematical  Laboratory</a:t>
            </a:r>
            <a:endParaRPr lang="zh-CN" altLang="en-US" sz="20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173" name="Text Box 16"/>
          <p:cNvSpPr txBox="1"/>
          <p:nvPr/>
        </p:nvSpPr>
        <p:spPr>
          <a:xfrm>
            <a:off x="535940" y="956945"/>
            <a:ext cx="6635115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Example2</a:t>
            </a:r>
            <a:r>
              <a:rPr lang="zh-CN" altLang="en-US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：蔬菜运输问题</a:t>
            </a:r>
            <a:endParaRPr lang="zh-CN" altLang="en-US" sz="3200" b="1" dirty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4" name="Text Box 3"/>
          <p:cNvSpPr txBox="1"/>
          <p:nvPr/>
        </p:nvSpPr>
        <p:spPr>
          <a:xfrm>
            <a:off x="651471" y="1419057"/>
            <a:ext cx="5577840" cy="731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charset="0"/>
                <a:ea typeface="微软雅黑" charset="0"/>
                <a:sym typeface="Wingdings" charset="0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charset="0"/>
                <a:ea typeface="微软雅黑" charset="0"/>
                <a:sym typeface="Wingdings" charset="0"/>
              </a:rPr>
              <a:t>约束条件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2800" b="1" dirty="0" smtClean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411480" y="9601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395730" y="2826385"/>
          <a:ext cx="330898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2" imgW="1866900" imgH="228600" progId="Equation.DSMT4">
                  <p:embed/>
                </p:oleObj>
              </mc:Choice>
              <mc:Fallback>
                <p:oleObj name="Equation" r:id="rId2" imgW="18669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730" y="2826385"/>
                        <a:ext cx="330898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62000" y="11582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428750" y="3265170"/>
          <a:ext cx="334899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4" imgW="1905000" imgH="228600" progId="Equation.DSMT4">
                  <p:embed/>
                </p:oleObj>
              </mc:Choice>
              <mc:Fallback>
                <p:oleObj name="Equation" r:id="rId4" imgW="19050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265170"/>
                        <a:ext cx="3348990" cy="328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416685" y="3778885"/>
          <a:ext cx="3389630" cy="3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6" imgW="1892300" imgH="228600" progId="Equation.DSMT4">
                  <p:embed/>
                </p:oleObj>
              </mc:Choice>
              <mc:Fallback>
                <p:oleObj name="Equation" r:id="rId6" imgW="18923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685" y="3778885"/>
                        <a:ext cx="3389630" cy="329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99210" y="2201545"/>
            <a:ext cx="62357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三个元件完全位于电路板上</a:t>
            </a:r>
            <a:endParaRPr lang="zh-CN" altLang="en-US" sz="2800" dirty="0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802640" y="9245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154680" y="4813300"/>
          <a:ext cx="2294255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8" imgW="1765300" imgH="292100" progId="Equation.DSMT4">
                  <p:embed/>
                </p:oleObj>
              </mc:Choice>
              <mc:Fallback>
                <p:oleObj name="Equation" r:id="rId8" imgW="1765300" imgH="292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680" y="4813300"/>
                        <a:ext cx="2294255" cy="53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" name="Rectangle 28"/>
          <p:cNvSpPr>
            <a:spLocks noChangeArrowheads="1"/>
          </p:cNvSpPr>
          <p:nvPr/>
        </p:nvSpPr>
        <p:spPr bwMode="auto">
          <a:xfrm>
            <a:off x="929640" y="10515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169" name="对象 7168"/>
          <p:cNvGraphicFramePr>
            <a:graphicFrameLocks noChangeAspect="1"/>
          </p:cNvGraphicFramePr>
          <p:nvPr/>
        </p:nvGraphicFramePr>
        <p:xfrm>
          <a:off x="6204585" y="4758055"/>
          <a:ext cx="245237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10" imgW="1752600" imgH="292100" progId="Equation.DSMT4">
                  <p:embed/>
                </p:oleObj>
              </mc:Choice>
              <mc:Fallback>
                <p:oleObj name="Equation" r:id="rId10" imgW="1752600" imgH="292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585" y="4758055"/>
                        <a:ext cx="245237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1315720" y="11480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对象 7170"/>
          <p:cNvGraphicFramePr>
            <a:graphicFrameLocks noChangeAspect="1"/>
          </p:cNvGraphicFramePr>
          <p:nvPr/>
        </p:nvGraphicFramePr>
        <p:xfrm>
          <a:off x="3214370" y="5628640"/>
          <a:ext cx="217868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12" imgW="42062400" imgH="7010400" progId="Equation.DSMT4">
                  <p:embed/>
                </p:oleObj>
              </mc:Choice>
              <mc:Fallback>
                <p:oleObj name="Equation" r:id="rId12" imgW="42062400" imgH="7010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0" y="5628640"/>
                        <a:ext cx="2178685" cy="492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32"/>
          <p:cNvSpPr>
            <a:spLocks noChangeArrowheads="1"/>
          </p:cNvSpPr>
          <p:nvPr/>
        </p:nvSpPr>
        <p:spPr bwMode="auto">
          <a:xfrm>
            <a:off x="1183640" y="13055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6315075" y="5556250"/>
          <a:ext cx="233934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14" imgW="1790700" imgH="292100" progId="Equation.DSMT4">
                  <p:embed/>
                </p:oleObj>
              </mc:Choice>
              <mc:Fallback>
                <p:oleObj name="Equation" r:id="rId14" imgW="1790700" imgH="292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5556250"/>
                        <a:ext cx="2339340" cy="508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37310" y="4133215"/>
            <a:ext cx="46805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元件之间的四个距离要求</a:t>
            </a:r>
            <a:endParaRPr lang="zh-CN" altLang="en-US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6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6*i*24"/>
  <p:tag name="KSO_WM_TEMPLATE_CATEGORY" val="custom"/>
  <p:tag name="KSO_WM_TEMPLATE_INDEX" val="160165"/>
</p:tagLst>
</file>

<file path=ppt/tags/tag11.xml><?xml version="1.0" encoding="utf-8"?>
<p:tagLst xmlns:p="http://schemas.openxmlformats.org/presentationml/2006/main">
  <p:tag name="KSO_WM_TEMPLATE_CATEGORY" val="custom"/>
  <p:tag name="KSO_WM_TEMPLATE_INDEX" val="160165"/>
  <p:tag name="KSO_WM_UNIT_TYPE" val="l_h_f"/>
  <p:tag name="KSO_WM_UNIT_INDEX" val="1_3_1"/>
  <p:tag name="KSO_WM_UNIT_ID" val="262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5"/>
  <p:tag name="KSO_WM_UNIT_ID" val="262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6"/>
  <p:tag name="KSO_WM_UNIT_ID" val="262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.xml><?xml version="1.0" encoding="utf-8"?>
<p:tagLst xmlns:p="http://schemas.openxmlformats.org/presentationml/2006/main">
  <p:tag name="KSO_WM_TEMPLATE_CATEGORY" val="custom"/>
  <p:tag name="KSO_WM_TEMPLATE_INDEX" val="160165"/>
  <p:tag name="KSO_WM_TAG_VERSION" val="1.0"/>
  <p:tag name="KSO_WM_SLIDE_ID" val="custom1601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34*118"/>
  <p:tag name="KSO_WM_SLIDE_SIZE" val="697*381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5"/>
  <p:tag name="KSO_WM_UNIT_TYPE" val="a"/>
  <p:tag name="KSO_WM_UNIT_INDEX" val="1"/>
  <p:tag name="KSO_WM_UNIT_ID" val="custom160165_30*a*1"/>
  <p:tag name="KSO_WM_UNIT_CLEAR" val="1"/>
  <p:tag name="KSO_WM_UNIT_LAYERLEVEL" val="1"/>
  <p:tag name="KSO_WM_UNIT_ISCONTENTSTITLE" val="0"/>
  <p:tag name="KSO_WM_UNIT_VALUE" val="1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EMPLATE_CATEGORY" val="custom"/>
  <p:tag name="KSO_WM_TEMPLATE_INDEX" val="160165"/>
  <p:tag name="KSO_WM_TAG_VERSION" val="1.0"/>
  <p:tag name="KSO_WM_SLIDE_ID" val="custom160165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6*i*10"/>
  <p:tag name="KSO_WM_TEMPLATE_CATEGORY" val="custom"/>
  <p:tag name="KSO_WM_TEMPLATE_INDEX" val="160165"/>
</p:tagLst>
</file>

<file path=ppt/tags/tag3.xml><?xml version="1.0" encoding="utf-8"?>
<p:tagLst xmlns:p="http://schemas.openxmlformats.org/presentationml/2006/main">
  <p:tag name="KSO_WM_TEMPLATE_CATEGORY" val="custom"/>
  <p:tag name="KSO_WM_TEMPLATE_INDEX" val="160165"/>
  <p:tag name="KSO_WM_UNIT_TYPE" val="l_h_f"/>
  <p:tag name="KSO_WM_UNIT_INDEX" val="1_1_1"/>
  <p:tag name="KSO_WM_UNIT_ID" val="262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DIAGRAM_GROUP_CODE" val="l1-1"/>
</p:tagLst>
</file>

<file path=ppt/tags/tag4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1"/>
  <p:tag name="KSO_WM_UNIT_ID" val="262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2"/>
  <p:tag name="KSO_WM_UNIT_ID" val="262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6*i*17"/>
  <p:tag name="KSO_WM_TEMPLATE_CATEGORY" val="custom"/>
  <p:tag name="KSO_WM_TEMPLATE_INDEX" val="160165"/>
</p:tagLst>
</file>

<file path=ppt/tags/tag7.xml><?xml version="1.0" encoding="utf-8"?>
<p:tagLst xmlns:p="http://schemas.openxmlformats.org/presentationml/2006/main">
  <p:tag name="KSO_WM_TEMPLATE_CATEGORY" val="custom"/>
  <p:tag name="KSO_WM_TEMPLATE_INDEX" val="160165"/>
  <p:tag name="KSO_WM_UNIT_TYPE" val="l_h_f"/>
  <p:tag name="KSO_WM_UNIT_INDEX" val="1_2_1"/>
  <p:tag name="KSO_WM_UNIT_ID" val="262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DIAGRAM_GROUP_CODE" val="l1-1"/>
</p:tagLst>
</file>

<file path=ppt/tags/tag8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3"/>
  <p:tag name="KSO_WM_UNIT_ID" val="262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EMPLATE_CATEGORY" val="custom"/>
  <p:tag name="KSO_WM_TEMPLATE_INDEX" val="160165"/>
  <p:tag name="KSO_WM_UNIT_TYPE" val="l_i"/>
  <p:tag name="KSO_WM_UNIT_INDEX" val="1_4"/>
  <p:tag name="KSO_WM_UNIT_ID" val="262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自定义 1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92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Kingsoft Office WPP</Application>
  <PresentationFormat>宽屏</PresentationFormat>
  <Paragraphs>253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1_Office 主题</vt:lpstr>
      <vt:lpstr>Equation.3</vt:lpstr>
      <vt:lpstr>Equation.DSMT4</vt:lpstr>
      <vt:lpstr>数学实验</vt:lpstr>
      <vt:lpstr>非线性规划</vt:lpstr>
      <vt:lpstr>非线性规划--问题及模型</vt:lpstr>
      <vt:lpstr>非线性规划--问题及模型</vt:lpstr>
      <vt:lpstr>非线性规划--问题及模型</vt:lpstr>
      <vt:lpstr>非线性规划--问题及模型</vt:lpstr>
      <vt:lpstr>非线性规划--问题及模型</vt:lpstr>
      <vt:lpstr>非线性规划--问题及模型</vt:lpstr>
      <vt:lpstr>非线性规划--问题及模型建立</vt:lpstr>
      <vt:lpstr>非线性规划--问题及模型</vt:lpstr>
      <vt:lpstr>非线性规划--问题结构及求解命令</vt:lpstr>
      <vt:lpstr>非线性规划--问题结构和求解命令</vt:lpstr>
      <vt:lpstr>非线性规划--问题结构和求解命令</vt:lpstr>
      <vt:lpstr>非线性规划--问题的求解</vt:lpstr>
      <vt:lpstr>非线性规划--问题的求解</vt:lpstr>
      <vt:lpstr>非线性规划--问题的求解</vt:lpstr>
      <vt:lpstr>非线性规划--问题的求解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xxm</cp:lastModifiedBy>
  <cp:revision>58</cp:revision>
  <dcterms:created xsi:type="dcterms:W3CDTF">2016-02-25T08:24:00Z</dcterms:created>
  <dcterms:modified xsi:type="dcterms:W3CDTF">2016-03-08T13:15:19Z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